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diagrams/colors1.xml" ContentType="application/vnd.openxmlformats-officedocument.drawingml.diagramColors+xml"/>
  <Override PartName="/ppt/diagrams/data1.xml" ContentType="application/vnd.openxmlformats-officedocument.drawingml.diagramData+xml"/>
  <Override PartName="/ppt/diagrams/drawing1.xml" ContentType="application/vnd.ms-office.drawingml.diagramDrawing+xml"/>
  <Override PartName="/ppt/diagrams/layout1.xml" ContentType="application/vnd.openxmlformats-officedocument.drawingml.diagramLayout+xml"/>
  <Override PartName="/ppt/diagrams/quickStyle1.xml" ContentType="application/vnd.openxmlformats-officedocument.drawingml.diagramStyle+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55" r:id="rId3"/>
    <p:sldMasterId id="2147483667" r:id="rId4"/>
    <p:sldMasterId id="2147483674" r:id="rId5"/>
  </p:sldMasterIdLst>
  <p:notesMasterIdLst>
    <p:notesMasterId r:id="rId51"/>
  </p:notesMasterIdLst>
  <p:handoutMasterIdLst>
    <p:handoutMasterId r:id="rId52"/>
  </p:handoutMasterIdLst>
  <p:sldIdLst>
    <p:sldId id="745" r:id="rId6"/>
    <p:sldId id="257" r:id="rId7"/>
    <p:sldId id="258" r:id="rId8"/>
    <p:sldId id="259" r:id="rId9"/>
    <p:sldId id="294" r:id="rId10"/>
    <p:sldId id="260" r:id="rId11"/>
    <p:sldId id="261" r:id="rId12"/>
    <p:sldId id="262" r:id="rId13"/>
    <p:sldId id="794" r:id="rId14"/>
    <p:sldId id="264" r:id="rId15"/>
    <p:sldId id="791" r:id="rId16"/>
    <p:sldId id="720" r:id="rId17"/>
    <p:sldId id="722" r:id="rId18"/>
    <p:sldId id="721" r:id="rId19"/>
    <p:sldId id="795" r:id="rId20"/>
    <p:sldId id="272" r:id="rId21"/>
    <p:sldId id="737" r:id="rId22"/>
    <p:sldId id="735" r:id="rId23"/>
    <p:sldId id="753" r:id="rId24"/>
    <p:sldId id="728" r:id="rId25"/>
    <p:sldId id="727" r:id="rId26"/>
    <p:sldId id="729" r:id="rId27"/>
    <p:sldId id="730" r:id="rId28"/>
    <p:sldId id="731" r:id="rId29"/>
    <p:sldId id="298" r:id="rId30"/>
    <p:sldId id="752" r:id="rId31"/>
    <p:sldId id="754" r:id="rId32"/>
    <p:sldId id="724" r:id="rId33"/>
    <p:sldId id="749" r:id="rId34"/>
    <p:sldId id="725" r:id="rId35"/>
    <p:sldId id="738" r:id="rId36"/>
    <p:sldId id="739" r:id="rId37"/>
    <p:sldId id="726" r:id="rId38"/>
    <p:sldId id="740" r:id="rId39"/>
    <p:sldId id="741" r:id="rId40"/>
    <p:sldId id="750" r:id="rId41"/>
    <p:sldId id="281" r:id="rId42"/>
    <p:sldId id="718" r:id="rId43"/>
    <p:sldId id="742" r:id="rId44"/>
    <p:sldId id="744" r:id="rId45"/>
    <p:sldId id="732" r:id="rId46"/>
    <p:sldId id="295" r:id="rId47"/>
    <p:sldId id="717" r:id="rId48"/>
    <p:sldId id="293" r:id="rId49"/>
    <p:sldId id="771" r:id="rId50"/>
  </p:sldIdLst>
  <p:sldSz cx="10691495" cy="15119350"/>
  <p:notesSz cx="14198600" cy="20104100"/>
  <p:custDataLst>
    <p:tags r:id="rId57"/>
  </p:custDataLst>
  <p:defaultTextStyle>
    <a:defPPr>
      <a:defRPr lang="zh-CN"/>
    </a:defPPr>
    <a:lvl1pPr marL="0" algn="l" defTabSz="687705" rtl="0" eaLnBrk="1" latinLnBrk="0" hangingPunct="1">
      <a:defRPr sz="1355" kern="1200">
        <a:solidFill>
          <a:schemeClr val="tx1"/>
        </a:solidFill>
        <a:latin typeface="+mn-lt"/>
        <a:ea typeface="+mn-ea"/>
        <a:cs typeface="+mn-cs"/>
      </a:defRPr>
    </a:lvl1pPr>
    <a:lvl2pPr marL="344170" algn="l" defTabSz="687705" rtl="0" eaLnBrk="1" latinLnBrk="0" hangingPunct="1">
      <a:defRPr sz="1355" kern="1200">
        <a:solidFill>
          <a:schemeClr val="tx1"/>
        </a:solidFill>
        <a:latin typeface="+mn-lt"/>
        <a:ea typeface="+mn-ea"/>
        <a:cs typeface="+mn-cs"/>
      </a:defRPr>
    </a:lvl2pPr>
    <a:lvl3pPr marL="687705" algn="l" defTabSz="687705" rtl="0" eaLnBrk="1" latinLnBrk="0" hangingPunct="1">
      <a:defRPr sz="1355" kern="1200">
        <a:solidFill>
          <a:schemeClr val="tx1"/>
        </a:solidFill>
        <a:latin typeface="+mn-lt"/>
        <a:ea typeface="+mn-ea"/>
        <a:cs typeface="+mn-cs"/>
      </a:defRPr>
    </a:lvl3pPr>
    <a:lvl4pPr marL="1031875" algn="l" defTabSz="687705" rtl="0" eaLnBrk="1" latinLnBrk="0" hangingPunct="1">
      <a:defRPr sz="1355" kern="1200">
        <a:solidFill>
          <a:schemeClr val="tx1"/>
        </a:solidFill>
        <a:latin typeface="+mn-lt"/>
        <a:ea typeface="+mn-ea"/>
        <a:cs typeface="+mn-cs"/>
      </a:defRPr>
    </a:lvl4pPr>
    <a:lvl5pPr marL="1376045" algn="l" defTabSz="687705" rtl="0" eaLnBrk="1" latinLnBrk="0" hangingPunct="1">
      <a:defRPr sz="1355" kern="1200">
        <a:solidFill>
          <a:schemeClr val="tx1"/>
        </a:solidFill>
        <a:latin typeface="+mn-lt"/>
        <a:ea typeface="+mn-ea"/>
        <a:cs typeface="+mn-cs"/>
      </a:defRPr>
    </a:lvl5pPr>
    <a:lvl6pPr marL="1720215" algn="l" defTabSz="687705" rtl="0" eaLnBrk="1" latinLnBrk="0" hangingPunct="1">
      <a:defRPr sz="1355" kern="1200">
        <a:solidFill>
          <a:schemeClr val="tx1"/>
        </a:solidFill>
        <a:latin typeface="+mn-lt"/>
        <a:ea typeface="+mn-ea"/>
        <a:cs typeface="+mn-cs"/>
      </a:defRPr>
    </a:lvl6pPr>
    <a:lvl7pPr marL="2063750" algn="l" defTabSz="687705" rtl="0" eaLnBrk="1" latinLnBrk="0" hangingPunct="1">
      <a:defRPr sz="1355" kern="1200">
        <a:solidFill>
          <a:schemeClr val="tx1"/>
        </a:solidFill>
        <a:latin typeface="+mn-lt"/>
        <a:ea typeface="+mn-ea"/>
        <a:cs typeface="+mn-cs"/>
      </a:defRPr>
    </a:lvl7pPr>
    <a:lvl8pPr marL="2407920" algn="l" defTabSz="687705" rtl="0" eaLnBrk="1" latinLnBrk="0" hangingPunct="1">
      <a:defRPr sz="1355" kern="1200">
        <a:solidFill>
          <a:schemeClr val="tx1"/>
        </a:solidFill>
        <a:latin typeface="+mn-lt"/>
        <a:ea typeface="+mn-ea"/>
        <a:cs typeface="+mn-cs"/>
      </a:defRPr>
    </a:lvl8pPr>
    <a:lvl9pPr marL="2752090" algn="l" defTabSz="687705" rtl="0" eaLnBrk="1" latinLnBrk="0" hangingPunct="1">
      <a:defRPr sz="1355"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36" userDrawn="1">
          <p15:clr>
            <a:srgbClr val="A4A3A4"/>
          </p15:clr>
        </p15:guide>
        <p15:guide id="2" pos="6296" userDrawn="1">
          <p15:clr>
            <a:srgbClr val="A4A3A4"/>
          </p15:clr>
        </p15:guide>
        <p15:guide id="3" pos="427" userDrawn="1">
          <p15:clr>
            <a:srgbClr val="A4A3A4"/>
          </p15:clr>
        </p15:guide>
        <p15:guide id="4" orient="horz" pos="222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蔡海雯 蔡海雯" initials="蔡蔡" lastIdx="1"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D12D72"/>
    <a:srgbClr val="CB6C2B"/>
    <a:srgbClr val="DFABBD"/>
    <a:srgbClr val="F1AD7F"/>
    <a:srgbClr val="AB8FC3"/>
    <a:srgbClr val="EE9960"/>
    <a:srgbClr val="5598AB"/>
    <a:srgbClr val="F0A470"/>
    <a:srgbClr val="00C459"/>
    <a:srgbClr val="F3BB9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256" autoAdjust="0"/>
    <p:restoredTop sz="95214" autoAdjust="0"/>
  </p:normalViewPr>
  <p:slideViewPr>
    <p:cSldViewPr showGuides="1">
      <p:cViewPr varScale="1">
        <p:scale>
          <a:sx n="40" d="100"/>
          <a:sy n="40" d="100"/>
        </p:scale>
        <p:origin x="2280" y="58"/>
      </p:cViewPr>
      <p:guideLst>
        <p:guide orient="horz" pos="2136"/>
        <p:guide pos="6296"/>
        <p:guide pos="427"/>
        <p:guide orient="horz" pos="2220"/>
      </p:guideLst>
    </p:cSldViewPr>
  </p:slideViewPr>
  <p:notesTextViewPr>
    <p:cViewPr>
      <p:scale>
        <a:sx n="150" d="100"/>
        <a:sy n="150" d="100"/>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4.xml"/><Relationship Id="rId8" Type="http://schemas.openxmlformats.org/officeDocument/2006/relationships/slide" Target="slides/slide3.xml"/><Relationship Id="rId7" Type="http://schemas.openxmlformats.org/officeDocument/2006/relationships/slide" Target="slides/slide2.xml"/><Relationship Id="rId6" Type="http://schemas.openxmlformats.org/officeDocument/2006/relationships/slide" Target="slides/slide1.xml"/><Relationship Id="rId57" Type="http://schemas.openxmlformats.org/officeDocument/2006/relationships/tags" Target="tags/tag23.xml"/><Relationship Id="rId56" Type="http://schemas.openxmlformats.org/officeDocument/2006/relationships/commentAuthors" Target="commentAuthors.xml"/><Relationship Id="rId55" Type="http://schemas.openxmlformats.org/officeDocument/2006/relationships/tableStyles" Target="tableStyles.xml"/><Relationship Id="rId54" Type="http://schemas.openxmlformats.org/officeDocument/2006/relationships/viewProps" Target="viewProps.xml"/><Relationship Id="rId53" Type="http://schemas.openxmlformats.org/officeDocument/2006/relationships/presProps" Target="presProps.xml"/><Relationship Id="rId52" Type="http://schemas.openxmlformats.org/officeDocument/2006/relationships/handoutMaster" Target="handoutMasters/handoutMaster1.xml"/><Relationship Id="rId51" Type="http://schemas.openxmlformats.org/officeDocument/2006/relationships/notesMaster" Target="notesMasters/notesMaster1.xml"/><Relationship Id="rId50" Type="http://schemas.openxmlformats.org/officeDocument/2006/relationships/slide" Target="slides/slide45.xml"/><Relationship Id="rId5" Type="http://schemas.openxmlformats.org/officeDocument/2006/relationships/slideMaster" Target="slideMasters/slideMaster4.xml"/><Relationship Id="rId49" Type="http://schemas.openxmlformats.org/officeDocument/2006/relationships/slide" Target="slides/slide44.xml"/><Relationship Id="rId48" Type="http://schemas.openxmlformats.org/officeDocument/2006/relationships/slide" Target="slides/slide43.xml"/><Relationship Id="rId47" Type="http://schemas.openxmlformats.org/officeDocument/2006/relationships/slide" Target="slides/slide42.xml"/><Relationship Id="rId46" Type="http://schemas.openxmlformats.org/officeDocument/2006/relationships/slide" Target="slides/slide41.xml"/><Relationship Id="rId45" Type="http://schemas.openxmlformats.org/officeDocument/2006/relationships/slide" Target="slides/slide40.xml"/><Relationship Id="rId44" Type="http://schemas.openxmlformats.org/officeDocument/2006/relationships/slide" Target="slides/slide39.xml"/><Relationship Id="rId43" Type="http://schemas.openxmlformats.org/officeDocument/2006/relationships/slide" Target="slides/slide38.xml"/><Relationship Id="rId42" Type="http://schemas.openxmlformats.org/officeDocument/2006/relationships/slide" Target="slides/slide37.xml"/><Relationship Id="rId41" Type="http://schemas.openxmlformats.org/officeDocument/2006/relationships/slide" Target="slides/slide36.xml"/><Relationship Id="rId40" Type="http://schemas.openxmlformats.org/officeDocument/2006/relationships/slide" Target="slides/slide35.xml"/><Relationship Id="rId4" Type="http://schemas.openxmlformats.org/officeDocument/2006/relationships/slideMaster" Target="slideMasters/slideMaster3.xml"/><Relationship Id="rId39" Type="http://schemas.openxmlformats.org/officeDocument/2006/relationships/slide" Target="slides/slide34.xml"/><Relationship Id="rId38" Type="http://schemas.openxmlformats.org/officeDocument/2006/relationships/slide" Target="slides/slide33.xml"/><Relationship Id="rId37" Type="http://schemas.openxmlformats.org/officeDocument/2006/relationships/slide" Target="slides/slide32.xml"/><Relationship Id="rId36" Type="http://schemas.openxmlformats.org/officeDocument/2006/relationships/slide" Target="slides/slide31.xml"/><Relationship Id="rId35" Type="http://schemas.openxmlformats.org/officeDocument/2006/relationships/slide" Target="slides/slide30.xml"/><Relationship Id="rId34" Type="http://schemas.openxmlformats.org/officeDocument/2006/relationships/slide" Target="slides/slide29.xml"/><Relationship Id="rId33" Type="http://schemas.openxmlformats.org/officeDocument/2006/relationships/slide" Target="slides/slide28.xml"/><Relationship Id="rId32" Type="http://schemas.openxmlformats.org/officeDocument/2006/relationships/slide" Target="slides/slide27.xml"/><Relationship Id="rId31" Type="http://schemas.openxmlformats.org/officeDocument/2006/relationships/slide" Target="slides/slide26.xml"/><Relationship Id="rId30" Type="http://schemas.openxmlformats.org/officeDocument/2006/relationships/slide" Target="slides/slide25.xml"/><Relationship Id="rId3" Type="http://schemas.openxmlformats.org/officeDocument/2006/relationships/slideMaster" Target="slideMasters/slideMaster2.xml"/><Relationship Id="rId29" Type="http://schemas.openxmlformats.org/officeDocument/2006/relationships/slide" Target="slides/slide24.xml"/><Relationship Id="rId28" Type="http://schemas.openxmlformats.org/officeDocument/2006/relationships/slide" Target="slides/slide23.xml"/><Relationship Id="rId27" Type="http://schemas.openxmlformats.org/officeDocument/2006/relationships/slide" Target="slides/slide22.xml"/><Relationship Id="rId26" Type="http://schemas.openxmlformats.org/officeDocument/2006/relationships/slide" Target="slides/slide21.xml"/><Relationship Id="rId25" Type="http://schemas.openxmlformats.org/officeDocument/2006/relationships/slide" Target="slides/slide20.xml"/><Relationship Id="rId24" Type="http://schemas.openxmlformats.org/officeDocument/2006/relationships/slide" Target="slides/slide19.xml"/><Relationship Id="rId23" Type="http://schemas.openxmlformats.org/officeDocument/2006/relationships/slide" Target="slides/slide18.xml"/><Relationship Id="rId22" Type="http://schemas.openxmlformats.org/officeDocument/2006/relationships/slide" Target="slides/slide17.xml"/><Relationship Id="rId21" Type="http://schemas.openxmlformats.org/officeDocument/2006/relationships/slide" Target="slides/slide16.xml"/><Relationship Id="rId20" Type="http://schemas.openxmlformats.org/officeDocument/2006/relationships/slide" Target="slides/slide15.xml"/><Relationship Id="rId2" Type="http://schemas.openxmlformats.org/officeDocument/2006/relationships/theme" Target="theme/theme1.xml"/><Relationship Id="rId19" Type="http://schemas.openxmlformats.org/officeDocument/2006/relationships/slide" Target="slides/slide14.xml"/><Relationship Id="rId18" Type="http://schemas.openxmlformats.org/officeDocument/2006/relationships/slide" Target="slides/slide13.xml"/><Relationship Id="rId17" Type="http://schemas.openxmlformats.org/officeDocument/2006/relationships/slide" Target="slides/slide12.xml"/><Relationship Id="rId16" Type="http://schemas.openxmlformats.org/officeDocument/2006/relationships/slide" Target="slides/slide11.xml"/><Relationship Id="rId15" Type="http://schemas.openxmlformats.org/officeDocument/2006/relationships/slide" Target="slides/slide10.xml"/><Relationship Id="rId14" Type="http://schemas.openxmlformats.org/officeDocument/2006/relationships/slide" Target="slides/slide9.xml"/><Relationship Id="rId13" Type="http://schemas.openxmlformats.org/officeDocument/2006/relationships/slide" Target="slides/slide8.xml"/><Relationship Id="rId12" Type="http://schemas.openxmlformats.org/officeDocument/2006/relationships/slide" Target="slides/slide7.xml"/><Relationship Id="rId11" Type="http://schemas.openxmlformats.org/officeDocument/2006/relationships/slide" Target="slides/slide6.xml"/><Relationship Id="rId10" Type="http://schemas.openxmlformats.org/officeDocument/2006/relationships/slide" Target="slides/slide5.xml"/><Relationship Id="rId1" Type="http://schemas.openxmlformats.org/officeDocument/2006/relationships/slideMaster" Target="slideMasters/slideMaster1.xml"/></Relationships>
</file>

<file path=ppt/diagrams/colors1.xml><?xml version="1.0" encoding="utf-8"?>
<dgm:colorsDef xmlns:dgm="http://schemas.openxmlformats.org/drawingml/2006/diagram" xmlns:a="http://schemas.openxmlformats.org/drawingml/2006/main" uniqueId="urn:microsoft.com/office/officeart/2005/8/colors/colorful5#1">
  <dgm:title val=""/>
  <dgm:desc val=""/>
  <dgm:catLst>
    <dgm:cat type="colorful" pri="10500"/>
  </dgm:catLst>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18F2348E-7A8A-4C63-ACC0-D084457344F6}" type="doc">
      <dgm:prSet loTypeId="urn:microsoft.com/office/officeart/2005/8/layout/list1#1" loCatId="list" qsTypeId="urn:microsoft.com/office/officeart/2005/8/quickstyle/simple1#1" qsCatId="simple" csTypeId="urn:microsoft.com/office/officeart/2005/8/colors/colorful5#1" csCatId="colorful" phldr="1"/>
      <dgm:spPr/>
      <dgm:t>
        <a:bodyPr/>
        <a:lstStyle/>
        <a:p>
          <a:endParaRPr lang="zh-CN" altLang="en-US"/>
        </a:p>
      </dgm:t>
    </dgm:pt>
    <dgm:pt modelId="{3AEEFBDE-497A-4A71-B1A0-ADBDA18CC4F2}">
      <dgm:prSet phldrT="[文本]" custT="1"/>
      <dgm:spPr/>
      <dgm:t>
        <a:bodyPr/>
        <a:lstStyle/>
        <a:p>
          <a:r>
            <a:rPr lang="zh-CN" altLang="en-US" sz="2800" b="1" dirty="0">
              <a:solidFill>
                <a:schemeClr val="tx1"/>
              </a:solidFill>
              <a:latin typeface="微软雅黑" panose="020B0503020204020204" pitchFamily="34" charset="-122"/>
              <a:ea typeface="微软雅黑" panose="020B0503020204020204" pitchFamily="34" charset="-122"/>
              <a:cs typeface="Times New Roman" panose="02020603050405020304" pitchFamily="18" charset="0"/>
            </a:rPr>
            <a:t>生态文明的新理念</a:t>
          </a:r>
          <a:endParaRPr lang="zh-CN" altLang="en-US" sz="2800" dirty="0">
            <a:solidFill>
              <a:schemeClr val="tx1"/>
            </a:solidFill>
          </a:endParaRPr>
        </a:p>
      </dgm:t>
    </dgm:pt>
    <dgm:pt modelId="{781BD431-62B6-497B-9482-A42B21A72A88}" cxnId="{745A44D4-55FD-4647-9677-F14E3CF37930}" type="parTrans">
      <dgm:prSet/>
      <dgm:spPr/>
      <dgm:t>
        <a:bodyPr/>
        <a:lstStyle/>
        <a:p>
          <a:endParaRPr lang="zh-CN" altLang="en-US"/>
        </a:p>
      </dgm:t>
    </dgm:pt>
    <dgm:pt modelId="{B2AC0F31-4A15-4CC0-9086-8E25F312686E}" cxnId="{745A44D4-55FD-4647-9677-F14E3CF37930}" type="sibTrans">
      <dgm:prSet/>
      <dgm:spPr/>
      <dgm:t>
        <a:bodyPr/>
        <a:lstStyle/>
        <a:p>
          <a:endParaRPr lang="zh-CN" altLang="en-US"/>
        </a:p>
      </dgm:t>
    </dgm:pt>
    <dgm:pt modelId="{28B9D306-0AE2-4AA0-A9AF-A76E22B5E939}">
      <dgm:prSet phldrT="[文本]" custT="1"/>
      <dgm:spPr/>
      <dgm:t>
        <a:bodyPr/>
        <a:lstStyle/>
        <a:p>
          <a:r>
            <a:rPr lang="zh-CN" altLang="en-US" sz="2800" b="1" dirty="0">
              <a:solidFill>
                <a:schemeClr val="tx1"/>
              </a:solidFill>
              <a:latin typeface="微软雅黑" panose="020B0503020204020204" pitchFamily="34" charset="-122"/>
              <a:ea typeface="微软雅黑" panose="020B0503020204020204" pitchFamily="34" charset="-122"/>
              <a:cs typeface="Times New Roman" panose="02020603050405020304" pitchFamily="18" charset="0"/>
            </a:rPr>
            <a:t>乡村振兴的新任务</a:t>
          </a:r>
          <a:endParaRPr lang="zh-CN" altLang="en-US" sz="2800" dirty="0">
            <a:solidFill>
              <a:schemeClr val="tx1"/>
            </a:solidFill>
          </a:endParaRPr>
        </a:p>
      </dgm:t>
    </dgm:pt>
    <dgm:pt modelId="{D406C7D4-CE98-404C-A6C6-38DD6DD2F462}" cxnId="{835EB867-1A79-41AC-9056-3BF6191221D8}" type="parTrans">
      <dgm:prSet/>
      <dgm:spPr/>
      <dgm:t>
        <a:bodyPr/>
        <a:lstStyle/>
        <a:p>
          <a:endParaRPr lang="zh-CN" altLang="en-US"/>
        </a:p>
      </dgm:t>
    </dgm:pt>
    <dgm:pt modelId="{E1E94D93-CC72-4F91-843A-4AE72D04AECB}" cxnId="{835EB867-1A79-41AC-9056-3BF6191221D8}" type="sibTrans">
      <dgm:prSet/>
      <dgm:spPr/>
      <dgm:t>
        <a:bodyPr/>
        <a:lstStyle/>
        <a:p>
          <a:endParaRPr lang="zh-CN" altLang="en-US"/>
        </a:p>
      </dgm:t>
    </dgm:pt>
    <dgm:pt modelId="{649312A8-89A5-4E9C-A20C-0140E79775AD}">
      <dgm:prSet phldrT="[文本]" custT="1"/>
      <dgm:spPr/>
      <dgm:t>
        <a:bodyPr/>
        <a:lstStyle/>
        <a:p>
          <a:r>
            <a:rPr lang="zh-CN" altLang="en-US" sz="2800" b="1" dirty="0">
              <a:solidFill>
                <a:schemeClr val="tx1"/>
              </a:solidFill>
              <a:latin typeface="微软雅黑" panose="020B0503020204020204" pitchFamily="34" charset="-122"/>
              <a:ea typeface="微软雅黑" panose="020B0503020204020204" pitchFamily="34" charset="-122"/>
              <a:cs typeface="Times New Roman" panose="02020603050405020304" pitchFamily="18" charset="0"/>
            </a:rPr>
            <a:t>国土空间规划的新命题</a:t>
          </a:r>
          <a:endParaRPr lang="zh-CN" altLang="en-US" sz="2800" dirty="0">
            <a:solidFill>
              <a:schemeClr val="tx1"/>
            </a:solidFill>
          </a:endParaRPr>
        </a:p>
      </dgm:t>
    </dgm:pt>
    <dgm:pt modelId="{538EEF9F-60E6-454C-A583-74223E9AFB5C}" cxnId="{57F6D816-48F3-4C11-8030-026FD43C057F}" type="parTrans">
      <dgm:prSet/>
      <dgm:spPr/>
      <dgm:t>
        <a:bodyPr/>
        <a:lstStyle/>
        <a:p>
          <a:endParaRPr lang="zh-CN" altLang="en-US"/>
        </a:p>
      </dgm:t>
    </dgm:pt>
    <dgm:pt modelId="{6FF7E77D-CCC0-49BC-83E7-3616F72F5358}" cxnId="{57F6D816-48F3-4C11-8030-026FD43C057F}" type="sibTrans">
      <dgm:prSet/>
      <dgm:spPr/>
      <dgm:t>
        <a:bodyPr/>
        <a:lstStyle/>
        <a:p>
          <a:endParaRPr lang="zh-CN" altLang="en-US"/>
        </a:p>
      </dgm:t>
    </dgm:pt>
    <dgm:pt modelId="{DDCEFB6C-5409-419A-9A8A-1EEA81873BEC}">
      <dgm:prSet phldrT="[文本]" custT="1"/>
      <dgm:spPr/>
      <dgm:t>
        <a:bodyPr/>
        <a:lstStyle/>
        <a:p>
          <a:pPr>
            <a:buFont typeface="Arial" panose="020B0604020202020204" pitchFamily="34" charset="0"/>
            <a:buChar char="•"/>
          </a:pPr>
          <a:r>
            <a:rPr lang="zh-CN" altLang="en-US" sz="2200" b="0" spc="50" dirty="0">
              <a:latin typeface="微软雅黑" panose="020B0503020204020204" pitchFamily="34" charset="-122"/>
              <a:ea typeface="微软雅黑" panose="020B0503020204020204" pitchFamily="34" charset="-122"/>
              <a:cs typeface="Times New Roman" panose="02020603050405020304" pitchFamily="18" charset="0"/>
            </a:rPr>
            <a:t>国土是</a:t>
          </a:r>
          <a:r>
            <a:rPr lang="zh-CN" altLang="en-US" sz="2200" b="1" spc="50" dirty="0">
              <a:latin typeface="微软雅黑" panose="020B0503020204020204" pitchFamily="34" charset="-122"/>
              <a:ea typeface="微软雅黑" panose="020B0503020204020204" pitchFamily="34" charset="-122"/>
              <a:cs typeface="Times New Roman" panose="02020603050405020304" pitchFamily="18" charset="0"/>
            </a:rPr>
            <a:t>生态文明建设的空间载体</a:t>
          </a:r>
          <a:r>
            <a:rPr lang="zh-CN" altLang="en-US" sz="2200" b="0" spc="50" dirty="0">
              <a:latin typeface="微软雅黑" panose="020B0503020204020204" pitchFamily="34" charset="-122"/>
              <a:ea typeface="微软雅黑" panose="020B0503020204020204" pitchFamily="34" charset="-122"/>
              <a:cs typeface="Times New Roman" panose="02020603050405020304" pitchFamily="18" charset="0"/>
            </a:rPr>
            <a:t>，必须珍惜每一寸国土，</a:t>
          </a:r>
          <a:r>
            <a:rPr lang="zh-CN" altLang="en-US" sz="2200" b="1" spc="50" dirty="0">
              <a:latin typeface="微软雅黑" panose="020B0503020204020204" pitchFamily="34" charset="-122"/>
              <a:ea typeface="微软雅黑" panose="020B0503020204020204" pitchFamily="34" charset="-122"/>
              <a:cs typeface="Times New Roman" panose="02020603050405020304" pitchFamily="18" charset="0"/>
            </a:rPr>
            <a:t>优化国土空间开发格局</a:t>
          </a:r>
          <a:r>
            <a:rPr lang="zh-CN" altLang="en-US" sz="2200" b="0" spc="50" dirty="0">
              <a:latin typeface="微软雅黑" panose="020B0503020204020204" pitchFamily="34" charset="-122"/>
              <a:ea typeface="微软雅黑" panose="020B0503020204020204" pitchFamily="34" charset="-122"/>
              <a:cs typeface="Times New Roman" panose="02020603050405020304" pitchFamily="18" charset="0"/>
            </a:rPr>
            <a:t>理所应当地成为生态文明建设的重要任务。</a:t>
          </a:r>
          <a:endParaRPr lang="zh-CN" altLang="en-US" sz="2200" b="0" dirty="0"/>
        </a:p>
      </dgm:t>
    </dgm:pt>
    <dgm:pt modelId="{14BB4E5D-EADA-4565-ACEB-6A1BA30BDB6E}" cxnId="{A8C70483-0718-495B-8201-B68FEBCEB535}" type="parTrans">
      <dgm:prSet/>
      <dgm:spPr/>
      <dgm:t>
        <a:bodyPr/>
        <a:lstStyle/>
        <a:p>
          <a:endParaRPr lang="zh-CN" altLang="en-US"/>
        </a:p>
      </dgm:t>
    </dgm:pt>
    <dgm:pt modelId="{DDE2E638-F909-45D4-A601-01F39BA3EAFD}" cxnId="{A8C70483-0718-495B-8201-B68FEBCEB535}" type="sibTrans">
      <dgm:prSet/>
      <dgm:spPr/>
      <dgm:t>
        <a:bodyPr/>
        <a:lstStyle/>
        <a:p>
          <a:endParaRPr lang="zh-CN" altLang="en-US"/>
        </a:p>
      </dgm:t>
    </dgm:pt>
    <dgm:pt modelId="{84EC646E-6006-4F76-975A-8DFF47C69F3B}">
      <dgm:prSet phldrT="[文本]" custT="1"/>
      <dgm:spPr/>
      <dgm:t>
        <a:bodyPr/>
        <a:lstStyle/>
        <a:p>
          <a:r>
            <a:rPr lang="zh-CN" altLang="en-US" sz="2200" b="0" spc="50" dirty="0">
              <a:latin typeface="微软雅黑" panose="020B0503020204020204" pitchFamily="34" charset="-122"/>
              <a:ea typeface="微软雅黑" panose="020B0503020204020204" pitchFamily="34" charset="-122"/>
              <a:cs typeface="Times New Roman" panose="02020603050405020304" pitchFamily="18" charset="0"/>
            </a:rPr>
            <a:t>党的二十大报告提出全面推进乡村振兴，强调要“加快建设农业强国，扎实推动乡村产业、人才、文化、生态、组织振兴”。</a:t>
          </a:r>
          <a:endParaRPr lang="zh-CN" altLang="en-US" sz="2200" b="0" dirty="0"/>
        </a:p>
      </dgm:t>
    </dgm:pt>
    <dgm:pt modelId="{D9F035AB-1AC8-41CE-BB8A-43639549C7CA}" cxnId="{7D3E22BF-E62F-494A-BDD2-64E52901F46F}" type="parTrans">
      <dgm:prSet/>
      <dgm:spPr/>
      <dgm:t>
        <a:bodyPr/>
        <a:lstStyle/>
        <a:p>
          <a:endParaRPr lang="zh-CN" altLang="en-US"/>
        </a:p>
      </dgm:t>
    </dgm:pt>
    <dgm:pt modelId="{AC87BFF7-71EF-49A5-8B1A-E038178C5384}" cxnId="{7D3E22BF-E62F-494A-BDD2-64E52901F46F}" type="sibTrans">
      <dgm:prSet/>
      <dgm:spPr/>
      <dgm:t>
        <a:bodyPr/>
        <a:lstStyle/>
        <a:p>
          <a:endParaRPr lang="zh-CN" altLang="en-US"/>
        </a:p>
      </dgm:t>
    </dgm:pt>
    <dgm:pt modelId="{F8EAA84C-E569-4E3E-BB10-65A292DACB84}">
      <dgm:prSet phldrT="[文本]" custT="1"/>
      <dgm:spPr/>
      <dgm:t>
        <a:bodyPr/>
        <a:lstStyle/>
        <a:p>
          <a:r>
            <a:rPr lang="en-US" altLang="zh-CN" sz="2200" b="1" spc="50" dirty="0">
              <a:latin typeface="微软雅黑" panose="020B0503020204020204" pitchFamily="34" charset="-122"/>
              <a:ea typeface="微软雅黑" panose="020B0503020204020204" pitchFamily="34" charset="-122"/>
              <a:cs typeface="Times New Roman" panose="02020603050405020304" pitchFamily="18" charset="0"/>
            </a:rPr>
            <a:t>《</a:t>
          </a:r>
          <a:r>
            <a:rPr lang="zh-CN" altLang="en-US" sz="2200" b="1" spc="50" dirty="0">
              <a:latin typeface="微软雅黑" panose="020B0503020204020204" pitchFamily="34" charset="-122"/>
              <a:ea typeface="微软雅黑" panose="020B0503020204020204" pitchFamily="34" charset="-122"/>
              <a:cs typeface="Times New Roman" panose="02020603050405020304" pitchFamily="18" charset="0"/>
            </a:rPr>
            <a:t>中共中央国务院关于建立国土空间规划体系并监督实施的若干意见</a:t>
          </a:r>
          <a:r>
            <a:rPr lang="en-US" altLang="zh-CN" sz="2200" b="1" spc="50" dirty="0">
              <a:latin typeface="微软雅黑" panose="020B0503020204020204" pitchFamily="34" charset="-122"/>
              <a:ea typeface="微软雅黑" panose="020B0503020204020204" pitchFamily="34" charset="-122"/>
              <a:cs typeface="Times New Roman" panose="02020603050405020304" pitchFamily="18" charset="0"/>
            </a:rPr>
            <a:t>》</a:t>
          </a:r>
          <a:r>
            <a:rPr lang="zh-CN" altLang="en-US" sz="2200" b="0" spc="50" dirty="0">
              <a:latin typeface="微软雅黑" panose="020B0503020204020204" pitchFamily="34" charset="-122"/>
              <a:ea typeface="微软雅黑" panose="020B0503020204020204" pitchFamily="34" charset="-122"/>
              <a:cs typeface="Times New Roman" panose="02020603050405020304" pitchFamily="18" charset="0"/>
            </a:rPr>
            <a:t>出台，明确国土空间规划，是党中央、国务院作出的</a:t>
          </a:r>
          <a:r>
            <a:rPr lang="zh-CN" altLang="en-US" sz="2200" b="1" spc="50" dirty="0">
              <a:latin typeface="微软雅黑" panose="020B0503020204020204" pitchFamily="34" charset="-122"/>
              <a:ea typeface="微软雅黑" panose="020B0503020204020204" pitchFamily="34" charset="-122"/>
              <a:cs typeface="Times New Roman" panose="02020603050405020304" pitchFamily="18" charset="0"/>
            </a:rPr>
            <a:t>重大部署</a:t>
          </a:r>
          <a:r>
            <a:rPr lang="zh-CN" altLang="en-US" sz="2200" b="0" spc="50" dirty="0">
              <a:latin typeface="微软雅黑" panose="020B0503020204020204" pitchFamily="34" charset="-122"/>
              <a:ea typeface="微软雅黑" panose="020B0503020204020204" pitchFamily="34" charset="-122"/>
              <a:cs typeface="Times New Roman" panose="02020603050405020304" pitchFamily="18" charset="0"/>
            </a:rPr>
            <a:t>。</a:t>
          </a:r>
          <a:endParaRPr lang="zh-CN" altLang="en-US" sz="2200" b="0" dirty="0"/>
        </a:p>
      </dgm:t>
    </dgm:pt>
    <dgm:pt modelId="{1828794E-9964-4BB4-BC8A-E6CD456F0C35}" cxnId="{E5D971BC-8A78-446D-8C67-E0F06884463D}" type="parTrans">
      <dgm:prSet/>
      <dgm:spPr/>
      <dgm:t>
        <a:bodyPr/>
        <a:lstStyle/>
        <a:p>
          <a:endParaRPr lang="zh-CN" altLang="en-US"/>
        </a:p>
      </dgm:t>
    </dgm:pt>
    <dgm:pt modelId="{0E2D2B85-F224-4244-9578-CB52BF64C773}" cxnId="{E5D971BC-8A78-446D-8C67-E0F06884463D}" type="sibTrans">
      <dgm:prSet/>
      <dgm:spPr/>
      <dgm:t>
        <a:bodyPr/>
        <a:lstStyle/>
        <a:p>
          <a:endParaRPr lang="zh-CN" altLang="en-US"/>
        </a:p>
      </dgm:t>
    </dgm:pt>
    <dgm:pt modelId="{B553B1B4-2381-4784-9B06-F1F14D503C2E}">
      <dgm:prSet phldrT="[文本]" custT="1"/>
      <dgm:spPr/>
      <dgm:t>
        <a:bodyPr/>
        <a:lstStyle/>
        <a:p>
          <a:r>
            <a:rPr lang="en-US" altLang="zh-CN" sz="2200" b="1" spc="50" dirty="0">
              <a:latin typeface="微软雅黑" panose="020B0503020204020204" pitchFamily="34" charset="-122"/>
              <a:ea typeface="微软雅黑" panose="020B0503020204020204" pitchFamily="34" charset="-122"/>
              <a:cs typeface="Times New Roman" panose="02020603050405020304" pitchFamily="18" charset="0"/>
            </a:rPr>
            <a:t>《</a:t>
          </a:r>
          <a:r>
            <a:rPr lang="zh-CN" altLang="en-US" sz="2200" b="1" spc="50" dirty="0">
              <a:latin typeface="微软雅黑" panose="020B0503020204020204" pitchFamily="34" charset="-122"/>
              <a:ea typeface="微软雅黑" panose="020B0503020204020204" pitchFamily="34" charset="-122"/>
              <a:cs typeface="Times New Roman" panose="02020603050405020304" pitchFamily="18" charset="0"/>
            </a:rPr>
            <a:t>自然资源部关于全面开展国土空间规划工作的通知</a:t>
          </a:r>
          <a:r>
            <a:rPr lang="en-US" altLang="zh-CN" sz="2200" b="1" spc="50" dirty="0">
              <a:latin typeface="微软雅黑" panose="020B0503020204020204" pitchFamily="34" charset="-122"/>
              <a:ea typeface="微软雅黑" panose="020B0503020204020204" pitchFamily="34" charset="-122"/>
              <a:cs typeface="Times New Roman" panose="02020603050405020304" pitchFamily="18" charset="0"/>
            </a:rPr>
            <a:t>》</a:t>
          </a:r>
          <a:r>
            <a:rPr lang="zh-CN" altLang="en-US" sz="2200" b="0" spc="50" dirty="0">
              <a:latin typeface="微软雅黑" panose="020B0503020204020204" pitchFamily="34" charset="-122"/>
              <a:ea typeface="微软雅黑" panose="020B0503020204020204" pitchFamily="34" charset="-122"/>
              <a:cs typeface="Times New Roman" panose="02020603050405020304" pitchFamily="18" charset="0"/>
            </a:rPr>
            <a:t>指出，</a:t>
          </a:r>
          <a:r>
            <a:rPr lang="zh-CN" altLang="en-US" sz="2200" b="1" spc="50" dirty="0">
              <a:latin typeface="微软雅黑" panose="020B0503020204020204" pitchFamily="34" charset="-122"/>
              <a:ea typeface="微软雅黑" panose="020B0503020204020204" pitchFamily="34" charset="-122"/>
              <a:cs typeface="Times New Roman" panose="02020603050405020304" pitchFamily="18" charset="0"/>
            </a:rPr>
            <a:t>全面启动</a:t>
          </a:r>
          <a:r>
            <a:rPr lang="zh-CN" altLang="en-US" sz="2200" b="0" spc="50" dirty="0">
              <a:latin typeface="微软雅黑" panose="020B0503020204020204" pitchFamily="34" charset="-122"/>
              <a:ea typeface="微软雅黑" panose="020B0503020204020204" pitchFamily="34" charset="-122"/>
              <a:cs typeface="Times New Roman" panose="02020603050405020304" pitchFamily="18" charset="0"/>
            </a:rPr>
            <a:t>国土空间规划编制审批和实施管理工作。</a:t>
          </a:r>
          <a:endParaRPr lang="zh-CN" altLang="en-US" sz="2200" b="0" dirty="0"/>
        </a:p>
      </dgm:t>
    </dgm:pt>
    <dgm:pt modelId="{3E9530B7-EA11-4DE2-B023-0E537BCEB1D7}" cxnId="{45A23D5F-DB5A-420F-9E41-B025FD3BB74F}" type="parTrans">
      <dgm:prSet/>
      <dgm:spPr/>
      <dgm:t>
        <a:bodyPr/>
        <a:lstStyle/>
        <a:p>
          <a:endParaRPr lang="zh-CN" altLang="en-US"/>
        </a:p>
      </dgm:t>
    </dgm:pt>
    <dgm:pt modelId="{18A4A1DB-2ACC-421D-83C0-2E03AB4A2A91}" cxnId="{45A23D5F-DB5A-420F-9E41-B025FD3BB74F}" type="sibTrans">
      <dgm:prSet/>
      <dgm:spPr/>
      <dgm:t>
        <a:bodyPr/>
        <a:lstStyle/>
        <a:p>
          <a:endParaRPr lang="zh-CN" altLang="en-US"/>
        </a:p>
      </dgm:t>
    </dgm:pt>
    <dgm:pt modelId="{54A0200B-9550-49A3-9027-499C55FAB3E7}">
      <dgm:prSet phldrT="[文本]" custT="1"/>
      <dgm:spPr/>
      <dgm:t>
        <a:bodyPr/>
        <a:lstStyle/>
        <a:p>
          <a:r>
            <a:rPr lang="en-US" altLang="zh-CN" sz="2200" b="1" spc="50" dirty="0">
              <a:latin typeface="微软雅黑" panose="020B0503020204020204" pitchFamily="34" charset="-122"/>
              <a:ea typeface="微软雅黑" panose="020B0503020204020204" pitchFamily="34" charset="-122"/>
              <a:cs typeface="Times New Roman" panose="02020603050405020304" pitchFamily="18" charset="0"/>
            </a:rPr>
            <a:t>《</a:t>
          </a:r>
          <a:r>
            <a:rPr lang="zh-CN" altLang="en-US" sz="2200" b="1" spc="50" dirty="0">
              <a:latin typeface="微软雅黑" panose="020B0503020204020204" pitchFamily="34" charset="-122"/>
              <a:ea typeface="微软雅黑" panose="020B0503020204020204" pitchFamily="34" charset="-122"/>
              <a:cs typeface="Times New Roman" panose="02020603050405020304" pitchFamily="18" charset="0"/>
            </a:rPr>
            <a:t>自然资源部办公厅关于加强国土空间规划监督管理的通知</a:t>
          </a:r>
          <a:r>
            <a:rPr lang="en-US" altLang="zh-CN" sz="2200" b="1" spc="50" dirty="0">
              <a:latin typeface="微软雅黑" panose="020B0503020204020204" pitchFamily="34" charset="-122"/>
              <a:ea typeface="微软雅黑" panose="020B0503020204020204" pitchFamily="34" charset="-122"/>
              <a:cs typeface="Times New Roman" panose="02020603050405020304" pitchFamily="18" charset="0"/>
            </a:rPr>
            <a:t>》</a:t>
          </a:r>
          <a:r>
            <a:rPr lang="zh-CN" altLang="en-US" sz="2200" b="0" spc="50" dirty="0">
              <a:latin typeface="微软雅黑" panose="020B0503020204020204" pitchFamily="34" charset="-122"/>
              <a:ea typeface="微软雅黑" panose="020B0503020204020204" pitchFamily="34" charset="-122"/>
              <a:cs typeface="Times New Roman" panose="02020603050405020304" pitchFamily="18" charset="0"/>
            </a:rPr>
            <a:t>指出，建立国土空间规划体系并监督实施是党中央、国务院作出的</a:t>
          </a:r>
          <a:r>
            <a:rPr lang="zh-CN" altLang="en-US" sz="2200" b="1" spc="50" dirty="0">
              <a:latin typeface="微软雅黑" panose="020B0503020204020204" pitchFamily="34" charset="-122"/>
              <a:ea typeface="微软雅黑" panose="020B0503020204020204" pitchFamily="34" charset="-122"/>
              <a:cs typeface="Times New Roman" panose="02020603050405020304" pitchFamily="18" charset="0"/>
            </a:rPr>
            <a:t>重大决策部署</a:t>
          </a:r>
          <a:r>
            <a:rPr lang="zh-CN" altLang="en-US" sz="2200" b="0" spc="50" dirty="0">
              <a:latin typeface="微软雅黑" panose="020B0503020204020204" pitchFamily="34" charset="-122"/>
              <a:ea typeface="微软雅黑" panose="020B0503020204020204" pitchFamily="34" charset="-122"/>
              <a:cs typeface="Times New Roman" panose="02020603050405020304" pitchFamily="18" charset="0"/>
            </a:rPr>
            <a:t>。</a:t>
          </a:r>
          <a:endParaRPr lang="zh-CN" altLang="en-US" sz="2200" b="0" dirty="0"/>
        </a:p>
      </dgm:t>
    </dgm:pt>
    <dgm:pt modelId="{1F758C9D-4079-410A-8DFE-D568606B3D04}" cxnId="{6C8D95D5-DA36-474E-86CC-7DE0BD8AFED2}" type="parTrans">
      <dgm:prSet/>
      <dgm:spPr/>
      <dgm:t>
        <a:bodyPr/>
        <a:lstStyle/>
        <a:p>
          <a:endParaRPr lang="zh-CN" altLang="en-US"/>
        </a:p>
      </dgm:t>
    </dgm:pt>
    <dgm:pt modelId="{8EA3EA62-D5E7-47F0-97B0-B6FAA0D441B2}" cxnId="{6C8D95D5-DA36-474E-86CC-7DE0BD8AFED2}" type="sibTrans">
      <dgm:prSet/>
      <dgm:spPr/>
      <dgm:t>
        <a:bodyPr/>
        <a:lstStyle/>
        <a:p>
          <a:endParaRPr lang="zh-CN" altLang="en-US"/>
        </a:p>
      </dgm:t>
    </dgm:pt>
    <dgm:pt modelId="{A65D0A01-BC43-4BE9-B0AD-43549E891D52}">
      <dgm:prSet phldrT="[文本]" custT="1"/>
      <dgm:spPr/>
      <dgm:t>
        <a:bodyPr/>
        <a:lstStyle/>
        <a:p>
          <a:r>
            <a:rPr lang="zh-CN" altLang="en-US" sz="2800" b="1" dirty="0">
              <a:solidFill>
                <a:schemeClr val="tx1"/>
              </a:solidFill>
              <a:latin typeface="微软雅黑" panose="020B0503020204020204" pitchFamily="34" charset="-122"/>
              <a:ea typeface="微软雅黑" panose="020B0503020204020204" pitchFamily="34" charset="-122"/>
              <a:cs typeface="Times New Roman" panose="02020603050405020304" pitchFamily="18" charset="0"/>
            </a:rPr>
            <a:t>高质量发展的新要求</a:t>
          </a:r>
          <a:endParaRPr lang="zh-CN" altLang="en-US" sz="2800" dirty="0">
            <a:solidFill>
              <a:schemeClr val="tx1"/>
            </a:solidFill>
          </a:endParaRPr>
        </a:p>
      </dgm:t>
    </dgm:pt>
    <dgm:pt modelId="{0B68329C-6F0E-4E91-8F66-1421FB293B3A}" cxnId="{531CF556-9C1D-4779-86B2-6DA6C4D25E42}" type="parTrans">
      <dgm:prSet/>
      <dgm:spPr/>
      <dgm:t>
        <a:bodyPr/>
        <a:lstStyle/>
        <a:p>
          <a:endParaRPr lang="zh-CN" altLang="en-US"/>
        </a:p>
      </dgm:t>
    </dgm:pt>
    <dgm:pt modelId="{E453EC30-078C-4F2F-8932-61BB6FB5B38E}" cxnId="{531CF556-9C1D-4779-86B2-6DA6C4D25E42}" type="sibTrans">
      <dgm:prSet/>
      <dgm:spPr/>
      <dgm:t>
        <a:bodyPr/>
        <a:lstStyle/>
        <a:p>
          <a:endParaRPr lang="zh-CN" altLang="en-US"/>
        </a:p>
      </dgm:t>
    </dgm:pt>
    <dgm:pt modelId="{ED7A3F18-E75D-4775-9D70-4F0853A96B7F}">
      <dgm:prSet phldrT="[文本]" custT="1"/>
      <dgm:spPr/>
      <dgm:t>
        <a:bodyPr/>
        <a:lstStyle/>
        <a:p>
          <a:pPr algn="just"/>
          <a:r>
            <a:rPr lang="zh-CN" altLang="en-US" sz="2200" b="0" spc="50" dirty="0">
              <a:latin typeface="微软雅黑" panose="020B0503020204020204" pitchFamily="34" charset="-122"/>
              <a:ea typeface="微软雅黑" panose="020B0503020204020204" pitchFamily="34" charset="-122"/>
              <a:cs typeface="Times New Roman" panose="02020603050405020304" pitchFamily="18" charset="0"/>
            </a:rPr>
            <a:t>我国城镇化逐渐进入</a:t>
          </a:r>
          <a:r>
            <a:rPr lang="zh-CN" altLang="en-US" sz="2200" b="1" spc="50" dirty="0">
              <a:latin typeface="微软雅黑" panose="020B0503020204020204" pitchFamily="34" charset="-122"/>
              <a:ea typeface="微软雅黑" panose="020B0503020204020204" pitchFamily="34" charset="-122"/>
              <a:cs typeface="Times New Roman" panose="02020603050405020304" pitchFamily="18" charset="0"/>
            </a:rPr>
            <a:t>转型发展的新时期</a:t>
          </a:r>
          <a:r>
            <a:rPr lang="zh-CN" altLang="en-US" sz="2200" b="0" spc="50" dirty="0">
              <a:latin typeface="微软雅黑" panose="020B0503020204020204" pitchFamily="34" charset="-122"/>
              <a:ea typeface="微软雅黑" panose="020B0503020204020204" pitchFamily="34" charset="-122"/>
              <a:cs typeface="Times New Roman" panose="02020603050405020304" pitchFamily="18" charset="0"/>
            </a:rPr>
            <a:t>，这一时期，国土空间规划要深刻把握城乡</a:t>
          </a:r>
          <a:r>
            <a:rPr lang="zh-CN" altLang="en-US" sz="2200" b="1" spc="50" dirty="0">
              <a:latin typeface="微软雅黑" panose="020B0503020204020204" pitchFamily="34" charset="-122"/>
              <a:ea typeface="微软雅黑" panose="020B0503020204020204" pitchFamily="34" charset="-122"/>
              <a:cs typeface="Times New Roman" panose="02020603050405020304" pitchFamily="18" charset="0"/>
            </a:rPr>
            <a:t>高质量发展</a:t>
          </a:r>
          <a:r>
            <a:rPr lang="zh-CN" altLang="en-US" sz="2200" b="0" spc="50" dirty="0">
              <a:latin typeface="微软雅黑" panose="020B0503020204020204" pitchFamily="34" charset="-122"/>
              <a:ea typeface="微软雅黑" panose="020B0503020204020204" pitchFamily="34" charset="-122"/>
              <a:cs typeface="Times New Roman" panose="02020603050405020304" pitchFamily="18" charset="0"/>
            </a:rPr>
            <a:t>的内涵，在</a:t>
          </a:r>
          <a:r>
            <a:rPr lang="zh-CN" altLang="en-US" sz="2200" b="1" spc="50" dirty="0">
              <a:latin typeface="微软雅黑" panose="020B0503020204020204" pitchFamily="34" charset="-122"/>
              <a:ea typeface="微软雅黑" panose="020B0503020204020204" pitchFamily="34" charset="-122"/>
              <a:cs typeface="Times New Roman" panose="02020603050405020304" pitchFamily="18" charset="0"/>
            </a:rPr>
            <a:t>资源承载力、环境容量约束下发展</a:t>
          </a:r>
          <a:r>
            <a:rPr lang="zh-CN" altLang="en-US" sz="2200" b="0" spc="50" dirty="0">
              <a:latin typeface="微软雅黑" panose="020B0503020204020204" pitchFamily="34" charset="-122"/>
              <a:ea typeface="微软雅黑" panose="020B0503020204020204" pitchFamily="34" charset="-122"/>
              <a:cs typeface="Times New Roman" panose="02020603050405020304" pitchFamily="18" charset="0"/>
            </a:rPr>
            <a:t>，积极完善标准体系，以满足人民日益增长的美好生活需要为根本目标，建立适应新时期发展态势的</a:t>
          </a:r>
          <a:r>
            <a:rPr lang="zh-CN" altLang="en-US" sz="2200" b="1" spc="50" dirty="0">
              <a:latin typeface="微软雅黑" panose="020B0503020204020204" pitchFamily="34" charset="-122"/>
              <a:ea typeface="微软雅黑" panose="020B0503020204020204" pitchFamily="34" charset="-122"/>
              <a:cs typeface="Times New Roman" panose="02020603050405020304" pitchFamily="18" charset="0"/>
            </a:rPr>
            <a:t>空间规划传导体系</a:t>
          </a:r>
          <a:r>
            <a:rPr lang="zh-CN" altLang="en-US" sz="2200" b="0" spc="50" dirty="0">
              <a:latin typeface="微软雅黑" panose="020B0503020204020204" pitchFamily="34" charset="-122"/>
              <a:ea typeface="微软雅黑" panose="020B0503020204020204" pitchFamily="34" charset="-122"/>
              <a:cs typeface="Times New Roman" panose="02020603050405020304" pitchFamily="18" charset="0"/>
            </a:rPr>
            <a:t>和围绕空间管控的</a:t>
          </a:r>
          <a:r>
            <a:rPr lang="zh-CN" altLang="en-US" sz="2200" b="1" spc="50" dirty="0">
              <a:latin typeface="微软雅黑" panose="020B0503020204020204" pitchFamily="34" charset="-122"/>
              <a:ea typeface="微软雅黑" panose="020B0503020204020204" pitchFamily="34" charset="-122"/>
              <a:cs typeface="Times New Roman" panose="02020603050405020304" pitchFamily="18" charset="0"/>
            </a:rPr>
            <a:t>现代化政策保障体系</a:t>
          </a:r>
          <a:r>
            <a:rPr lang="zh-CN" altLang="en-US" sz="2200" b="0" spc="50" dirty="0">
              <a:latin typeface="微软雅黑" panose="020B0503020204020204" pitchFamily="34" charset="-122"/>
              <a:ea typeface="微软雅黑" panose="020B0503020204020204" pitchFamily="34" charset="-122"/>
              <a:cs typeface="Times New Roman" panose="02020603050405020304" pitchFamily="18" charset="0"/>
            </a:rPr>
            <a:t>、提升当地的</a:t>
          </a:r>
          <a:r>
            <a:rPr lang="zh-CN" altLang="en-US" sz="2200" b="1" spc="50" dirty="0">
              <a:latin typeface="微软雅黑" panose="020B0503020204020204" pitchFamily="34" charset="-122"/>
              <a:ea typeface="微软雅黑" panose="020B0503020204020204" pitchFamily="34" charset="-122"/>
              <a:cs typeface="Times New Roman" panose="02020603050405020304" pitchFamily="18" charset="0"/>
            </a:rPr>
            <a:t>治理能力和治理水平</a:t>
          </a:r>
          <a:r>
            <a:rPr lang="zh-CN" altLang="en-US" sz="2200" b="0" spc="50" dirty="0">
              <a:latin typeface="微软雅黑" panose="020B0503020204020204" pitchFamily="34" charset="-122"/>
              <a:ea typeface="微软雅黑" panose="020B0503020204020204" pitchFamily="34" charset="-122"/>
              <a:cs typeface="Times New Roman" panose="02020603050405020304" pitchFamily="18" charset="0"/>
            </a:rPr>
            <a:t>。</a:t>
          </a:r>
          <a:endParaRPr lang="zh-CN" altLang="en-US" sz="2200" b="0" dirty="0"/>
        </a:p>
      </dgm:t>
    </dgm:pt>
    <dgm:pt modelId="{57EF776C-90EB-49AB-BD56-A08046A151EA}" cxnId="{7611ADF8-CD1C-4A6E-8E8A-1D15CE4FFC49}" type="parTrans">
      <dgm:prSet/>
      <dgm:spPr/>
      <dgm:t>
        <a:bodyPr/>
        <a:lstStyle/>
        <a:p>
          <a:endParaRPr lang="zh-CN" altLang="en-US"/>
        </a:p>
      </dgm:t>
    </dgm:pt>
    <dgm:pt modelId="{C6718511-31E5-4997-B28B-4828A5E18CEB}" cxnId="{7611ADF8-CD1C-4A6E-8E8A-1D15CE4FFC49}" type="sibTrans">
      <dgm:prSet/>
      <dgm:spPr/>
      <dgm:t>
        <a:bodyPr/>
        <a:lstStyle/>
        <a:p>
          <a:endParaRPr lang="zh-CN" altLang="en-US"/>
        </a:p>
      </dgm:t>
    </dgm:pt>
    <dgm:pt modelId="{29A24016-F0D4-4C58-BF1E-8104AB99DB5D}" type="pres">
      <dgm:prSet presAssocID="{18F2348E-7A8A-4C63-ACC0-D084457344F6}" presName="linear" presStyleCnt="0">
        <dgm:presLayoutVars>
          <dgm:dir/>
          <dgm:animLvl val="lvl"/>
          <dgm:resizeHandles val="exact"/>
        </dgm:presLayoutVars>
      </dgm:prSet>
      <dgm:spPr/>
    </dgm:pt>
    <dgm:pt modelId="{BCF7C994-7D59-4326-81E5-F69A55645C94}" type="pres">
      <dgm:prSet presAssocID="{3AEEFBDE-497A-4A71-B1A0-ADBDA18CC4F2}" presName="parentLin" presStyleCnt="0"/>
      <dgm:spPr/>
    </dgm:pt>
    <dgm:pt modelId="{52FB2832-877F-48BE-8797-29148E86B9CE}" type="pres">
      <dgm:prSet presAssocID="{3AEEFBDE-497A-4A71-B1A0-ADBDA18CC4F2}" presName="parentLeftMargin" presStyleLbl="node1" presStyleIdx="0" presStyleCnt="4"/>
      <dgm:spPr/>
    </dgm:pt>
    <dgm:pt modelId="{D1423326-5421-42AA-8920-FEEC4E941F15}" type="pres">
      <dgm:prSet presAssocID="{3AEEFBDE-497A-4A71-B1A0-ADBDA18CC4F2}" presName="parentText" presStyleLbl="node1" presStyleIdx="0" presStyleCnt="4">
        <dgm:presLayoutVars>
          <dgm:chMax val="0"/>
          <dgm:bulletEnabled val="1"/>
        </dgm:presLayoutVars>
      </dgm:prSet>
      <dgm:spPr/>
    </dgm:pt>
    <dgm:pt modelId="{BA7ECF19-6104-4815-9889-F2FF1FE53956}" type="pres">
      <dgm:prSet presAssocID="{3AEEFBDE-497A-4A71-B1A0-ADBDA18CC4F2}" presName="negativeSpace" presStyleCnt="0"/>
      <dgm:spPr/>
    </dgm:pt>
    <dgm:pt modelId="{40F0D49B-9111-4D24-A66B-50772CE824A7}" type="pres">
      <dgm:prSet presAssocID="{3AEEFBDE-497A-4A71-B1A0-ADBDA18CC4F2}" presName="childText" presStyleLbl="conFgAcc1" presStyleIdx="0" presStyleCnt="4">
        <dgm:presLayoutVars>
          <dgm:bulletEnabled val="1"/>
        </dgm:presLayoutVars>
      </dgm:prSet>
      <dgm:spPr/>
    </dgm:pt>
    <dgm:pt modelId="{393F38A8-2C11-43E6-820C-BDA7752CE0DA}" type="pres">
      <dgm:prSet presAssocID="{B2AC0F31-4A15-4CC0-9086-8E25F312686E}" presName="spaceBetweenRectangles" presStyleCnt="0"/>
      <dgm:spPr/>
    </dgm:pt>
    <dgm:pt modelId="{A4D917DF-D2CF-4998-B199-A6D26C9D6451}" type="pres">
      <dgm:prSet presAssocID="{28B9D306-0AE2-4AA0-A9AF-A76E22B5E939}" presName="parentLin" presStyleCnt="0"/>
      <dgm:spPr/>
    </dgm:pt>
    <dgm:pt modelId="{58E2AA11-5A72-47A7-89DA-32C4D93D2F2A}" type="pres">
      <dgm:prSet presAssocID="{28B9D306-0AE2-4AA0-A9AF-A76E22B5E939}" presName="parentLeftMargin" presStyleLbl="node1" presStyleIdx="0" presStyleCnt="4"/>
      <dgm:spPr/>
    </dgm:pt>
    <dgm:pt modelId="{DEE58B30-B36F-4229-AE0E-1825984D535C}" type="pres">
      <dgm:prSet presAssocID="{28B9D306-0AE2-4AA0-A9AF-A76E22B5E939}" presName="parentText" presStyleLbl="node1" presStyleIdx="1" presStyleCnt="4">
        <dgm:presLayoutVars>
          <dgm:chMax val="0"/>
          <dgm:bulletEnabled val="1"/>
        </dgm:presLayoutVars>
      </dgm:prSet>
      <dgm:spPr/>
    </dgm:pt>
    <dgm:pt modelId="{F09E66CF-C6E3-4C89-B23B-C9AB54733622}" type="pres">
      <dgm:prSet presAssocID="{28B9D306-0AE2-4AA0-A9AF-A76E22B5E939}" presName="negativeSpace" presStyleCnt="0"/>
      <dgm:spPr/>
    </dgm:pt>
    <dgm:pt modelId="{15A54ED9-108F-47C1-AA42-789A365EBCF3}" type="pres">
      <dgm:prSet presAssocID="{28B9D306-0AE2-4AA0-A9AF-A76E22B5E939}" presName="childText" presStyleLbl="conFgAcc1" presStyleIdx="1" presStyleCnt="4">
        <dgm:presLayoutVars>
          <dgm:bulletEnabled val="1"/>
        </dgm:presLayoutVars>
      </dgm:prSet>
      <dgm:spPr/>
    </dgm:pt>
    <dgm:pt modelId="{1D42A929-BB19-4137-B8BC-52B3F70504C6}" type="pres">
      <dgm:prSet presAssocID="{E1E94D93-CC72-4F91-843A-4AE72D04AECB}" presName="spaceBetweenRectangles" presStyleCnt="0"/>
      <dgm:spPr/>
    </dgm:pt>
    <dgm:pt modelId="{386EA1D5-1D0B-4088-9D6A-9D6979451515}" type="pres">
      <dgm:prSet presAssocID="{A65D0A01-BC43-4BE9-B0AD-43549E891D52}" presName="parentLin" presStyleCnt="0"/>
      <dgm:spPr/>
    </dgm:pt>
    <dgm:pt modelId="{DC884BF6-07AD-40B6-90B0-82379090F119}" type="pres">
      <dgm:prSet presAssocID="{A65D0A01-BC43-4BE9-B0AD-43549E891D52}" presName="parentLeftMargin" presStyleLbl="node1" presStyleIdx="1" presStyleCnt="4"/>
      <dgm:spPr/>
    </dgm:pt>
    <dgm:pt modelId="{4E04E4B0-D20D-476B-B5DD-7E6865A0D311}" type="pres">
      <dgm:prSet presAssocID="{A65D0A01-BC43-4BE9-B0AD-43549E891D52}" presName="parentText" presStyleLbl="node1" presStyleIdx="2" presStyleCnt="4">
        <dgm:presLayoutVars>
          <dgm:chMax val="0"/>
          <dgm:bulletEnabled val="1"/>
        </dgm:presLayoutVars>
      </dgm:prSet>
      <dgm:spPr/>
    </dgm:pt>
    <dgm:pt modelId="{628FC9FF-72A3-4E0A-9AE4-446250AC0AC0}" type="pres">
      <dgm:prSet presAssocID="{A65D0A01-BC43-4BE9-B0AD-43549E891D52}" presName="negativeSpace" presStyleCnt="0"/>
      <dgm:spPr/>
    </dgm:pt>
    <dgm:pt modelId="{3A5E0644-AAFA-4CF6-A1A9-2F731A46F8E2}" type="pres">
      <dgm:prSet presAssocID="{A65D0A01-BC43-4BE9-B0AD-43549E891D52}" presName="childText" presStyleLbl="conFgAcc1" presStyleIdx="2" presStyleCnt="4" custLinFactNeighborX="-559">
        <dgm:presLayoutVars>
          <dgm:bulletEnabled val="1"/>
        </dgm:presLayoutVars>
      </dgm:prSet>
      <dgm:spPr/>
    </dgm:pt>
    <dgm:pt modelId="{58AB77DA-0AC9-49B4-BDA7-A84E8EF942C6}" type="pres">
      <dgm:prSet presAssocID="{E453EC30-078C-4F2F-8932-61BB6FB5B38E}" presName="spaceBetweenRectangles" presStyleCnt="0"/>
      <dgm:spPr/>
    </dgm:pt>
    <dgm:pt modelId="{5CE2057F-E096-413E-A9E6-1636EE48C0CB}" type="pres">
      <dgm:prSet presAssocID="{649312A8-89A5-4E9C-A20C-0140E79775AD}" presName="parentLin" presStyleCnt="0"/>
      <dgm:spPr/>
    </dgm:pt>
    <dgm:pt modelId="{8BBBF204-FEF3-4A51-BC4D-A753F3E2E7E0}" type="pres">
      <dgm:prSet presAssocID="{649312A8-89A5-4E9C-A20C-0140E79775AD}" presName="parentLeftMargin" presStyleLbl="node1" presStyleIdx="2" presStyleCnt="4"/>
      <dgm:spPr/>
    </dgm:pt>
    <dgm:pt modelId="{D06E2868-2A5F-421E-BC8A-99923FA71F9E}" type="pres">
      <dgm:prSet presAssocID="{649312A8-89A5-4E9C-A20C-0140E79775AD}" presName="parentText" presStyleLbl="node1" presStyleIdx="3" presStyleCnt="4">
        <dgm:presLayoutVars>
          <dgm:chMax val="0"/>
          <dgm:bulletEnabled val="1"/>
        </dgm:presLayoutVars>
      </dgm:prSet>
      <dgm:spPr/>
    </dgm:pt>
    <dgm:pt modelId="{B9B2C56B-256D-4B81-A5B2-239A9DA91AAB}" type="pres">
      <dgm:prSet presAssocID="{649312A8-89A5-4E9C-A20C-0140E79775AD}" presName="negativeSpace" presStyleCnt="0"/>
      <dgm:spPr/>
    </dgm:pt>
    <dgm:pt modelId="{D4BEF1A5-534C-40E2-BE31-A5F65247CFCF}" type="pres">
      <dgm:prSet presAssocID="{649312A8-89A5-4E9C-A20C-0140E79775AD}" presName="childText" presStyleLbl="conFgAcc1" presStyleIdx="3" presStyleCnt="4">
        <dgm:presLayoutVars>
          <dgm:bulletEnabled val="1"/>
        </dgm:presLayoutVars>
      </dgm:prSet>
      <dgm:spPr/>
    </dgm:pt>
  </dgm:ptLst>
  <dgm:cxnLst>
    <dgm:cxn modelId="{038C8D05-D2D2-43FE-A0CB-92C6FE8207C2}" type="presOf" srcId="{3AEEFBDE-497A-4A71-B1A0-ADBDA18CC4F2}" destId="{D1423326-5421-42AA-8920-FEEC4E941F15}" srcOrd="1" destOrd="0" presId="urn:microsoft.com/office/officeart/2005/8/layout/list1#1"/>
    <dgm:cxn modelId="{B3FE3911-88CB-4B49-B5DD-1FB867BC6371}" type="presOf" srcId="{A65D0A01-BC43-4BE9-B0AD-43549E891D52}" destId="{DC884BF6-07AD-40B6-90B0-82379090F119}" srcOrd="0" destOrd="0" presId="urn:microsoft.com/office/officeart/2005/8/layout/list1#1"/>
    <dgm:cxn modelId="{57F6D816-48F3-4C11-8030-026FD43C057F}" srcId="{18F2348E-7A8A-4C63-ACC0-D084457344F6}" destId="{649312A8-89A5-4E9C-A20C-0140E79775AD}" srcOrd="3" destOrd="0" parTransId="{538EEF9F-60E6-454C-A583-74223E9AFB5C}" sibTransId="{6FF7E77D-CCC0-49BC-83E7-3616F72F5358}"/>
    <dgm:cxn modelId="{2802A530-F22F-49A9-B04C-B96F00242C44}" type="presOf" srcId="{B553B1B4-2381-4784-9B06-F1F14D503C2E}" destId="{D4BEF1A5-534C-40E2-BE31-A5F65247CFCF}" srcOrd="0" destOrd="1" presId="urn:microsoft.com/office/officeart/2005/8/layout/list1#1"/>
    <dgm:cxn modelId="{E0727B31-2975-4759-AE86-35A3F578CCB0}" type="presOf" srcId="{3AEEFBDE-497A-4A71-B1A0-ADBDA18CC4F2}" destId="{52FB2832-877F-48BE-8797-29148E86B9CE}" srcOrd="0" destOrd="0" presId="urn:microsoft.com/office/officeart/2005/8/layout/list1#1"/>
    <dgm:cxn modelId="{45A23D5F-DB5A-420F-9E41-B025FD3BB74F}" srcId="{649312A8-89A5-4E9C-A20C-0140E79775AD}" destId="{B553B1B4-2381-4784-9B06-F1F14D503C2E}" srcOrd="1" destOrd="0" parTransId="{3E9530B7-EA11-4DE2-B023-0E537BCEB1D7}" sibTransId="{18A4A1DB-2ACC-421D-83C0-2E03AB4A2A91}"/>
    <dgm:cxn modelId="{835EB867-1A79-41AC-9056-3BF6191221D8}" srcId="{18F2348E-7A8A-4C63-ACC0-D084457344F6}" destId="{28B9D306-0AE2-4AA0-A9AF-A76E22B5E939}" srcOrd="1" destOrd="0" parTransId="{D406C7D4-CE98-404C-A6C6-38DD6DD2F462}" sibTransId="{E1E94D93-CC72-4F91-843A-4AE72D04AECB}"/>
    <dgm:cxn modelId="{90D7736F-48E4-4BF4-B1E7-E318C04CE1CC}" type="presOf" srcId="{649312A8-89A5-4E9C-A20C-0140E79775AD}" destId="{8BBBF204-FEF3-4A51-BC4D-A753F3E2E7E0}" srcOrd="0" destOrd="0" presId="urn:microsoft.com/office/officeart/2005/8/layout/list1#1"/>
    <dgm:cxn modelId="{AE62C34F-7817-470B-AFDC-A60575959C97}" type="presOf" srcId="{DDCEFB6C-5409-419A-9A8A-1EEA81873BEC}" destId="{40F0D49B-9111-4D24-A66B-50772CE824A7}" srcOrd="0" destOrd="0" presId="urn:microsoft.com/office/officeart/2005/8/layout/list1#1"/>
    <dgm:cxn modelId="{0A6A2254-54F0-4EF9-98D4-E8A54465219E}" type="presOf" srcId="{28B9D306-0AE2-4AA0-A9AF-A76E22B5E939}" destId="{58E2AA11-5A72-47A7-89DA-32C4D93D2F2A}" srcOrd="0" destOrd="0" presId="urn:microsoft.com/office/officeart/2005/8/layout/list1#1"/>
    <dgm:cxn modelId="{C4B89B76-B4A1-47C4-9E0B-3A3E3E1F39FE}" type="presOf" srcId="{A65D0A01-BC43-4BE9-B0AD-43549E891D52}" destId="{4E04E4B0-D20D-476B-B5DD-7E6865A0D311}" srcOrd="1" destOrd="0" presId="urn:microsoft.com/office/officeart/2005/8/layout/list1#1"/>
    <dgm:cxn modelId="{531CF556-9C1D-4779-86B2-6DA6C4D25E42}" srcId="{18F2348E-7A8A-4C63-ACC0-D084457344F6}" destId="{A65D0A01-BC43-4BE9-B0AD-43549E891D52}" srcOrd="2" destOrd="0" parTransId="{0B68329C-6F0E-4E91-8F66-1421FB293B3A}" sibTransId="{E453EC30-078C-4F2F-8932-61BB6FB5B38E}"/>
    <dgm:cxn modelId="{E8FFA87E-1B41-45FC-94E6-3B29C5509E72}" type="presOf" srcId="{ED7A3F18-E75D-4775-9D70-4F0853A96B7F}" destId="{3A5E0644-AAFA-4CF6-A1A9-2F731A46F8E2}" srcOrd="0" destOrd="0" presId="urn:microsoft.com/office/officeart/2005/8/layout/list1#1"/>
    <dgm:cxn modelId="{A8C70483-0718-495B-8201-B68FEBCEB535}" srcId="{3AEEFBDE-497A-4A71-B1A0-ADBDA18CC4F2}" destId="{DDCEFB6C-5409-419A-9A8A-1EEA81873BEC}" srcOrd="0" destOrd="0" parTransId="{14BB4E5D-EADA-4565-ACEB-6A1BA30BDB6E}" sibTransId="{DDE2E638-F909-45D4-A601-01F39BA3EAFD}"/>
    <dgm:cxn modelId="{52A14DA2-FA65-4C83-8BB4-1365F124D2C4}" type="presOf" srcId="{84EC646E-6006-4F76-975A-8DFF47C69F3B}" destId="{15A54ED9-108F-47C1-AA42-789A365EBCF3}" srcOrd="0" destOrd="0" presId="urn:microsoft.com/office/officeart/2005/8/layout/list1#1"/>
    <dgm:cxn modelId="{C82D90A9-AA8B-4EF7-8F86-251E9248BD9F}" type="presOf" srcId="{649312A8-89A5-4E9C-A20C-0140E79775AD}" destId="{D06E2868-2A5F-421E-BC8A-99923FA71F9E}" srcOrd="1" destOrd="0" presId="urn:microsoft.com/office/officeart/2005/8/layout/list1#1"/>
    <dgm:cxn modelId="{E5D971BC-8A78-446D-8C67-E0F06884463D}" srcId="{649312A8-89A5-4E9C-A20C-0140E79775AD}" destId="{F8EAA84C-E569-4E3E-BB10-65A292DACB84}" srcOrd="0" destOrd="0" parTransId="{1828794E-9964-4BB4-BC8A-E6CD456F0C35}" sibTransId="{0E2D2B85-F224-4244-9578-CB52BF64C773}"/>
    <dgm:cxn modelId="{7D3E22BF-E62F-494A-BDD2-64E52901F46F}" srcId="{28B9D306-0AE2-4AA0-A9AF-A76E22B5E939}" destId="{84EC646E-6006-4F76-975A-8DFF47C69F3B}" srcOrd="0" destOrd="0" parTransId="{D9F035AB-1AC8-41CE-BB8A-43639549C7CA}" sibTransId="{AC87BFF7-71EF-49A5-8B1A-E038178C5384}"/>
    <dgm:cxn modelId="{35EA5AC4-DF0F-4CAA-905E-F641AD0ACFFD}" type="presOf" srcId="{18F2348E-7A8A-4C63-ACC0-D084457344F6}" destId="{29A24016-F0D4-4C58-BF1E-8104AB99DB5D}" srcOrd="0" destOrd="0" presId="urn:microsoft.com/office/officeart/2005/8/layout/list1#1"/>
    <dgm:cxn modelId="{55C477D3-6C16-4563-9732-C5FAAB4AD1A8}" type="presOf" srcId="{28B9D306-0AE2-4AA0-A9AF-A76E22B5E939}" destId="{DEE58B30-B36F-4229-AE0E-1825984D535C}" srcOrd="1" destOrd="0" presId="urn:microsoft.com/office/officeart/2005/8/layout/list1#1"/>
    <dgm:cxn modelId="{745A44D4-55FD-4647-9677-F14E3CF37930}" srcId="{18F2348E-7A8A-4C63-ACC0-D084457344F6}" destId="{3AEEFBDE-497A-4A71-B1A0-ADBDA18CC4F2}" srcOrd="0" destOrd="0" parTransId="{781BD431-62B6-497B-9482-A42B21A72A88}" sibTransId="{B2AC0F31-4A15-4CC0-9086-8E25F312686E}"/>
    <dgm:cxn modelId="{6C8D95D5-DA36-474E-86CC-7DE0BD8AFED2}" srcId="{649312A8-89A5-4E9C-A20C-0140E79775AD}" destId="{54A0200B-9550-49A3-9027-499C55FAB3E7}" srcOrd="2" destOrd="0" parTransId="{1F758C9D-4079-410A-8DFE-D568606B3D04}" sibTransId="{8EA3EA62-D5E7-47F0-97B0-B6FAA0D441B2}"/>
    <dgm:cxn modelId="{F9C6A0D7-D454-45F2-A0DF-976CF2761287}" type="presOf" srcId="{54A0200B-9550-49A3-9027-499C55FAB3E7}" destId="{D4BEF1A5-534C-40E2-BE31-A5F65247CFCF}" srcOrd="0" destOrd="2" presId="urn:microsoft.com/office/officeart/2005/8/layout/list1#1"/>
    <dgm:cxn modelId="{6F9304ED-7226-4A27-986A-B64940D4FA5E}" type="presOf" srcId="{F8EAA84C-E569-4E3E-BB10-65A292DACB84}" destId="{D4BEF1A5-534C-40E2-BE31-A5F65247CFCF}" srcOrd="0" destOrd="0" presId="urn:microsoft.com/office/officeart/2005/8/layout/list1#1"/>
    <dgm:cxn modelId="{7611ADF8-CD1C-4A6E-8E8A-1D15CE4FFC49}" srcId="{A65D0A01-BC43-4BE9-B0AD-43549E891D52}" destId="{ED7A3F18-E75D-4775-9D70-4F0853A96B7F}" srcOrd="0" destOrd="0" parTransId="{57EF776C-90EB-49AB-BD56-A08046A151EA}" sibTransId="{C6718511-31E5-4997-B28B-4828A5E18CEB}"/>
    <dgm:cxn modelId="{E4C07636-2F41-4C2B-BF4C-6EB46E1E696E}" type="presParOf" srcId="{29A24016-F0D4-4C58-BF1E-8104AB99DB5D}" destId="{BCF7C994-7D59-4326-81E5-F69A55645C94}" srcOrd="0" destOrd="0" presId="urn:microsoft.com/office/officeart/2005/8/layout/list1#1"/>
    <dgm:cxn modelId="{9D773F7C-9603-4EC4-B3E4-3AA9B78310E1}" type="presParOf" srcId="{BCF7C994-7D59-4326-81E5-F69A55645C94}" destId="{52FB2832-877F-48BE-8797-29148E86B9CE}" srcOrd="0" destOrd="0" presId="urn:microsoft.com/office/officeart/2005/8/layout/list1#1"/>
    <dgm:cxn modelId="{C2E9FF86-F4BD-464B-B260-CF942044D673}" type="presParOf" srcId="{BCF7C994-7D59-4326-81E5-F69A55645C94}" destId="{D1423326-5421-42AA-8920-FEEC4E941F15}" srcOrd="1" destOrd="0" presId="urn:microsoft.com/office/officeart/2005/8/layout/list1#1"/>
    <dgm:cxn modelId="{268DCA4F-485F-45DB-8160-76CD5F91281B}" type="presParOf" srcId="{29A24016-F0D4-4C58-BF1E-8104AB99DB5D}" destId="{BA7ECF19-6104-4815-9889-F2FF1FE53956}" srcOrd="1" destOrd="0" presId="urn:microsoft.com/office/officeart/2005/8/layout/list1#1"/>
    <dgm:cxn modelId="{421F7C06-25CA-487C-B84E-6A850396364E}" type="presParOf" srcId="{29A24016-F0D4-4C58-BF1E-8104AB99DB5D}" destId="{40F0D49B-9111-4D24-A66B-50772CE824A7}" srcOrd="2" destOrd="0" presId="urn:microsoft.com/office/officeart/2005/8/layout/list1#1"/>
    <dgm:cxn modelId="{E9B78BF1-13FC-4436-82E3-1E8D62AACFC2}" type="presParOf" srcId="{29A24016-F0D4-4C58-BF1E-8104AB99DB5D}" destId="{393F38A8-2C11-43E6-820C-BDA7752CE0DA}" srcOrd="3" destOrd="0" presId="urn:microsoft.com/office/officeart/2005/8/layout/list1#1"/>
    <dgm:cxn modelId="{74B05F4F-8EA1-4CC5-96D5-4E37ACC0307F}" type="presParOf" srcId="{29A24016-F0D4-4C58-BF1E-8104AB99DB5D}" destId="{A4D917DF-D2CF-4998-B199-A6D26C9D6451}" srcOrd="4" destOrd="0" presId="urn:microsoft.com/office/officeart/2005/8/layout/list1#1"/>
    <dgm:cxn modelId="{9DFB5819-7598-4575-A48E-030DBB410829}" type="presParOf" srcId="{A4D917DF-D2CF-4998-B199-A6D26C9D6451}" destId="{58E2AA11-5A72-47A7-89DA-32C4D93D2F2A}" srcOrd="0" destOrd="0" presId="urn:microsoft.com/office/officeart/2005/8/layout/list1#1"/>
    <dgm:cxn modelId="{4FDB9B05-14E0-4269-A551-DD01716A7766}" type="presParOf" srcId="{A4D917DF-D2CF-4998-B199-A6D26C9D6451}" destId="{DEE58B30-B36F-4229-AE0E-1825984D535C}" srcOrd="1" destOrd="0" presId="urn:microsoft.com/office/officeart/2005/8/layout/list1#1"/>
    <dgm:cxn modelId="{A16C4909-1863-4C7E-93A3-52D54000B12F}" type="presParOf" srcId="{29A24016-F0D4-4C58-BF1E-8104AB99DB5D}" destId="{F09E66CF-C6E3-4C89-B23B-C9AB54733622}" srcOrd="5" destOrd="0" presId="urn:microsoft.com/office/officeart/2005/8/layout/list1#1"/>
    <dgm:cxn modelId="{316C1EE9-3094-45D4-86B0-DFE37FE66F30}" type="presParOf" srcId="{29A24016-F0D4-4C58-BF1E-8104AB99DB5D}" destId="{15A54ED9-108F-47C1-AA42-789A365EBCF3}" srcOrd="6" destOrd="0" presId="urn:microsoft.com/office/officeart/2005/8/layout/list1#1"/>
    <dgm:cxn modelId="{F33F43C0-BA37-4D8E-A211-BF6F51ECD8B0}" type="presParOf" srcId="{29A24016-F0D4-4C58-BF1E-8104AB99DB5D}" destId="{1D42A929-BB19-4137-B8BC-52B3F70504C6}" srcOrd="7" destOrd="0" presId="urn:microsoft.com/office/officeart/2005/8/layout/list1#1"/>
    <dgm:cxn modelId="{A4BD720D-E1F6-4432-81FC-F08E34A8AD7F}" type="presParOf" srcId="{29A24016-F0D4-4C58-BF1E-8104AB99DB5D}" destId="{386EA1D5-1D0B-4088-9D6A-9D6979451515}" srcOrd="8" destOrd="0" presId="urn:microsoft.com/office/officeart/2005/8/layout/list1#1"/>
    <dgm:cxn modelId="{0F618BE9-5ADD-4C5F-8FF6-69FA16E42470}" type="presParOf" srcId="{386EA1D5-1D0B-4088-9D6A-9D6979451515}" destId="{DC884BF6-07AD-40B6-90B0-82379090F119}" srcOrd="0" destOrd="0" presId="urn:microsoft.com/office/officeart/2005/8/layout/list1#1"/>
    <dgm:cxn modelId="{DFA4CEB0-7FE0-4951-9A01-AC4E4494C6A8}" type="presParOf" srcId="{386EA1D5-1D0B-4088-9D6A-9D6979451515}" destId="{4E04E4B0-D20D-476B-B5DD-7E6865A0D311}" srcOrd="1" destOrd="0" presId="urn:microsoft.com/office/officeart/2005/8/layout/list1#1"/>
    <dgm:cxn modelId="{B5192F63-D0A4-4082-BB40-DE124F491C07}" type="presParOf" srcId="{29A24016-F0D4-4C58-BF1E-8104AB99DB5D}" destId="{628FC9FF-72A3-4E0A-9AE4-446250AC0AC0}" srcOrd="9" destOrd="0" presId="urn:microsoft.com/office/officeart/2005/8/layout/list1#1"/>
    <dgm:cxn modelId="{C4A2C41E-D06C-4B20-BF6C-C6994F0BAAAE}" type="presParOf" srcId="{29A24016-F0D4-4C58-BF1E-8104AB99DB5D}" destId="{3A5E0644-AAFA-4CF6-A1A9-2F731A46F8E2}" srcOrd="10" destOrd="0" presId="urn:microsoft.com/office/officeart/2005/8/layout/list1#1"/>
    <dgm:cxn modelId="{23CAE1E7-5CE6-4FC4-8884-6FB30F514093}" type="presParOf" srcId="{29A24016-F0D4-4C58-BF1E-8104AB99DB5D}" destId="{58AB77DA-0AC9-49B4-BDA7-A84E8EF942C6}" srcOrd="11" destOrd="0" presId="urn:microsoft.com/office/officeart/2005/8/layout/list1#1"/>
    <dgm:cxn modelId="{F9ADAA79-545D-44AC-BD16-5EAFA53E306F}" type="presParOf" srcId="{29A24016-F0D4-4C58-BF1E-8104AB99DB5D}" destId="{5CE2057F-E096-413E-A9E6-1636EE48C0CB}" srcOrd="12" destOrd="0" presId="urn:microsoft.com/office/officeart/2005/8/layout/list1#1"/>
    <dgm:cxn modelId="{516350B0-C466-4D42-BC0F-0831D0C7C68F}" type="presParOf" srcId="{5CE2057F-E096-413E-A9E6-1636EE48C0CB}" destId="{8BBBF204-FEF3-4A51-BC4D-A753F3E2E7E0}" srcOrd="0" destOrd="0" presId="urn:microsoft.com/office/officeart/2005/8/layout/list1#1"/>
    <dgm:cxn modelId="{197F3531-619A-4154-AB55-92ADBE619A49}" type="presParOf" srcId="{5CE2057F-E096-413E-A9E6-1636EE48C0CB}" destId="{D06E2868-2A5F-421E-BC8A-99923FA71F9E}" srcOrd="1" destOrd="0" presId="urn:microsoft.com/office/officeart/2005/8/layout/list1#1"/>
    <dgm:cxn modelId="{57B024B2-3967-4692-AEEA-D683969E71CD}" type="presParOf" srcId="{29A24016-F0D4-4C58-BF1E-8104AB99DB5D}" destId="{B9B2C56B-256D-4B81-A5B2-239A9DA91AAB}" srcOrd="13" destOrd="0" presId="urn:microsoft.com/office/officeart/2005/8/layout/list1#1"/>
    <dgm:cxn modelId="{66C1A4F8-CF00-46DF-94E0-44A219DA735D}" type="presParOf" srcId="{29A24016-F0D4-4C58-BF1E-8104AB99DB5D}" destId="{D4BEF1A5-534C-40E2-BE31-A5F65247CFCF}" srcOrd="14" destOrd="0" presId="urn:microsoft.com/office/officeart/2005/8/layout/list1#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xmlns:r="http://schemas.openxmlformats.org/officeDocument/2006/relationships">
  <dsp:spTree>
    <dsp:nvGrpSpPr>
      <dsp:cNvPr id="2" name="组合 1"/>
      <dsp:cNvGrpSpPr/>
    </dsp:nvGrpSpPr>
    <dsp:grpSpPr>
      <a:xfrm>
        <a:off x="0" y="0"/>
        <a:ext cx="10002529" cy="12540913"/>
        <a:chOff x="0" y="0"/>
        <a:chExt cx="10002529" cy="12540913"/>
      </a:xfrm>
    </dsp:grpSpPr>
    <dsp:sp modelId="{40F0D49B-9111-4D24-A66B-50772CE824A7}">
      <dsp:nvSpPr>
        <dsp:cNvPr id="5" name="矩形 4"/>
        <dsp:cNvSpPr/>
      </dsp:nvSpPr>
      <dsp:spPr bwMode="white">
        <a:xfrm>
          <a:off x="0" y="565617"/>
          <a:ext cx="10002529" cy="1579880"/>
        </a:xfrm>
        <a:prstGeom prst="rect">
          <a:avLst/>
        </a:prstGeom>
      </dsp:spPr>
      <dsp:style>
        <a:lnRef idx="2">
          <a:schemeClr val="accent5">
            <a:hueOff val="0"/>
            <a:satOff val="0"/>
            <a:lumOff val="0"/>
            <a:alpha val="100000"/>
          </a:schemeClr>
        </a:lnRef>
        <a:fillRef idx="1">
          <a:schemeClr val="lt1">
            <a:alpha val="90000"/>
          </a:schemeClr>
        </a:fillRef>
        <a:effectRef idx="0">
          <a:scrgbClr r="0" g="0" b="0"/>
        </a:effectRef>
        <a:fontRef idx="minor"/>
      </dsp:style>
      <dsp:txBody>
        <a:bodyPr lIns="776307" tIns="728980" rIns="776307" bIns="156464" anchor="t"/>
        <a:lstStyle>
          <a:lvl1pPr algn="l">
            <a:defRPr sz="3500"/>
          </a:lvl1pPr>
          <a:lvl2pPr marL="285750" indent="-285750" algn="l">
            <a:defRPr sz="3500"/>
          </a:lvl2pPr>
          <a:lvl3pPr marL="571500" indent="-285750" algn="l">
            <a:defRPr sz="3500"/>
          </a:lvl3pPr>
          <a:lvl4pPr marL="857250" indent="-285750" algn="l">
            <a:defRPr sz="3500"/>
          </a:lvl4pPr>
          <a:lvl5pPr marL="1143000" indent="-285750" algn="l">
            <a:defRPr sz="3500"/>
          </a:lvl5pPr>
          <a:lvl6pPr marL="1428750" indent="-285750" algn="l">
            <a:defRPr sz="3500"/>
          </a:lvl6pPr>
          <a:lvl7pPr marL="1714500" indent="-285750" algn="l">
            <a:defRPr sz="3500"/>
          </a:lvl7pPr>
          <a:lvl8pPr marL="2000250" indent="-285750" algn="l">
            <a:defRPr sz="3500"/>
          </a:lvl8pPr>
          <a:lvl9pPr marL="2286000" indent="-285750" algn="l">
            <a:defRPr sz="3500"/>
          </a:lvl9pPr>
        </a:lstStyle>
        <a:p>
          <a:pPr marL="228600" lvl="1" indent="-228600">
            <a:lnSpc>
              <a:spcPct val="100000"/>
            </a:lnSpc>
            <a:spcBef>
              <a:spcPct val="0"/>
            </a:spcBef>
            <a:spcAft>
              <a:spcPct val="15000"/>
            </a:spcAft>
            <a:buFont typeface="Arial" panose="020B0604020202020204" pitchFamily="34" charset="0"/>
            <a:buChar char="•"/>
          </a:pPr>
          <a:r>
            <a:rPr lang="zh-CN" altLang="en-US" sz="2200" b="0" spc="50" dirty="0">
              <a:solidFill>
                <a:schemeClr val="dk1"/>
              </a:solidFill>
              <a:latin typeface="微软雅黑" panose="020B0503020204020204" pitchFamily="34" charset="-122"/>
              <a:ea typeface="微软雅黑" panose="020B0503020204020204" pitchFamily="34" charset="-122"/>
              <a:cs typeface="Times New Roman" panose="02020603050405020304" pitchFamily="18" charset="0"/>
            </a:rPr>
            <a:t>国土是</a:t>
          </a:r>
          <a:r>
            <a:rPr lang="zh-CN" altLang="en-US" sz="2200" b="1" spc="50" dirty="0">
              <a:solidFill>
                <a:schemeClr val="dk1"/>
              </a:solidFill>
              <a:latin typeface="微软雅黑" panose="020B0503020204020204" pitchFamily="34" charset="-122"/>
              <a:ea typeface="微软雅黑" panose="020B0503020204020204" pitchFamily="34" charset="-122"/>
              <a:cs typeface="Times New Roman" panose="02020603050405020304" pitchFamily="18" charset="0"/>
            </a:rPr>
            <a:t>生态文明建设的空间载体</a:t>
          </a:r>
          <a:r>
            <a:rPr lang="zh-CN" altLang="en-US" sz="2200" b="0" spc="50" dirty="0">
              <a:solidFill>
                <a:schemeClr val="dk1"/>
              </a:solidFill>
              <a:latin typeface="微软雅黑" panose="020B0503020204020204" pitchFamily="34" charset="-122"/>
              <a:ea typeface="微软雅黑" panose="020B0503020204020204" pitchFamily="34" charset="-122"/>
              <a:cs typeface="Times New Roman" panose="02020603050405020304" pitchFamily="18" charset="0"/>
            </a:rPr>
            <a:t>，必须珍惜每一寸国土，</a:t>
          </a:r>
          <a:r>
            <a:rPr lang="zh-CN" altLang="en-US" sz="2200" b="1" spc="50" dirty="0">
              <a:solidFill>
                <a:schemeClr val="dk1"/>
              </a:solidFill>
              <a:latin typeface="微软雅黑" panose="020B0503020204020204" pitchFamily="34" charset="-122"/>
              <a:ea typeface="微软雅黑" panose="020B0503020204020204" pitchFamily="34" charset="-122"/>
              <a:cs typeface="Times New Roman" panose="02020603050405020304" pitchFamily="18" charset="0"/>
            </a:rPr>
            <a:t>优化国土空间开发格局</a:t>
          </a:r>
          <a:r>
            <a:rPr lang="zh-CN" altLang="en-US" sz="2200" b="0" spc="50" dirty="0">
              <a:solidFill>
                <a:schemeClr val="dk1"/>
              </a:solidFill>
              <a:latin typeface="微软雅黑" panose="020B0503020204020204" pitchFamily="34" charset="-122"/>
              <a:ea typeface="微软雅黑" panose="020B0503020204020204" pitchFamily="34" charset="-122"/>
              <a:cs typeface="Times New Roman" panose="02020603050405020304" pitchFamily="18" charset="0"/>
            </a:rPr>
            <a:t>理所应当地成为生态文明建设的重要任务。</a:t>
          </a:r>
          <a:endParaRPr lang="zh-CN" altLang="en-US" sz="2200" b="0" dirty="0">
            <a:solidFill>
              <a:schemeClr val="dk1"/>
            </a:solidFill>
          </a:endParaRPr>
        </a:p>
      </dsp:txBody>
      <dsp:txXfrm>
        <a:off x="0" y="565617"/>
        <a:ext cx="10002529" cy="1579880"/>
      </dsp:txXfrm>
    </dsp:sp>
    <dsp:sp modelId="{D1423326-5421-42AA-8920-FEEC4E941F15}">
      <dsp:nvSpPr>
        <dsp:cNvPr id="4" name="圆角矩形 3"/>
        <dsp:cNvSpPr/>
      </dsp:nvSpPr>
      <dsp:spPr bwMode="white">
        <a:xfrm>
          <a:off x="500126" y="49017"/>
          <a:ext cx="7001770" cy="1033200"/>
        </a:xfrm>
        <a:prstGeom prst="roundRect">
          <a:avLst/>
        </a:prstGeom>
      </dsp:spPr>
      <dsp:style>
        <a:lnRef idx="2">
          <a:schemeClr val="lt1"/>
        </a:lnRef>
        <a:fillRef idx="1">
          <a:schemeClr val="accent5">
            <a:hueOff val="0"/>
            <a:satOff val="0"/>
            <a:lumOff val="0"/>
            <a:alpha val="100000"/>
          </a:schemeClr>
        </a:fillRef>
        <a:effectRef idx="0">
          <a:scrgbClr r="0" g="0" b="0"/>
        </a:effectRef>
        <a:fontRef idx="minor">
          <a:schemeClr val="lt1"/>
        </a:fontRef>
      </dsp:style>
      <dsp:txBody>
        <a:bodyPr lIns="264650" tIns="0" rIns="264650" bIns="0" anchor="ctr"/>
        <a:lstStyle>
          <a:lvl1pPr algn="l">
            <a:defRPr sz="3500"/>
          </a:lvl1pPr>
          <a:lvl2pPr marL="228600" indent="-228600" algn="l">
            <a:defRPr sz="2700"/>
          </a:lvl2pPr>
          <a:lvl3pPr marL="457200" indent="-228600" algn="l">
            <a:defRPr sz="2700"/>
          </a:lvl3pPr>
          <a:lvl4pPr marL="685800" indent="-228600" algn="l">
            <a:defRPr sz="2700"/>
          </a:lvl4pPr>
          <a:lvl5pPr marL="914400" indent="-228600" algn="l">
            <a:defRPr sz="2700"/>
          </a:lvl5pPr>
          <a:lvl6pPr marL="1143000" indent="-228600" algn="l">
            <a:defRPr sz="2700"/>
          </a:lvl6pPr>
          <a:lvl7pPr marL="1371600" indent="-228600" algn="l">
            <a:defRPr sz="2700"/>
          </a:lvl7pPr>
          <a:lvl8pPr marL="1600200" indent="-228600" algn="l">
            <a:defRPr sz="2700"/>
          </a:lvl8pPr>
          <a:lvl9pPr marL="1828800" indent="-228600" algn="l">
            <a:defRPr sz="2700"/>
          </a:lvl9pPr>
        </a:lstStyle>
        <a:p>
          <a:pPr lvl="0">
            <a:lnSpc>
              <a:spcPct val="100000"/>
            </a:lnSpc>
            <a:spcBef>
              <a:spcPct val="0"/>
            </a:spcBef>
            <a:spcAft>
              <a:spcPct val="35000"/>
            </a:spcAft>
          </a:pPr>
          <a:r>
            <a:rPr lang="zh-CN" altLang="en-US" sz="2800" b="1" dirty="0">
              <a:solidFill>
                <a:schemeClr val="tx1"/>
              </a:solidFill>
              <a:latin typeface="微软雅黑" panose="020B0503020204020204" pitchFamily="34" charset="-122"/>
              <a:ea typeface="微软雅黑" panose="020B0503020204020204" pitchFamily="34" charset="-122"/>
              <a:cs typeface="Times New Roman" panose="02020603050405020304" pitchFamily="18" charset="0"/>
            </a:rPr>
            <a:t>生态文明的新理念</a:t>
          </a:r>
          <a:endParaRPr lang="zh-CN" altLang="en-US" sz="2800" dirty="0">
            <a:solidFill>
              <a:schemeClr val="tx1"/>
            </a:solidFill>
          </a:endParaRPr>
        </a:p>
      </dsp:txBody>
      <dsp:txXfrm>
        <a:off x="500126" y="49017"/>
        <a:ext cx="7001770" cy="1033200"/>
      </dsp:txXfrm>
    </dsp:sp>
    <dsp:sp modelId="{15A54ED9-108F-47C1-AA42-789A365EBCF3}">
      <dsp:nvSpPr>
        <dsp:cNvPr id="8" name="矩形 7"/>
        <dsp:cNvSpPr/>
      </dsp:nvSpPr>
      <dsp:spPr bwMode="white">
        <a:xfrm>
          <a:off x="0" y="2851097"/>
          <a:ext cx="10002529" cy="1579880"/>
        </a:xfrm>
        <a:prstGeom prst="rect">
          <a:avLst/>
        </a:prstGeom>
      </dsp:spPr>
      <dsp:style>
        <a:lnRef idx="2">
          <a:schemeClr val="accent5">
            <a:hueOff val="-339999"/>
            <a:satOff val="3660"/>
            <a:lumOff val="-3006"/>
            <a:alpha val="100000"/>
          </a:schemeClr>
        </a:lnRef>
        <a:fillRef idx="1">
          <a:schemeClr val="lt1">
            <a:alpha val="90000"/>
          </a:schemeClr>
        </a:fillRef>
        <a:effectRef idx="0">
          <a:scrgbClr r="0" g="0" b="0"/>
        </a:effectRef>
        <a:fontRef idx="minor"/>
      </dsp:style>
      <dsp:txBody>
        <a:bodyPr lIns="776307" tIns="728980" rIns="776307" bIns="156464" anchor="t"/>
        <a:lstStyle>
          <a:lvl1pPr algn="l">
            <a:defRPr sz="3500"/>
          </a:lvl1pPr>
          <a:lvl2pPr marL="285750" indent="-285750" algn="l">
            <a:defRPr sz="3500"/>
          </a:lvl2pPr>
          <a:lvl3pPr marL="571500" indent="-285750" algn="l">
            <a:defRPr sz="3500"/>
          </a:lvl3pPr>
          <a:lvl4pPr marL="857250" indent="-285750" algn="l">
            <a:defRPr sz="3500"/>
          </a:lvl4pPr>
          <a:lvl5pPr marL="1143000" indent="-285750" algn="l">
            <a:defRPr sz="3500"/>
          </a:lvl5pPr>
          <a:lvl6pPr marL="1428750" indent="-285750" algn="l">
            <a:defRPr sz="3500"/>
          </a:lvl6pPr>
          <a:lvl7pPr marL="1714500" indent="-285750" algn="l">
            <a:defRPr sz="3500"/>
          </a:lvl7pPr>
          <a:lvl8pPr marL="2000250" indent="-285750" algn="l">
            <a:defRPr sz="3500"/>
          </a:lvl8pPr>
          <a:lvl9pPr marL="2286000" indent="-285750" algn="l">
            <a:defRPr sz="3500"/>
          </a:lvl9pPr>
        </a:lstStyle>
        <a:p>
          <a:pPr marL="228600" lvl="1" indent="-228600">
            <a:lnSpc>
              <a:spcPct val="100000"/>
            </a:lnSpc>
            <a:spcBef>
              <a:spcPct val="0"/>
            </a:spcBef>
            <a:spcAft>
              <a:spcPct val="15000"/>
            </a:spcAft>
            <a:buChar char="•"/>
          </a:pPr>
          <a:r>
            <a:rPr lang="zh-CN" altLang="en-US" sz="2200" b="0" spc="50" dirty="0">
              <a:solidFill>
                <a:schemeClr val="dk1"/>
              </a:solidFill>
              <a:latin typeface="微软雅黑" panose="020B0503020204020204" pitchFamily="34" charset="-122"/>
              <a:ea typeface="微软雅黑" panose="020B0503020204020204" pitchFamily="34" charset="-122"/>
              <a:cs typeface="Times New Roman" panose="02020603050405020304" pitchFamily="18" charset="0"/>
            </a:rPr>
            <a:t>党的二十大报告提出全面推进乡村振兴，强调要“加快建设农业强国，扎实推动乡村产业、人才、文化、生态、组织振兴”。</a:t>
          </a:r>
          <a:endParaRPr lang="zh-CN" altLang="en-US" sz="2200" b="0" dirty="0">
            <a:solidFill>
              <a:schemeClr val="dk1"/>
            </a:solidFill>
          </a:endParaRPr>
        </a:p>
      </dsp:txBody>
      <dsp:txXfrm>
        <a:off x="0" y="2851097"/>
        <a:ext cx="10002529" cy="1579880"/>
      </dsp:txXfrm>
    </dsp:sp>
    <dsp:sp modelId="{DEE58B30-B36F-4229-AE0E-1825984D535C}">
      <dsp:nvSpPr>
        <dsp:cNvPr id="7" name="圆角矩形 6"/>
        <dsp:cNvSpPr/>
      </dsp:nvSpPr>
      <dsp:spPr bwMode="white">
        <a:xfrm>
          <a:off x="500126" y="2334497"/>
          <a:ext cx="7001770" cy="1033200"/>
        </a:xfrm>
        <a:prstGeom prst="roundRect">
          <a:avLst/>
        </a:prstGeom>
      </dsp:spPr>
      <dsp:style>
        <a:lnRef idx="2">
          <a:schemeClr val="lt1"/>
        </a:lnRef>
        <a:fillRef idx="1">
          <a:schemeClr val="accent5">
            <a:hueOff val="-339999"/>
            <a:satOff val="3660"/>
            <a:lumOff val="-3006"/>
            <a:alpha val="100000"/>
          </a:schemeClr>
        </a:fillRef>
        <a:effectRef idx="0">
          <a:scrgbClr r="0" g="0" b="0"/>
        </a:effectRef>
        <a:fontRef idx="minor">
          <a:schemeClr val="lt1"/>
        </a:fontRef>
      </dsp:style>
      <dsp:txBody>
        <a:bodyPr lIns="264650" tIns="0" rIns="264650" bIns="0" anchor="ctr"/>
        <a:lstStyle>
          <a:lvl1pPr algn="l">
            <a:defRPr sz="3500"/>
          </a:lvl1pPr>
          <a:lvl2pPr marL="228600" indent="-228600" algn="l">
            <a:defRPr sz="2700"/>
          </a:lvl2pPr>
          <a:lvl3pPr marL="457200" indent="-228600" algn="l">
            <a:defRPr sz="2700"/>
          </a:lvl3pPr>
          <a:lvl4pPr marL="685800" indent="-228600" algn="l">
            <a:defRPr sz="2700"/>
          </a:lvl4pPr>
          <a:lvl5pPr marL="914400" indent="-228600" algn="l">
            <a:defRPr sz="2700"/>
          </a:lvl5pPr>
          <a:lvl6pPr marL="1143000" indent="-228600" algn="l">
            <a:defRPr sz="2700"/>
          </a:lvl6pPr>
          <a:lvl7pPr marL="1371600" indent="-228600" algn="l">
            <a:defRPr sz="2700"/>
          </a:lvl7pPr>
          <a:lvl8pPr marL="1600200" indent="-228600" algn="l">
            <a:defRPr sz="2700"/>
          </a:lvl8pPr>
          <a:lvl9pPr marL="1828800" indent="-228600" algn="l">
            <a:defRPr sz="2700"/>
          </a:lvl9pPr>
        </a:lstStyle>
        <a:p>
          <a:pPr lvl="0">
            <a:lnSpc>
              <a:spcPct val="100000"/>
            </a:lnSpc>
            <a:spcBef>
              <a:spcPct val="0"/>
            </a:spcBef>
            <a:spcAft>
              <a:spcPct val="35000"/>
            </a:spcAft>
          </a:pPr>
          <a:r>
            <a:rPr lang="zh-CN" altLang="en-US" sz="2800" b="1" dirty="0">
              <a:solidFill>
                <a:schemeClr val="tx1"/>
              </a:solidFill>
              <a:latin typeface="微软雅黑" panose="020B0503020204020204" pitchFamily="34" charset="-122"/>
              <a:ea typeface="微软雅黑" panose="020B0503020204020204" pitchFamily="34" charset="-122"/>
              <a:cs typeface="Times New Roman" panose="02020603050405020304" pitchFamily="18" charset="0"/>
            </a:rPr>
            <a:t>乡村振兴的新任务</a:t>
          </a:r>
          <a:endParaRPr lang="zh-CN" altLang="en-US" sz="2800" dirty="0">
            <a:solidFill>
              <a:schemeClr val="tx1"/>
            </a:solidFill>
          </a:endParaRPr>
        </a:p>
      </dsp:txBody>
      <dsp:txXfrm>
        <a:off x="500126" y="2334497"/>
        <a:ext cx="7001770" cy="1033200"/>
      </dsp:txXfrm>
    </dsp:sp>
    <dsp:sp modelId="{3A5E0644-AAFA-4CF6-A1A9-2F731A46F8E2}">
      <dsp:nvSpPr>
        <dsp:cNvPr id="11" name="矩形 10"/>
        <dsp:cNvSpPr/>
      </dsp:nvSpPr>
      <dsp:spPr bwMode="white">
        <a:xfrm>
          <a:off x="0" y="5136577"/>
          <a:ext cx="10002529" cy="2921000"/>
        </a:xfrm>
        <a:prstGeom prst="rect">
          <a:avLst/>
        </a:prstGeom>
      </dsp:spPr>
      <dsp:style>
        <a:lnRef idx="2">
          <a:schemeClr val="accent5">
            <a:hueOff val="-679999"/>
            <a:satOff val="7320"/>
            <a:lumOff val="-6012"/>
            <a:alpha val="100000"/>
          </a:schemeClr>
        </a:lnRef>
        <a:fillRef idx="1">
          <a:schemeClr val="lt1">
            <a:alpha val="90000"/>
          </a:schemeClr>
        </a:fillRef>
        <a:effectRef idx="0">
          <a:scrgbClr r="0" g="0" b="0"/>
        </a:effectRef>
        <a:fontRef idx="minor"/>
      </dsp:style>
      <dsp:txBody>
        <a:bodyPr lIns="776307" tIns="728980" rIns="776307" bIns="156464" anchor="t"/>
        <a:lstStyle>
          <a:lvl1pPr algn="l">
            <a:defRPr sz="3500"/>
          </a:lvl1pPr>
          <a:lvl2pPr marL="285750" indent="-285750" algn="l">
            <a:defRPr sz="3500"/>
          </a:lvl2pPr>
          <a:lvl3pPr marL="571500" indent="-285750" algn="l">
            <a:defRPr sz="3500"/>
          </a:lvl3pPr>
          <a:lvl4pPr marL="857250" indent="-285750" algn="l">
            <a:defRPr sz="3500"/>
          </a:lvl4pPr>
          <a:lvl5pPr marL="1143000" indent="-285750" algn="l">
            <a:defRPr sz="3500"/>
          </a:lvl5pPr>
          <a:lvl6pPr marL="1428750" indent="-285750" algn="l">
            <a:defRPr sz="3500"/>
          </a:lvl6pPr>
          <a:lvl7pPr marL="1714500" indent="-285750" algn="l">
            <a:defRPr sz="3500"/>
          </a:lvl7pPr>
          <a:lvl8pPr marL="2000250" indent="-285750" algn="l">
            <a:defRPr sz="3500"/>
          </a:lvl8pPr>
          <a:lvl9pPr marL="2286000" indent="-285750" algn="l">
            <a:defRPr sz="3500"/>
          </a:lvl9pPr>
        </a:lstStyle>
        <a:p>
          <a:pPr marL="228600" lvl="1" indent="-228600" algn="just">
            <a:lnSpc>
              <a:spcPct val="100000"/>
            </a:lnSpc>
            <a:spcBef>
              <a:spcPct val="0"/>
            </a:spcBef>
            <a:spcAft>
              <a:spcPct val="15000"/>
            </a:spcAft>
            <a:buChar char="•"/>
          </a:pPr>
          <a:r>
            <a:rPr lang="zh-CN" altLang="en-US" sz="2200" b="0" spc="50" dirty="0">
              <a:solidFill>
                <a:schemeClr val="dk1"/>
              </a:solidFill>
              <a:latin typeface="微软雅黑" panose="020B0503020204020204" pitchFamily="34" charset="-122"/>
              <a:ea typeface="微软雅黑" panose="020B0503020204020204" pitchFamily="34" charset="-122"/>
              <a:cs typeface="Times New Roman" panose="02020603050405020304" pitchFamily="18" charset="0"/>
            </a:rPr>
            <a:t>我国城镇化逐渐进入</a:t>
          </a:r>
          <a:r>
            <a:rPr lang="zh-CN" altLang="en-US" sz="2200" b="1" spc="50" dirty="0">
              <a:solidFill>
                <a:schemeClr val="dk1"/>
              </a:solidFill>
              <a:latin typeface="微软雅黑" panose="020B0503020204020204" pitchFamily="34" charset="-122"/>
              <a:ea typeface="微软雅黑" panose="020B0503020204020204" pitchFamily="34" charset="-122"/>
              <a:cs typeface="Times New Roman" panose="02020603050405020304" pitchFamily="18" charset="0"/>
            </a:rPr>
            <a:t>转型发展的新时期</a:t>
          </a:r>
          <a:r>
            <a:rPr lang="zh-CN" altLang="en-US" sz="2200" b="0" spc="50" dirty="0">
              <a:solidFill>
                <a:schemeClr val="dk1"/>
              </a:solidFill>
              <a:latin typeface="微软雅黑" panose="020B0503020204020204" pitchFamily="34" charset="-122"/>
              <a:ea typeface="微软雅黑" panose="020B0503020204020204" pitchFamily="34" charset="-122"/>
              <a:cs typeface="Times New Roman" panose="02020603050405020304" pitchFamily="18" charset="0"/>
            </a:rPr>
            <a:t>，这一时期，国土空间规划要深刻把握城乡</a:t>
          </a:r>
          <a:r>
            <a:rPr lang="zh-CN" altLang="en-US" sz="2200" b="1" spc="50" dirty="0">
              <a:solidFill>
                <a:schemeClr val="dk1"/>
              </a:solidFill>
              <a:latin typeface="微软雅黑" panose="020B0503020204020204" pitchFamily="34" charset="-122"/>
              <a:ea typeface="微软雅黑" panose="020B0503020204020204" pitchFamily="34" charset="-122"/>
              <a:cs typeface="Times New Roman" panose="02020603050405020304" pitchFamily="18" charset="0"/>
            </a:rPr>
            <a:t>高质量发展</a:t>
          </a:r>
          <a:r>
            <a:rPr lang="zh-CN" altLang="en-US" sz="2200" b="0" spc="50" dirty="0">
              <a:solidFill>
                <a:schemeClr val="dk1"/>
              </a:solidFill>
              <a:latin typeface="微软雅黑" panose="020B0503020204020204" pitchFamily="34" charset="-122"/>
              <a:ea typeface="微软雅黑" panose="020B0503020204020204" pitchFamily="34" charset="-122"/>
              <a:cs typeface="Times New Roman" panose="02020603050405020304" pitchFamily="18" charset="0"/>
            </a:rPr>
            <a:t>的内涵，在</a:t>
          </a:r>
          <a:r>
            <a:rPr lang="zh-CN" altLang="en-US" sz="2200" b="1" spc="50" dirty="0">
              <a:solidFill>
                <a:schemeClr val="dk1"/>
              </a:solidFill>
              <a:latin typeface="微软雅黑" panose="020B0503020204020204" pitchFamily="34" charset="-122"/>
              <a:ea typeface="微软雅黑" panose="020B0503020204020204" pitchFamily="34" charset="-122"/>
              <a:cs typeface="Times New Roman" panose="02020603050405020304" pitchFamily="18" charset="0"/>
            </a:rPr>
            <a:t>资源承载力、环境容量约束下发展</a:t>
          </a:r>
          <a:r>
            <a:rPr lang="zh-CN" altLang="en-US" sz="2200" b="0" spc="50" dirty="0">
              <a:solidFill>
                <a:schemeClr val="dk1"/>
              </a:solidFill>
              <a:latin typeface="微软雅黑" panose="020B0503020204020204" pitchFamily="34" charset="-122"/>
              <a:ea typeface="微软雅黑" panose="020B0503020204020204" pitchFamily="34" charset="-122"/>
              <a:cs typeface="Times New Roman" panose="02020603050405020304" pitchFamily="18" charset="0"/>
            </a:rPr>
            <a:t>，积极完善标准体系，以满足人民日益增长的美好生活需要为根本目标，建立适应新时期发展态势的</a:t>
          </a:r>
          <a:r>
            <a:rPr lang="zh-CN" altLang="en-US" sz="2200" b="1" spc="50" dirty="0">
              <a:solidFill>
                <a:schemeClr val="dk1"/>
              </a:solidFill>
              <a:latin typeface="微软雅黑" panose="020B0503020204020204" pitchFamily="34" charset="-122"/>
              <a:ea typeface="微软雅黑" panose="020B0503020204020204" pitchFamily="34" charset="-122"/>
              <a:cs typeface="Times New Roman" panose="02020603050405020304" pitchFamily="18" charset="0"/>
            </a:rPr>
            <a:t>空间规划传导体系</a:t>
          </a:r>
          <a:r>
            <a:rPr lang="zh-CN" altLang="en-US" sz="2200" b="0" spc="50" dirty="0">
              <a:solidFill>
                <a:schemeClr val="dk1"/>
              </a:solidFill>
              <a:latin typeface="微软雅黑" panose="020B0503020204020204" pitchFamily="34" charset="-122"/>
              <a:ea typeface="微软雅黑" panose="020B0503020204020204" pitchFamily="34" charset="-122"/>
              <a:cs typeface="Times New Roman" panose="02020603050405020304" pitchFamily="18" charset="0"/>
            </a:rPr>
            <a:t>和围绕空间管控的</a:t>
          </a:r>
          <a:r>
            <a:rPr lang="zh-CN" altLang="en-US" sz="2200" b="1" spc="50" dirty="0">
              <a:solidFill>
                <a:schemeClr val="dk1"/>
              </a:solidFill>
              <a:latin typeface="微软雅黑" panose="020B0503020204020204" pitchFamily="34" charset="-122"/>
              <a:ea typeface="微软雅黑" panose="020B0503020204020204" pitchFamily="34" charset="-122"/>
              <a:cs typeface="Times New Roman" panose="02020603050405020304" pitchFamily="18" charset="0"/>
            </a:rPr>
            <a:t>现代化政策保障体系</a:t>
          </a:r>
          <a:r>
            <a:rPr lang="zh-CN" altLang="en-US" sz="2200" b="0" spc="50" dirty="0">
              <a:solidFill>
                <a:schemeClr val="dk1"/>
              </a:solidFill>
              <a:latin typeface="微软雅黑" panose="020B0503020204020204" pitchFamily="34" charset="-122"/>
              <a:ea typeface="微软雅黑" panose="020B0503020204020204" pitchFamily="34" charset="-122"/>
              <a:cs typeface="Times New Roman" panose="02020603050405020304" pitchFamily="18" charset="0"/>
            </a:rPr>
            <a:t>、提升当地的</a:t>
          </a:r>
          <a:r>
            <a:rPr lang="zh-CN" altLang="en-US" sz="2200" b="1" spc="50" dirty="0">
              <a:solidFill>
                <a:schemeClr val="dk1"/>
              </a:solidFill>
              <a:latin typeface="微软雅黑" panose="020B0503020204020204" pitchFamily="34" charset="-122"/>
              <a:ea typeface="微软雅黑" panose="020B0503020204020204" pitchFamily="34" charset="-122"/>
              <a:cs typeface="Times New Roman" panose="02020603050405020304" pitchFamily="18" charset="0"/>
            </a:rPr>
            <a:t>治理能力和治理水平</a:t>
          </a:r>
          <a:r>
            <a:rPr lang="zh-CN" altLang="en-US" sz="2200" b="0" spc="50" dirty="0">
              <a:solidFill>
                <a:schemeClr val="dk1"/>
              </a:solidFill>
              <a:latin typeface="微软雅黑" panose="020B0503020204020204" pitchFamily="34" charset="-122"/>
              <a:ea typeface="微软雅黑" panose="020B0503020204020204" pitchFamily="34" charset="-122"/>
              <a:cs typeface="Times New Roman" panose="02020603050405020304" pitchFamily="18" charset="0"/>
            </a:rPr>
            <a:t>。</a:t>
          </a:r>
          <a:endParaRPr lang="zh-CN" altLang="en-US" sz="2200" b="0" dirty="0">
            <a:solidFill>
              <a:schemeClr val="dk1"/>
            </a:solidFill>
          </a:endParaRPr>
        </a:p>
      </dsp:txBody>
      <dsp:txXfrm>
        <a:off x="0" y="5136577"/>
        <a:ext cx="10002529" cy="2921000"/>
      </dsp:txXfrm>
    </dsp:sp>
    <dsp:sp modelId="{4E04E4B0-D20D-476B-B5DD-7E6865A0D311}">
      <dsp:nvSpPr>
        <dsp:cNvPr id="10" name="圆角矩形 9"/>
        <dsp:cNvSpPr/>
      </dsp:nvSpPr>
      <dsp:spPr bwMode="white">
        <a:xfrm>
          <a:off x="500126" y="4619977"/>
          <a:ext cx="7001770" cy="1033200"/>
        </a:xfrm>
        <a:prstGeom prst="roundRect">
          <a:avLst/>
        </a:prstGeom>
      </dsp:spPr>
      <dsp:style>
        <a:lnRef idx="2">
          <a:schemeClr val="lt1"/>
        </a:lnRef>
        <a:fillRef idx="1">
          <a:schemeClr val="accent5">
            <a:hueOff val="-679999"/>
            <a:satOff val="7320"/>
            <a:lumOff val="-6012"/>
            <a:alpha val="100000"/>
          </a:schemeClr>
        </a:fillRef>
        <a:effectRef idx="0">
          <a:scrgbClr r="0" g="0" b="0"/>
        </a:effectRef>
        <a:fontRef idx="minor">
          <a:schemeClr val="lt1"/>
        </a:fontRef>
      </dsp:style>
      <dsp:txBody>
        <a:bodyPr lIns="264650" tIns="0" rIns="264650" bIns="0" anchor="ctr"/>
        <a:lstStyle>
          <a:lvl1pPr algn="l">
            <a:defRPr sz="3500"/>
          </a:lvl1pPr>
          <a:lvl2pPr marL="228600" indent="-228600" algn="l">
            <a:defRPr sz="2700"/>
          </a:lvl2pPr>
          <a:lvl3pPr marL="457200" indent="-228600" algn="l">
            <a:defRPr sz="2700"/>
          </a:lvl3pPr>
          <a:lvl4pPr marL="685800" indent="-228600" algn="l">
            <a:defRPr sz="2700"/>
          </a:lvl4pPr>
          <a:lvl5pPr marL="914400" indent="-228600" algn="l">
            <a:defRPr sz="2700"/>
          </a:lvl5pPr>
          <a:lvl6pPr marL="1143000" indent="-228600" algn="l">
            <a:defRPr sz="2700"/>
          </a:lvl6pPr>
          <a:lvl7pPr marL="1371600" indent="-228600" algn="l">
            <a:defRPr sz="2700"/>
          </a:lvl7pPr>
          <a:lvl8pPr marL="1600200" indent="-228600" algn="l">
            <a:defRPr sz="2700"/>
          </a:lvl8pPr>
          <a:lvl9pPr marL="1828800" indent="-228600" algn="l">
            <a:defRPr sz="2700"/>
          </a:lvl9pPr>
        </a:lstStyle>
        <a:p>
          <a:pPr lvl="0">
            <a:lnSpc>
              <a:spcPct val="100000"/>
            </a:lnSpc>
            <a:spcBef>
              <a:spcPct val="0"/>
            </a:spcBef>
            <a:spcAft>
              <a:spcPct val="35000"/>
            </a:spcAft>
          </a:pPr>
          <a:r>
            <a:rPr lang="zh-CN" altLang="en-US" sz="2800" b="1" dirty="0">
              <a:solidFill>
                <a:schemeClr val="tx1"/>
              </a:solidFill>
              <a:latin typeface="微软雅黑" panose="020B0503020204020204" pitchFamily="34" charset="-122"/>
              <a:ea typeface="微软雅黑" panose="020B0503020204020204" pitchFamily="34" charset="-122"/>
              <a:cs typeface="Times New Roman" panose="02020603050405020304" pitchFamily="18" charset="0"/>
            </a:rPr>
            <a:t>高质量发展的新要求</a:t>
          </a:r>
          <a:endParaRPr lang="zh-CN" altLang="en-US" sz="2800" dirty="0">
            <a:solidFill>
              <a:schemeClr val="tx1"/>
            </a:solidFill>
          </a:endParaRPr>
        </a:p>
      </dsp:txBody>
      <dsp:txXfrm>
        <a:off x="500126" y="4619977"/>
        <a:ext cx="7001770" cy="1033200"/>
      </dsp:txXfrm>
    </dsp:sp>
    <dsp:sp modelId="{D4BEF1A5-534C-40E2-BE31-A5F65247CFCF}">
      <dsp:nvSpPr>
        <dsp:cNvPr id="14" name="矩形 13"/>
        <dsp:cNvSpPr/>
      </dsp:nvSpPr>
      <dsp:spPr bwMode="white">
        <a:xfrm>
          <a:off x="0" y="8763177"/>
          <a:ext cx="10002529" cy="3728720"/>
        </a:xfrm>
        <a:prstGeom prst="rect">
          <a:avLst/>
        </a:prstGeom>
      </dsp:spPr>
      <dsp:style>
        <a:lnRef idx="2">
          <a:schemeClr val="accent5">
            <a:hueOff val="-1020000"/>
            <a:satOff val="10980"/>
            <a:lumOff val="-9019"/>
            <a:alpha val="100000"/>
          </a:schemeClr>
        </a:lnRef>
        <a:fillRef idx="1">
          <a:schemeClr val="lt1">
            <a:alpha val="90000"/>
          </a:schemeClr>
        </a:fillRef>
        <a:effectRef idx="0">
          <a:scrgbClr r="0" g="0" b="0"/>
        </a:effectRef>
        <a:fontRef idx="minor"/>
      </dsp:style>
      <dsp:txBody>
        <a:bodyPr lIns="776307" tIns="728980" rIns="776307" bIns="156464" anchor="t"/>
        <a:lstStyle>
          <a:lvl1pPr algn="l">
            <a:defRPr sz="3500"/>
          </a:lvl1pPr>
          <a:lvl2pPr marL="285750" indent="-285750" algn="l">
            <a:defRPr sz="3500"/>
          </a:lvl2pPr>
          <a:lvl3pPr marL="571500" indent="-285750" algn="l">
            <a:defRPr sz="3500"/>
          </a:lvl3pPr>
          <a:lvl4pPr marL="857250" indent="-285750" algn="l">
            <a:defRPr sz="3500"/>
          </a:lvl4pPr>
          <a:lvl5pPr marL="1143000" indent="-285750" algn="l">
            <a:defRPr sz="3500"/>
          </a:lvl5pPr>
          <a:lvl6pPr marL="1428750" indent="-285750" algn="l">
            <a:defRPr sz="3500"/>
          </a:lvl6pPr>
          <a:lvl7pPr marL="1714500" indent="-285750" algn="l">
            <a:defRPr sz="3500"/>
          </a:lvl7pPr>
          <a:lvl8pPr marL="2000250" indent="-285750" algn="l">
            <a:defRPr sz="3500"/>
          </a:lvl8pPr>
          <a:lvl9pPr marL="2286000" indent="-285750" algn="l">
            <a:defRPr sz="3500"/>
          </a:lvl9pPr>
        </a:lstStyle>
        <a:p>
          <a:pPr marL="228600" lvl="1" indent="-228600">
            <a:lnSpc>
              <a:spcPct val="100000"/>
            </a:lnSpc>
            <a:spcBef>
              <a:spcPct val="0"/>
            </a:spcBef>
            <a:spcAft>
              <a:spcPct val="15000"/>
            </a:spcAft>
            <a:buChar char="•"/>
          </a:pPr>
          <a:r>
            <a:rPr lang="en-US" altLang="zh-CN" sz="2200" b="1" spc="50" dirty="0">
              <a:solidFill>
                <a:schemeClr val="dk1"/>
              </a:solidFill>
              <a:latin typeface="微软雅黑" panose="020B0503020204020204" pitchFamily="34" charset="-122"/>
              <a:ea typeface="微软雅黑" panose="020B0503020204020204" pitchFamily="34" charset="-122"/>
              <a:cs typeface="Times New Roman" panose="02020603050405020304" pitchFamily="18" charset="0"/>
            </a:rPr>
            <a:t>《</a:t>
          </a:r>
          <a:r>
            <a:rPr lang="zh-CN" altLang="en-US" sz="2200" b="1" spc="50" dirty="0">
              <a:solidFill>
                <a:schemeClr val="dk1"/>
              </a:solidFill>
              <a:latin typeface="微软雅黑" panose="020B0503020204020204" pitchFamily="34" charset="-122"/>
              <a:ea typeface="微软雅黑" panose="020B0503020204020204" pitchFamily="34" charset="-122"/>
              <a:cs typeface="Times New Roman" panose="02020603050405020304" pitchFamily="18" charset="0"/>
            </a:rPr>
            <a:t>中共中央国务院关于建立国土空间规划体系并监督实施的若干意见</a:t>
          </a:r>
          <a:r>
            <a:rPr lang="en-US" altLang="zh-CN" sz="2200" b="1" spc="50" dirty="0">
              <a:solidFill>
                <a:schemeClr val="dk1"/>
              </a:solidFill>
              <a:latin typeface="微软雅黑" panose="020B0503020204020204" pitchFamily="34" charset="-122"/>
              <a:ea typeface="微软雅黑" panose="020B0503020204020204" pitchFamily="34" charset="-122"/>
              <a:cs typeface="Times New Roman" panose="02020603050405020304" pitchFamily="18" charset="0"/>
            </a:rPr>
            <a:t>》</a:t>
          </a:r>
          <a:r>
            <a:rPr lang="zh-CN" altLang="en-US" sz="2200" b="0" spc="50" dirty="0">
              <a:solidFill>
                <a:schemeClr val="dk1"/>
              </a:solidFill>
              <a:latin typeface="微软雅黑" panose="020B0503020204020204" pitchFamily="34" charset="-122"/>
              <a:ea typeface="微软雅黑" panose="020B0503020204020204" pitchFamily="34" charset="-122"/>
              <a:cs typeface="Times New Roman" panose="02020603050405020304" pitchFamily="18" charset="0"/>
            </a:rPr>
            <a:t>出台，明确国土空间规划，是党中央、国务院作出的</a:t>
          </a:r>
          <a:r>
            <a:rPr lang="zh-CN" altLang="en-US" sz="2200" b="1" spc="50" dirty="0">
              <a:solidFill>
                <a:schemeClr val="dk1"/>
              </a:solidFill>
              <a:latin typeface="微软雅黑" panose="020B0503020204020204" pitchFamily="34" charset="-122"/>
              <a:ea typeface="微软雅黑" panose="020B0503020204020204" pitchFamily="34" charset="-122"/>
              <a:cs typeface="Times New Roman" panose="02020603050405020304" pitchFamily="18" charset="0"/>
            </a:rPr>
            <a:t>重大部署</a:t>
          </a:r>
          <a:r>
            <a:rPr lang="zh-CN" altLang="en-US" sz="2200" b="0" spc="50" dirty="0">
              <a:solidFill>
                <a:schemeClr val="dk1"/>
              </a:solidFill>
              <a:latin typeface="微软雅黑" panose="020B0503020204020204" pitchFamily="34" charset="-122"/>
              <a:ea typeface="微软雅黑" panose="020B0503020204020204" pitchFamily="34" charset="-122"/>
              <a:cs typeface="Times New Roman" panose="02020603050405020304" pitchFamily="18" charset="0"/>
            </a:rPr>
            <a:t>。</a:t>
          </a:r>
          <a:endParaRPr lang="zh-CN" altLang="en-US" sz="2200" b="0" dirty="0">
            <a:solidFill>
              <a:schemeClr val="dk1"/>
            </a:solidFill>
          </a:endParaRPr>
        </a:p>
        <a:p>
          <a:pPr marL="228600" lvl="1" indent="-228600">
            <a:lnSpc>
              <a:spcPct val="100000"/>
            </a:lnSpc>
            <a:spcBef>
              <a:spcPct val="0"/>
            </a:spcBef>
            <a:spcAft>
              <a:spcPct val="15000"/>
            </a:spcAft>
            <a:buChar char="•"/>
          </a:pPr>
          <a:r>
            <a:rPr lang="en-US" altLang="zh-CN" sz="2200" b="1" spc="50" dirty="0">
              <a:solidFill>
                <a:schemeClr val="dk1"/>
              </a:solidFill>
              <a:latin typeface="微软雅黑" panose="020B0503020204020204" pitchFamily="34" charset="-122"/>
              <a:ea typeface="微软雅黑" panose="020B0503020204020204" pitchFamily="34" charset="-122"/>
              <a:cs typeface="Times New Roman" panose="02020603050405020304" pitchFamily="18" charset="0"/>
            </a:rPr>
            <a:t>《</a:t>
          </a:r>
          <a:r>
            <a:rPr lang="zh-CN" altLang="en-US" sz="2200" b="1" spc="50" dirty="0">
              <a:solidFill>
                <a:schemeClr val="dk1"/>
              </a:solidFill>
              <a:latin typeface="微软雅黑" panose="020B0503020204020204" pitchFamily="34" charset="-122"/>
              <a:ea typeface="微软雅黑" panose="020B0503020204020204" pitchFamily="34" charset="-122"/>
              <a:cs typeface="Times New Roman" panose="02020603050405020304" pitchFamily="18" charset="0"/>
            </a:rPr>
            <a:t>自然资源部关于全面开展国土空间规划工作的通知</a:t>
          </a:r>
          <a:r>
            <a:rPr lang="en-US" altLang="zh-CN" sz="2200" b="1" spc="50" dirty="0">
              <a:solidFill>
                <a:schemeClr val="dk1"/>
              </a:solidFill>
              <a:latin typeface="微软雅黑" panose="020B0503020204020204" pitchFamily="34" charset="-122"/>
              <a:ea typeface="微软雅黑" panose="020B0503020204020204" pitchFamily="34" charset="-122"/>
              <a:cs typeface="Times New Roman" panose="02020603050405020304" pitchFamily="18" charset="0"/>
            </a:rPr>
            <a:t>》</a:t>
          </a:r>
          <a:r>
            <a:rPr lang="zh-CN" altLang="en-US" sz="2200" b="0" spc="50" dirty="0">
              <a:solidFill>
                <a:schemeClr val="dk1"/>
              </a:solidFill>
              <a:latin typeface="微软雅黑" panose="020B0503020204020204" pitchFamily="34" charset="-122"/>
              <a:ea typeface="微软雅黑" panose="020B0503020204020204" pitchFamily="34" charset="-122"/>
              <a:cs typeface="Times New Roman" panose="02020603050405020304" pitchFamily="18" charset="0"/>
            </a:rPr>
            <a:t>指出，</a:t>
          </a:r>
          <a:r>
            <a:rPr lang="zh-CN" altLang="en-US" sz="2200" b="1" spc="50" dirty="0">
              <a:solidFill>
                <a:schemeClr val="dk1"/>
              </a:solidFill>
              <a:latin typeface="微软雅黑" panose="020B0503020204020204" pitchFamily="34" charset="-122"/>
              <a:ea typeface="微软雅黑" panose="020B0503020204020204" pitchFamily="34" charset="-122"/>
              <a:cs typeface="Times New Roman" panose="02020603050405020304" pitchFamily="18" charset="0"/>
            </a:rPr>
            <a:t>全面启动</a:t>
          </a:r>
          <a:r>
            <a:rPr lang="zh-CN" altLang="en-US" sz="2200" b="0" spc="50" dirty="0">
              <a:solidFill>
                <a:schemeClr val="dk1"/>
              </a:solidFill>
              <a:latin typeface="微软雅黑" panose="020B0503020204020204" pitchFamily="34" charset="-122"/>
              <a:ea typeface="微软雅黑" panose="020B0503020204020204" pitchFamily="34" charset="-122"/>
              <a:cs typeface="Times New Roman" panose="02020603050405020304" pitchFamily="18" charset="0"/>
            </a:rPr>
            <a:t>国土空间规划编制审批和实施管理工作。</a:t>
          </a:r>
          <a:endParaRPr lang="zh-CN" altLang="en-US" sz="2200" b="0" dirty="0">
            <a:solidFill>
              <a:schemeClr val="dk1"/>
            </a:solidFill>
          </a:endParaRPr>
        </a:p>
        <a:p>
          <a:pPr marL="228600" lvl="1" indent="-228600">
            <a:lnSpc>
              <a:spcPct val="100000"/>
            </a:lnSpc>
            <a:spcBef>
              <a:spcPct val="0"/>
            </a:spcBef>
            <a:spcAft>
              <a:spcPct val="15000"/>
            </a:spcAft>
            <a:buChar char="•"/>
          </a:pPr>
          <a:r>
            <a:rPr lang="en-US" altLang="zh-CN" sz="2200" b="1" spc="50" dirty="0">
              <a:solidFill>
                <a:schemeClr val="dk1"/>
              </a:solidFill>
              <a:latin typeface="微软雅黑" panose="020B0503020204020204" pitchFamily="34" charset="-122"/>
              <a:ea typeface="微软雅黑" panose="020B0503020204020204" pitchFamily="34" charset="-122"/>
              <a:cs typeface="Times New Roman" panose="02020603050405020304" pitchFamily="18" charset="0"/>
            </a:rPr>
            <a:t>《</a:t>
          </a:r>
          <a:r>
            <a:rPr lang="zh-CN" altLang="en-US" sz="2200" b="1" spc="50" dirty="0">
              <a:solidFill>
                <a:schemeClr val="dk1"/>
              </a:solidFill>
              <a:latin typeface="微软雅黑" panose="020B0503020204020204" pitchFamily="34" charset="-122"/>
              <a:ea typeface="微软雅黑" panose="020B0503020204020204" pitchFamily="34" charset="-122"/>
              <a:cs typeface="Times New Roman" panose="02020603050405020304" pitchFamily="18" charset="0"/>
            </a:rPr>
            <a:t>自然资源部办公厅关于加强国土空间规划监督管理的通知</a:t>
          </a:r>
          <a:r>
            <a:rPr lang="en-US" altLang="zh-CN" sz="2200" b="1" spc="50" dirty="0">
              <a:solidFill>
                <a:schemeClr val="dk1"/>
              </a:solidFill>
              <a:latin typeface="微软雅黑" panose="020B0503020204020204" pitchFamily="34" charset="-122"/>
              <a:ea typeface="微软雅黑" panose="020B0503020204020204" pitchFamily="34" charset="-122"/>
              <a:cs typeface="Times New Roman" panose="02020603050405020304" pitchFamily="18" charset="0"/>
            </a:rPr>
            <a:t>》</a:t>
          </a:r>
          <a:r>
            <a:rPr lang="zh-CN" altLang="en-US" sz="2200" b="0" spc="50" dirty="0">
              <a:solidFill>
                <a:schemeClr val="dk1"/>
              </a:solidFill>
              <a:latin typeface="微软雅黑" panose="020B0503020204020204" pitchFamily="34" charset="-122"/>
              <a:ea typeface="微软雅黑" panose="020B0503020204020204" pitchFamily="34" charset="-122"/>
              <a:cs typeface="Times New Roman" panose="02020603050405020304" pitchFamily="18" charset="0"/>
            </a:rPr>
            <a:t>指出，建立国土空间规划体系并监督实施是党中央、国务院作出的</a:t>
          </a:r>
          <a:r>
            <a:rPr lang="zh-CN" altLang="en-US" sz="2200" b="1" spc="50" dirty="0">
              <a:solidFill>
                <a:schemeClr val="dk1"/>
              </a:solidFill>
              <a:latin typeface="微软雅黑" panose="020B0503020204020204" pitchFamily="34" charset="-122"/>
              <a:ea typeface="微软雅黑" panose="020B0503020204020204" pitchFamily="34" charset="-122"/>
              <a:cs typeface="Times New Roman" panose="02020603050405020304" pitchFamily="18" charset="0"/>
            </a:rPr>
            <a:t>重大决策部署</a:t>
          </a:r>
          <a:r>
            <a:rPr lang="zh-CN" altLang="en-US" sz="2200" b="0" spc="50" dirty="0">
              <a:solidFill>
                <a:schemeClr val="dk1"/>
              </a:solidFill>
              <a:latin typeface="微软雅黑" panose="020B0503020204020204" pitchFamily="34" charset="-122"/>
              <a:ea typeface="微软雅黑" panose="020B0503020204020204" pitchFamily="34" charset="-122"/>
              <a:cs typeface="Times New Roman" panose="02020603050405020304" pitchFamily="18" charset="0"/>
            </a:rPr>
            <a:t>。</a:t>
          </a:r>
          <a:endParaRPr lang="zh-CN" altLang="en-US" sz="2200" b="0" dirty="0">
            <a:solidFill>
              <a:schemeClr val="dk1"/>
            </a:solidFill>
          </a:endParaRPr>
        </a:p>
      </dsp:txBody>
      <dsp:txXfrm>
        <a:off x="0" y="8763177"/>
        <a:ext cx="10002529" cy="3728720"/>
      </dsp:txXfrm>
    </dsp:sp>
    <dsp:sp modelId="{D06E2868-2A5F-421E-BC8A-99923FA71F9E}">
      <dsp:nvSpPr>
        <dsp:cNvPr id="13" name="圆角矩形 12"/>
        <dsp:cNvSpPr/>
      </dsp:nvSpPr>
      <dsp:spPr bwMode="white">
        <a:xfrm>
          <a:off x="500126" y="8246577"/>
          <a:ext cx="7001770" cy="1033200"/>
        </a:xfrm>
        <a:prstGeom prst="roundRect">
          <a:avLst/>
        </a:prstGeom>
      </dsp:spPr>
      <dsp:style>
        <a:lnRef idx="2">
          <a:schemeClr val="lt1"/>
        </a:lnRef>
        <a:fillRef idx="1">
          <a:schemeClr val="accent5">
            <a:hueOff val="-1020000"/>
            <a:satOff val="10980"/>
            <a:lumOff val="-9019"/>
            <a:alpha val="100000"/>
          </a:schemeClr>
        </a:fillRef>
        <a:effectRef idx="0">
          <a:scrgbClr r="0" g="0" b="0"/>
        </a:effectRef>
        <a:fontRef idx="minor">
          <a:schemeClr val="lt1"/>
        </a:fontRef>
      </dsp:style>
      <dsp:txBody>
        <a:bodyPr lIns="264650" tIns="0" rIns="264650" bIns="0" anchor="ctr"/>
        <a:lstStyle>
          <a:lvl1pPr algn="l">
            <a:defRPr sz="3500"/>
          </a:lvl1pPr>
          <a:lvl2pPr marL="228600" indent="-228600" algn="l">
            <a:defRPr sz="2700"/>
          </a:lvl2pPr>
          <a:lvl3pPr marL="457200" indent="-228600" algn="l">
            <a:defRPr sz="2700"/>
          </a:lvl3pPr>
          <a:lvl4pPr marL="685800" indent="-228600" algn="l">
            <a:defRPr sz="2700"/>
          </a:lvl4pPr>
          <a:lvl5pPr marL="914400" indent="-228600" algn="l">
            <a:defRPr sz="2700"/>
          </a:lvl5pPr>
          <a:lvl6pPr marL="1143000" indent="-228600" algn="l">
            <a:defRPr sz="2700"/>
          </a:lvl6pPr>
          <a:lvl7pPr marL="1371600" indent="-228600" algn="l">
            <a:defRPr sz="2700"/>
          </a:lvl7pPr>
          <a:lvl8pPr marL="1600200" indent="-228600" algn="l">
            <a:defRPr sz="2700"/>
          </a:lvl8pPr>
          <a:lvl9pPr marL="1828800" indent="-228600" algn="l">
            <a:defRPr sz="2700"/>
          </a:lvl9pPr>
        </a:lstStyle>
        <a:p>
          <a:pPr lvl="0">
            <a:lnSpc>
              <a:spcPct val="100000"/>
            </a:lnSpc>
            <a:spcBef>
              <a:spcPct val="0"/>
            </a:spcBef>
            <a:spcAft>
              <a:spcPct val="35000"/>
            </a:spcAft>
          </a:pPr>
          <a:r>
            <a:rPr lang="zh-CN" altLang="en-US" sz="2800" b="1" dirty="0">
              <a:solidFill>
                <a:schemeClr val="tx1"/>
              </a:solidFill>
              <a:latin typeface="微软雅黑" panose="020B0503020204020204" pitchFamily="34" charset="-122"/>
              <a:ea typeface="微软雅黑" panose="020B0503020204020204" pitchFamily="34" charset="-122"/>
              <a:cs typeface="Times New Roman" panose="02020603050405020304" pitchFamily="18" charset="0"/>
            </a:rPr>
            <a:t>国土空间规划的新命题</a:t>
          </a:r>
          <a:endParaRPr lang="zh-CN" altLang="en-US" sz="2800" dirty="0">
            <a:solidFill>
              <a:schemeClr val="tx1"/>
            </a:solidFill>
          </a:endParaRPr>
        </a:p>
      </dsp:txBody>
      <dsp:txXfrm>
        <a:off x="500126" y="8246577"/>
        <a:ext cx="7001770" cy="1033200"/>
      </dsp:txXfrm>
    </dsp:sp>
    <dsp:sp modelId="{52FB2832-877F-48BE-8797-29148E86B9CE}">
      <dsp:nvSpPr>
        <dsp:cNvPr id="3" name="矩形 2" hidden="1"/>
        <dsp:cNvSpPr/>
      </dsp:nvSpPr>
      <dsp:spPr>
        <a:xfrm>
          <a:off x="0" y="49017"/>
          <a:ext cx="500126" cy="1033200"/>
        </a:xfrm>
        <a:prstGeom prst="rect">
          <a:avLst/>
        </a:prstGeom>
      </dsp:spPr>
      <dsp:txXfrm>
        <a:off x="0" y="49017"/>
        <a:ext cx="500126" cy="1033200"/>
      </dsp:txXfrm>
    </dsp:sp>
    <dsp:sp modelId="{58E2AA11-5A72-47A7-89DA-32C4D93D2F2A}">
      <dsp:nvSpPr>
        <dsp:cNvPr id="6" name="矩形 5" hidden="1"/>
        <dsp:cNvSpPr/>
      </dsp:nvSpPr>
      <dsp:spPr>
        <a:xfrm>
          <a:off x="0" y="2334497"/>
          <a:ext cx="500126" cy="1033200"/>
        </a:xfrm>
        <a:prstGeom prst="rect">
          <a:avLst/>
        </a:prstGeom>
      </dsp:spPr>
      <dsp:txXfrm>
        <a:off x="0" y="2334497"/>
        <a:ext cx="500126" cy="1033200"/>
      </dsp:txXfrm>
    </dsp:sp>
    <dsp:sp modelId="{DC884BF6-07AD-40B6-90B0-82379090F119}">
      <dsp:nvSpPr>
        <dsp:cNvPr id="9" name="矩形 8" hidden="1"/>
        <dsp:cNvSpPr/>
      </dsp:nvSpPr>
      <dsp:spPr>
        <a:xfrm>
          <a:off x="0" y="4619977"/>
          <a:ext cx="500126" cy="1033200"/>
        </a:xfrm>
        <a:prstGeom prst="rect">
          <a:avLst/>
        </a:prstGeom>
      </dsp:spPr>
      <dsp:txXfrm>
        <a:off x="0" y="4619977"/>
        <a:ext cx="500126" cy="1033200"/>
      </dsp:txXfrm>
    </dsp:sp>
    <dsp:sp modelId="{8BBBF204-FEF3-4A51-BC4D-A753F3E2E7E0}">
      <dsp:nvSpPr>
        <dsp:cNvPr id="12" name="矩形 11" hidden="1"/>
        <dsp:cNvSpPr/>
      </dsp:nvSpPr>
      <dsp:spPr>
        <a:xfrm>
          <a:off x="0" y="8246577"/>
          <a:ext cx="500126" cy="1033200"/>
        </a:xfrm>
        <a:prstGeom prst="rect">
          <a:avLst/>
        </a:prstGeom>
      </dsp:spPr>
      <dsp:txXfrm>
        <a:off x="0" y="8246577"/>
        <a:ext cx="500126" cy="1033200"/>
      </dsp:txXfrm>
    </dsp:sp>
  </dsp:spTree>
</dsp:drawing>
</file>

<file path=ppt/diagrams/layout1.xml><?xml version="1.0" encoding="utf-8"?>
<dgm:layoutDef xmlns:dgm="http://schemas.openxmlformats.org/drawingml/2006/diagram" xmlns:a="http://schemas.openxmlformats.org/drawingml/2006/main" uniqueId="urn:microsoft.com/office/officeart/2005/8/layout/list1#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rSet qsTypeId="urn:microsoft.com/office/officeart/2005/8/quickstyle/simple5"/>
        </dgm:pt>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nodeHorzAlign" val="l"/>
          <dgm:param type="horzAlign" val="l"/>
        </dgm:alg>
      </dgm:if>
      <dgm:else name="Name2">
        <dgm:alg type="lin">
          <dgm:param type="linDir" val="fromT"/>
          <dgm:param type="vertAlign" val="mid"/>
          <dgm:param type="nodeHorzAlign" val="r"/>
          <dgm:param typ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nodeHorzAlign" val="l"/>
              <dgm:param type="horzAlign" val="l"/>
            </dgm:alg>
          </dgm:if>
          <dgm:else name="Name6">
            <dgm:alg type="lin">
              <dgm:param type="linDir" val="fromR"/>
              <dgm:param type="nodeHorzAlign" val="r"/>
              <dgm:param typ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12738423" cy="2217731"/>
          </a:xfrm>
          <a:prstGeom prst="rect">
            <a:avLst/>
          </a:prstGeom>
        </p:spPr>
        <p:txBody>
          <a:bodyPr vert="horz" lIns="91440" tIns="45720" rIns="91440" bIns="45720" rtlCol="0"/>
          <a:lstStyle>
            <a:lvl1pPr algn="l">
              <a:defRPr sz="5145"/>
            </a:lvl1pPr>
          </a:lstStyle>
          <a:p>
            <a:endParaRPr lang="zh-CN" altLang="en-US"/>
          </a:p>
        </p:txBody>
      </p:sp>
      <p:sp>
        <p:nvSpPr>
          <p:cNvPr id="3" name="日期占位符 2"/>
          <p:cNvSpPr>
            <a:spLocks noGrp="1"/>
          </p:cNvSpPr>
          <p:nvPr>
            <p:ph type="dt" sz="quarter" idx="1"/>
          </p:nvPr>
        </p:nvSpPr>
        <p:spPr>
          <a:xfrm>
            <a:off x="16651135" y="0"/>
            <a:ext cx="12738423" cy="2217731"/>
          </a:xfrm>
          <a:prstGeom prst="rect">
            <a:avLst/>
          </a:prstGeom>
        </p:spPr>
        <p:txBody>
          <a:bodyPr vert="horz" lIns="91440" tIns="45720" rIns="91440" bIns="45720" rtlCol="0"/>
          <a:lstStyle>
            <a:lvl1pPr algn="r">
              <a:defRPr sz="5145"/>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41983371"/>
            <a:ext cx="12738423" cy="2217726"/>
          </a:xfrm>
          <a:prstGeom prst="rect">
            <a:avLst/>
          </a:prstGeom>
        </p:spPr>
        <p:txBody>
          <a:bodyPr vert="horz" lIns="91440" tIns="45720" rIns="91440" bIns="45720" rtlCol="0" anchor="b"/>
          <a:lstStyle>
            <a:lvl1pPr algn="l">
              <a:defRPr sz="5145"/>
            </a:lvl1pPr>
          </a:lstStyle>
          <a:p>
            <a:endParaRPr lang="zh-CN" altLang="en-US"/>
          </a:p>
        </p:txBody>
      </p:sp>
      <p:sp>
        <p:nvSpPr>
          <p:cNvPr id="5" name="灯片编号占位符 4"/>
          <p:cNvSpPr>
            <a:spLocks noGrp="1"/>
          </p:cNvSpPr>
          <p:nvPr>
            <p:ph type="sldNum" sz="quarter" idx="3"/>
          </p:nvPr>
        </p:nvSpPr>
        <p:spPr>
          <a:xfrm>
            <a:off x="16651135" y="41983371"/>
            <a:ext cx="12738423" cy="2217726"/>
          </a:xfrm>
          <a:prstGeom prst="rect">
            <a:avLst/>
          </a:prstGeom>
        </p:spPr>
        <p:txBody>
          <a:bodyPr vert="horz" lIns="91440" tIns="45720" rIns="91440" bIns="45720" rtlCol="0" anchor="b"/>
          <a:lstStyle>
            <a:lvl1pPr algn="r">
              <a:defRPr sz="5145"/>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6153150" cy="1008063"/>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8042275" y="0"/>
            <a:ext cx="6153150" cy="1008063"/>
          </a:xfrm>
          <a:prstGeom prst="rect">
            <a:avLst/>
          </a:prstGeom>
        </p:spPr>
        <p:txBody>
          <a:bodyPr vert="horz" lIns="91440" tIns="45720" rIns="91440" bIns="45720" rtlCol="0"/>
          <a:lstStyle>
            <a:lvl1pPr algn="r">
              <a:defRPr sz="1200"/>
            </a:lvl1pPr>
          </a:lstStyle>
          <a:p>
            <a:fld id="{9CE96EEE-4437-4325-AAA3-511D38E53896}"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4700588" y="2513013"/>
            <a:ext cx="4797425" cy="6784975"/>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1419225" y="9675813"/>
            <a:ext cx="11360150" cy="7915275"/>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6" name="页脚占位符 5"/>
          <p:cNvSpPr>
            <a:spLocks noGrp="1"/>
          </p:cNvSpPr>
          <p:nvPr>
            <p:ph type="ftr" sz="quarter" idx="4"/>
          </p:nvPr>
        </p:nvSpPr>
        <p:spPr>
          <a:xfrm>
            <a:off x="0" y="19096038"/>
            <a:ext cx="6153150" cy="1008062"/>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8042275" y="19096038"/>
            <a:ext cx="6153150" cy="1008062"/>
          </a:xfrm>
          <a:prstGeom prst="rect">
            <a:avLst/>
          </a:prstGeom>
        </p:spPr>
        <p:txBody>
          <a:bodyPr vert="horz" lIns="91440" tIns="45720" rIns="91440" bIns="45720" rtlCol="0" anchor="b"/>
          <a:lstStyle>
            <a:lvl1pPr algn="r">
              <a:defRPr sz="1200"/>
            </a:lvl1pPr>
          </a:lstStyle>
          <a:p>
            <a:fld id="{7284F72B-7DC6-44E4-995A-815A7E3F1F91}"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802244" y="4686999"/>
            <a:ext cx="9092106" cy="276999"/>
          </a:xfrm>
          <a:prstGeom prst="rect">
            <a:avLst/>
          </a:prstGeom>
        </p:spPr>
        <p:txBody>
          <a:bodyPr wrap="square" lIns="0" tIns="0" rIns="0" bIns="0">
            <a:spAutoFit/>
          </a:bodyPr>
          <a:lstStyle>
            <a:lvl1pPr>
              <a:defRPr/>
            </a:lvl1pPr>
          </a:lstStyle>
          <a:p/>
        </p:txBody>
      </p:sp>
      <p:sp>
        <p:nvSpPr>
          <p:cNvPr id="3" name="Holder 3"/>
          <p:cNvSpPr>
            <a:spLocks noGrp="1"/>
          </p:cNvSpPr>
          <p:nvPr>
            <p:ph type="subTitle" idx="4"/>
          </p:nvPr>
        </p:nvSpPr>
        <p:spPr>
          <a:xfrm>
            <a:off x="1604489" y="8466836"/>
            <a:ext cx="7487616" cy="276999"/>
          </a:xfrm>
          <a:prstGeom prst="rect">
            <a:avLst/>
          </a:prstGeom>
        </p:spPr>
        <p:txBody>
          <a:bodyPr wrap="square" lIns="0" tIns="0" rIns="0" bIns="0">
            <a:spAutoFit/>
          </a:bodyPr>
          <a:lstStyle>
            <a:lvl1pPr>
              <a:defRPr/>
            </a:lvl1pPr>
          </a:lstStyle>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735062" y="4024827"/>
            <a:ext cx="4544021" cy="9593089"/>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4" name="Content Placeholder 3"/>
          <p:cNvSpPr>
            <a:spLocks noGrp="1"/>
          </p:cNvSpPr>
          <p:nvPr>
            <p:ph sz="half" idx="2"/>
          </p:nvPr>
        </p:nvSpPr>
        <p:spPr>
          <a:xfrm>
            <a:off x="5412730" y="4024827"/>
            <a:ext cx="4544021" cy="9593089"/>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5" name="Date Placeholder 4"/>
          <p:cNvSpPr>
            <a:spLocks noGrp="1"/>
          </p:cNvSpPr>
          <p:nvPr>
            <p:ph type="dt" sz="half" idx="10"/>
          </p:nvPr>
        </p:nvSpPr>
        <p:spPr/>
        <p:txBody>
          <a:bodyPr/>
          <a:lstStyle/>
          <a:p>
            <a:fld id="{8C23FDDE-59E1-43A3-852C-F719C85F41CE}" type="datetimeFigureOut">
              <a:rPr lang="zh-CN" altLang="en-US" smtClean="0"/>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D57F8C8A-59EE-4EA7-A4AE-C5626DCE4962}"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736455" y="804969"/>
            <a:ext cx="9221689" cy="2922375"/>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736456" y="3706342"/>
            <a:ext cx="4523137" cy="1816421"/>
          </a:xfrm>
        </p:spPr>
        <p:txBody>
          <a:bodyPr anchor="b"/>
          <a:lstStyle>
            <a:lvl1pPr marL="0" indent="0">
              <a:buNone/>
              <a:defRPr sz="2805" b="1"/>
            </a:lvl1pPr>
            <a:lvl2pPr marL="534670" indent="0">
              <a:buNone/>
              <a:defRPr sz="2340" b="1"/>
            </a:lvl2pPr>
            <a:lvl3pPr marL="1069340" indent="0">
              <a:buNone/>
              <a:defRPr sz="2105" b="1"/>
            </a:lvl3pPr>
            <a:lvl4pPr marL="1604010" indent="0">
              <a:buNone/>
              <a:defRPr sz="1870" b="1"/>
            </a:lvl4pPr>
            <a:lvl5pPr marL="2138680" indent="0">
              <a:buNone/>
              <a:defRPr sz="1870" b="1"/>
            </a:lvl5pPr>
            <a:lvl6pPr marL="2672715" indent="0">
              <a:buNone/>
              <a:defRPr sz="1870" b="1"/>
            </a:lvl6pPr>
            <a:lvl7pPr marL="3207385" indent="0">
              <a:buNone/>
              <a:defRPr sz="1870" b="1"/>
            </a:lvl7pPr>
            <a:lvl8pPr marL="3742055" indent="0">
              <a:buNone/>
              <a:defRPr sz="1870" b="1"/>
            </a:lvl8pPr>
            <a:lvl9pPr marL="4276725" indent="0">
              <a:buNone/>
              <a:defRPr sz="1870" b="1"/>
            </a:lvl9pPr>
          </a:lstStyle>
          <a:p>
            <a:pPr lvl="0"/>
            <a:r>
              <a:rPr lang="zh-CN" altLang="en-US"/>
              <a:t>单击此处编辑母版文本样式</a:t>
            </a:r>
            <a:endParaRPr lang="zh-CN" altLang="en-US"/>
          </a:p>
        </p:txBody>
      </p:sp>
      <p:sp>
        <p:nvSpPr>
          <p:cNvPr id="4" name="Content Placeholder 3"/>
          <p:cNvSpPr>
            <a:spLocks noGrp="1"/>
          </p:cNvSpPr>
          <p:nvPr>
            <p:ph sz="half" idx="2"/>
          </p:nvPr>
        </p:nvSpPr>
        <p:spPr>
          <a:xfrm>
            <a:off x="736456" y="5522763"/>
            <a:ext cx="4523137" cy="8123152"/>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5" name="Text Placeholder 4"/>
          <p:cNvSpPr>
            <a:spLocks noGrp="1"/>
          </p:cNvSpPr>
          <p:nvPr>
            <p:ph type="body" sz="quarter" idx="3"/>
          </p:nvPr>
        </p:nvSpPr>
        <p:spPr>
          <a:xfrm>
            <a:off x="5412731" y="3706342"/>
            <a:ext cx="4545413" cy="1816421"/>
          </a:xfrm>
        </p:spPr>
        <p:txBody>
          <a:bodyPr anchor="b"/>
          <a:lstStyle>
            <a:lvl1pPr marL="0" indent="0">
              <a:buNone/>
              <a:defRPr sz="2805" b="1"/>
            </a:lvl1pPr>
            <a:lvl2pPr marL="534670" indent="0">
              <a:buNone/>
              <a:defRPr sz="2340" b="1"/>
            </a:lvl2pPr>
            <a:lvl3pPr marL="1069340" indent="0">
              <a:buNone/>
              <a:defRPr sz="2105" b="1"/>
            </a:lvl3pPr>
            <a:lvl4pPr marL="1604010" indent="0">
              <a:buNone/>
              <a:defRPr sz="1870" b="1"/>
            </a:lvl4pPr>
            <a:lvl5pPr marL="2138680" indent="0">
              <a:buNone/>
              <a:defRPr sz="1870" b="1"/>
            </a:lvl5pPr>
            <a:lvl6pPr marL="2672715" indent="0">
              <a:buNone/>
              <a:defRPr sz="1870" b="1"/>
            </a:lvl6pPr>
            <a:lvl7pPr marL="3207385" indent="0">
              <a:buNone/>
              <a:defRPr sz="1870" b="1"/>
            </a:lvl7pPr>
            <a:lvl8pPr marL="3742055" indent="0">
              <a:buNone/>
              <a:defRPr sz="1870" b="1"/>
            </a:lvl8pPr>
            <a:lvl9pPr marL="4276725" indent="0">
              <a:buNone/>
              <a:defRPr sz="1870" b="1"/>
            </a:lvl9pPr>
          </a:lstStyle>
          <a:p>
            <a:pPr lvl="0"/>
            <a:r>
              <a:rPr lang="zh-CN" altLang="en-US"/>
              <a:t>单击此处编辑母版文本样式</a:t>
            </a:r>
            <a:endParaRPr lang="zh-CN" altLang="en-US"/>
          </a:p>
        </p:txBody>
      </p:sp>
      <p:sp>
        <p:nvSpPr>
          <p:cNvPr id="6" name="Content Placeholder 5"/>
          <p:cNvSpPr>
            <a:spLocks noGrp="1"/>
          </p:cNvSpPr>
          <p:nvPr>
            <p:ph sz="quarter" idx="4"/>
          </p:nvPr>
        </p:nvSpPr>
        <p:spPr>
          <a:xfrm>
            <a:off x="5412731" y="5522763"/>
            <a:ext cx="4545413" cy="8123152"/>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7" name="Date Placeholder 6"/>
          <p:cNvSpPr>
            <a:spLocks noGrp="1"/>
          </p:cNvSpPr>
          <p:nvPr>
            <p:ph type="dt" sz="half" idx="10"/>
          </p:nvPr>
        </p:nvSpPr>
        <p:spPr/>
        <p:txBody>
          <a:bodyPr/>
          <a:lstStyle/>
          <a:p>
            <a:fld id="{8C23FDDE-59E1-43A3-852C-F719C85F41CE}" type="datetimeFigureOut">
              <a:rPr lang="zh-CN" altLang="en-US" smtClean="0"/>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D57F8C8A-59EE-4EA7-A4AE-C5626DCE4962}" type="slidenum">
              <a:rPr lang="zh-CN" altLang="en-US" smtClean="0"/>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8C23FDDE-59E1-43A3-852C-F719C85F41CE}" type="datetimeFigureOut">
              <a:rPr lang="zh-CN" altLang="en-US" smtClean="0"/>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D57F8C8A-59EE-4EA7-A4AE-C5626DCE4962}" type="slidenum">
              <a:rPr lang="zh-CN" altLang="en-US" smtClean="0"/>
            </a:fld>
            <a:endParaRPr lang="zh-CN"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C23FDDE-59E1-43A3-852C-F719C85F41CE}" type="datetimeFigureOut">
              <a:rPr lang="zh-CN" altLang="en-US" smtClean="0"/>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D57F8C8A-59EE-4EA7-A4AE-C5626DCE4962}" type="slidenum">
              <a:rPr lang="zh-CN" altLang="en-US" smtClean="0"/>
            </a:fld>
            <a:endParaRPr lang="zh-CN"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736455" y="1007957"/>
            <a:ext cx="3448388" cy="3527848"/>
          </a:xfrm>
        </p:spPr>
        <p:txBody>
          <a:bodyPr anchor="b"/>
          <a:lstStyle>
            <a:lvl1pPr>
              <a:defRPr sz="3740"/>
            </a:lvl1pPr>
          </a:lstStyle>
          <a:p>
            <a:r>
              <a:rPr lang="zh-CN" altLang="en-US"/>
              <a:t>单击此处编辑母版标题样式</a:t>
            </a:r>
            <a:endParaRPr lang="en-US" dirty="0"/>
          </a:p>
        </p:txBody>
      </p:sp>
      <p:sp>
        <p:nvSpPr>
          <p:cNvPr id="3" name="Content Placeholder 2"/>
          <p:cNvSpPr>
            <a:spLocks noGrp="1"/>
          </p:cNvSpPr>
          <p:nvPr>
            <p:ph idx="1"/>
          </p:nvPr>
        </p:nvSpPr>
        <p:spPr>
          <a:xfrm>
            <a:off x="4545413" y="2176910"/>
            <a:ext cx="5412730" cy="10744538"/>
          </a:xfrm>
        </p:spPr>
        <p:txBody>
          <a:bodyPr/>
          <a:lstStyle>
            <a:lvl1pPr>
              <a:defRPr sz="3740"/>
            </a:lvl1pPr>
            <a:lvl2pPr>
              <a:defRPr sz="3275"/>
            </a:lvl2pPr>
            <a:lvl3pPr>
              <a:defRPr sz="2805"/>
            </a:lvl3pPr>
            <a:lvl4pPr>
              <a:defRPr sz="2340"/>
            </a:lvl4pPr>
            <a:lvl5pPr>
              <a:defRPr sz="2340"/>
            </a:lvl5pPr>
            <a:lvl6pPr>
              <a:defRPr sz="2340"/>
            </a:lvl6pPr>
            <a:lvl7pPr>
              <a:defRPr sz="2340"/>
            </a:lvl7pPr>
            <a:lvl8pPr>
              <a:defRPr sz="2340"/>
            </a:lvl8pPr>
            <a:lvl9pPr>
              <a:defRPr sz="2340"/>
            </a:lvl9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4" name="Text Placeholder 3"/>
          <p:cNvSpPr>
            <a:spLocks noGrp="1"/>
          </p:cNvSpPr>
          <p:nvPr>
            <p:ph type="body" sz="half" idx="2"/>
          </p:nvPr>
        </p:nvSpPr>
        <p:spPr>
          <a:xfrm>
            <a:off x="736455" y="4535805"/>
            <a:ext cx="3448388" cy="8403140"/>
          </a:xfrm>
        </p:spPr>
        <p:txBody>
          <a:bodyPr/>
          <a:lstStyle>
            <a:lvl1pPr marL="0" indent="0">
              <a:buNone/>
              <a:defRPr sz="1870"/>
            </a:lvl1pPr>
            <a:lvl2pPr marL="534670" indent="0">
              <a:buNone/>
              <a:defRPr sz="1635"/>
            </a:lvl2pPr>
            <a:lvl3pPr marL="1069340" indent="0">
              <a:buNone/>
              <a:defRPr sz="1405"/>
            </a:lvl3pPr>
            <a:lvl4pPr marL="1604010" indent="0">
              <a:buNone/>
              <a:defRPr sz="1170"/>
            </a:lvl4pPr>
            <a:lvl5pPr marL="2138680" indent="0">
              <a:buNone/>
              <a:defRPr sz="1170"/>
            </a:lvl5pPr>
            <a:lvl6pPr marL="2672715" indent="0">
              <a:buNone/>
              <a:defRPr sz="1170"/>
            </a:lvl6pPr>
            <a:lvl7pPr marL="3207385" indent="0">
              <a:buNone/>
              <a:defRPr sz="1170"/>
            </a:lvl7pPr>
            <a:lvl8pPr marL="3742055" indent="0">
              <a:buNone/>
              <a:defRPr sz="1170"/>
            </a:lvl8pPr>
            <a:lvl9pPr marL="4276725" indent="0">
              <a:buNone/>
              <a:defRPr sz="1170"/>
            </a:lvl9pPr>
          </a:lstStyle>
          <a:p>
            <a:pPr lvl="0"/>
            <a:r>
              <a:rPr lang="zh-CN" altLang="en-US"/>
              <a:t>单击此处编辑母版文本样式</a:t>
            </a:r>
            <a:endParaRPr lang="zh-CN" altLang="en-US"/>
          </a:p>
        </p:txBody>
      </p:sp>
      <p:sp>
        <p:nvSpPr>
          <p:cNvPr id="5" name="Date Placeholder 4"/>
          <p:cNvSpPr>
            <a:spLocks noGrp="1"/>
          </p:cNvSpPr>
          <p:nvPr>
            <p:ph type="dt" sz="half" idx="10"/>
          </p:nvPr>
        </p:nvSpPr>
        <p:spPr/>
        <p:txBody>
          <a:bodyPr/>
          <a:lstStyle/>
          <a:p>
            <a:fld id="{8C23FDDE-59E1-43A3-852C-F719C85F41CE}" type="datetimeFigureOut">
              <a:rPr lang="zh-CN" altLang="en-US" smtClean="0"/>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D57F8C8A-59EE-4EA7-A4AE-C5626DCE4962}" type="slidenum">
              <a:rPr lang="zh-CN" altLang="en-US" smtClean="0"/>
            </a:fld>
            <a:endParaRPr lang="zh-CN"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736455" y="1007957"/>
            <a:ext cx="3448388" cy="3527848"/>
          </a:xfrm>
        </p:spPr>
        <p:txBody>
          <a:bodyPr anchor="b"/>
          <a:lstStyle>
            <a:lvl1pPr>
              <a:defRPr sz="374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4545413" y="2176910"/>
            <a:ext cx="5412730" cy="10744538"/>
          </a:xfrm>
        </p:spPr>
        <p:txBody>
          <a:bodyPr anchor="t"/>
          <a:lstStyle>
            <a:lvl1pPr marL="0" indent="0">
              <a:buNone/>
              <a:defRPr sz="3740"/>
            </a:lvl1pPr>
            <a:lvl2pPr marL="534670" indent="0">
              <a:buNone/>
              <a:defRPr sz="3275"/>
            </a:lvl2pPr>
            <a:lvl3pPr marL="1069340" indent="0">
              <a:buNone/>
              <a:defRPr sz="2805"/>
            </a:lvl3pPr>
            <a:lvl4pPr marL="1604010" indent="0">
              <a:buNone/>
              <a:defRPr sz="2340"/>
            </a:lvl4pPr>
            <a:lvl5pPr marL="2138680" indent="0">
              <a:buNone/>
              <a:defRPr sz="2340"/>
            </a:lvl5pPr>
            <a:lvl6pPr marL="2672715" indent="0">
              <a:buNone/>
              <a:defRPr sz="2340"/>
            </a:lvl6pPr>
            <a:lvl7pPr marL="3207385" indent="0">
              <a:buNone/>
              <a:defRPr sz="2340"/>
            </a:lvl7pPr>
            <a:lvl8pPr marL="3742055" indent="0">
              <a:buNone/>
              <a:defRPr sz="2340"/>
            </a:lvl8pPr>
            <a:lvl9pPr marL="4276725" indent="0">
              <a:buNone/>
              <a:defRPr sz="2340"/>
            </a:lvl9pPr>
          </a:lstStyle>
          <a:p>
            <a:r>
              <a:rPr lang="zh-CN" altLang="en-US"/>
              <a:t>单击图标添加图片</a:t>
            </a:r>
            <a:endParaRPr lang="en-US" dirty="0"/>
          </a:p>
        </p:txBody>
      </p:sp>
      <p:sp>
        <p:nvSpPr>
          <p:cNvPr id="4" name="Text Placeholder 3"/>
          <p:cNvSpPr>
            <a:spLocks noGrp="1"/>
          </p:cNvSpPr>
          <p:nvPr>
            <p:ph type="body" sz="half" idx="2"/>
          </p:nvPr>
        </p:nvSpPr>
        <p:spPr>
          <a:xfrm>
            <a:off x="736455" y="4535805"/>
            <a:ext cx="3448388" cy="8403140"/>
          </a:xfrm>
        </p:spPr>
        <p:txBody>
          <a:bodyPr/>
          <a:lstStyle>
            <a:lvl1pPr marL="0" indent="0">
              <a:buNone/>
              <a:defRPr sz="1870"/>
            </a:lvl1pPr>
            <a:lvl2pPr marL="534670" indent="0">
              <a:buNone/>
              <a:defRPr sz="1635"/>
            </a:lvl2pPr>
            <a:lvl3pPr marL="1069340" indent="0">
              <a:buNone/>
              <a:defRPr sz="1405"/>
            </a:lvl3pPr>
            <a:lvl4pPr marL="1604010" indent="0">
              <a:buNone/>
              <a:defRPr sz="1170"/>
            </a:lvl4pPr>
            <a:lvl5pPr marL="2138680" indent="0">
              <a:buNone/>
              <a:defRPr sz="1170"/>
            </a:lvl5pPr>
            <a:lvl6pPr marL="2672715" indent="0">
              <a:buNone/>
              <a:defRPr sz="1170"/>
            </a:lvl6pPr>
            <a:lvl7pPr marL="3207385" indent="0">
              <a:buNone/>
              <a:defRPr sz="1170"/>
            </a:lvl7pPr>
            <a:lvl8pPr marL="3742055" indent="0">
              <a:buNone/>
              <a:defRPr sz="1170"/>
            </a:lvl8pPr>
            <a:lvl9pPr marL="4276725" indent="0">
              <a:buNone/>
              <a:defRPr sz="1170"/>
            </a:lvl9pPr>
          </a:lstStyle>
          <a:p>
            <a:pPr lvl="0"/>
            <a:r>
              <a:rPr lang="zh-CN" altLang="en-US"/>
              <a:t>单击此处编辑母版文本样式</a:t>
            </a:r>
            <a:endParaRPr lang="zh-CN" altLang="en-US"/>
          </a:p>
        </p:txBody>
      </p:sp>
      <p:sp>
        <p:nvSpPr>
          <p:cNvPr id="5" name="Date Placeholder 4"/>
          <p:cNvSpPr>
            <a:spLocks noGrp="1"/>
          </p:cNvSpPr>
          <p:nvPr>
            <p:ph type="dt" sz="half" idx="10"/>
          </p:nvPr>
        </p:nvSpPr>
        <p:spPr/>
        <p:txBody>
          <a:bodyPr/>
          <a:lstStyle/>
          <a:p>
            <a:fld id="{8C23FDDE-59E1-43A3-852C-F719C85F41CE}" type="datetimeFigureOut">
              <a:rPr lang="zh-CN" altLang="en-US" smtClean="0"/>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D57F8C8A-59EE-4EA7-A4AE-C5626DCE4962}" type="slidenum">
              <a:rPr lang="zh-CN" altLang="en-US" smtClean="0"/>
            </a:fld>
            <a:endParaRPr lang="zh-CN"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4" name="Date Placeholder 3"/>
          <p:cNvSpPr>
            <a:spLocks noGrp="1"/>
          </p:cNvSpPr>
          <p:nvPr>
            <p:ph type="dt" sz="half" idx="10"/>
          </p:nvPr>
        </p:nvSpPr>
        <p:spPr/>
        <p:txBody>
          <a:bodyPr/>
          <a:lstStyle/>
          <a:p>
            <a:fld id="{8C23FDDE-59E1-43A3-852C-F719C85F41CE}" type="datetimeFigureOut">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57F8C8A-59EE-4EA7-A4AE-C5626DCE4962}" type="slidenum">
              <a:rPr lang="zh-CN" altLang="en-US" smtClean="0"/>
            </a:fld>
            <a:endParaRPr lang="zh-CN" alt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651329" y="804966"/>
            <a:ext cx="2305422" cy="12812950"/>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735063" y="804966"/>
            <a:ext cx="6782619" cy="12812950"/>
          </a:xfr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4" name="Date Placeholder 3"/>
          <p:cNvSpPr>
            <a:spLocks noGrp="1"/>
          </p:cNvSpPr>
          <p:nvPr>
            <p:ph type="dt" sz="half" idx="10"/>
          </p:nvPr>
        </p:nvSpPr>
        <p:spPr/>
        <p:txBody>
          <a:bodyPr/>
          <a:lstStyle/>
          <a:p>
            <a:fld id="{8C23FDDE-59E1-43A3-852C-F719C85F41CE}" type="datetimeFigureOut">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57F8C8A-59EE-4EA7-A4AE-C5626DCE4962}" type="slidenum">
              <a:rPr lang="zh-CN" altLang="en-US" smtClean="0"/>
            </a:fld>
            <a:endParaRPr lang="zh-CN" alt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802244" y="4686999"/>
            <a:ext cx="9092106" cy="276999"/>
          </a:xfrm>
          <a:prstGeom prst="rect">
            <a:avLst/>
          </a:prstGeom>
        </p:spPr>
        <p:txBody>
          <a:bodyPr wrap="square" lIns="0" tIns="0" rIns="0" bIns="0">
            <a:spAutoFit/>
          </a:bodyPr>
          <a:lstStyle>
            <a:lvl1pPr>
              <a:defRPr/>
            </a:lvl1pPr>
          </a:lstStyle>
          <a:p/>
        </p:txBody>
      </p:sp>
      <p:sp>
        <p:nvSpPr>
          <p:cNvPr id="3" name="Holder 3"/>
          <p:cNvSpPr>
            <a:spLocks noGrp="1"/>
          </p:cNvSpPr>
          <p:nvPr>
            <p:ph type="subTitle" idx="4"/>
          </p:nvPr>
        </p:nvSpPr>
        <p:spPr>
          <a:xfrm>
            <a:off x="1604489" y="8466836"/>
            <a:ext cx="7487616" cy="276999"/>
          </a:xfrm>
          <a:prstGeom prst="rect">
            <a:avLst/>
          </a:prstGeom>
        </p:spPr>
        <p:txBody>
          <a:bodyPr wrap="square" lIns="0" tIns="0" rIns="0" bIns="0">
            <a:spAutoFit/>
          </a:bodyPr>
          <a:lstStyle>
            <a:lvl1pPr>
              <a:defRPr/>
            </a:lvl1pPr>
          </a:lstStyle>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p:txBody>
      </p:sp>
      <p:sp>
        <p:nvSpPr>
          <p:cNvPr id="3" name="Holder 3"/>
          <p:cNvSpPr>
            <a:spLocks noGrp="1"/>
          </p:cNvSpPr>
          <p:nvPr>
            <p:ph type="body" idx="1"/>
          </p:nvPr>
        </p:nvSpPr>
        <p:spPr/>
        <p:txBody>
          <a:bodyPr lIns="0" tIns="0" rIns="0" bIns="0"/>
          <a:lstStyle>
            <a:lvl1pPr>
              <a:defRPr/>
            </a:lvl1pPr>
          </a:lstStyle>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p:txBody>
      </p:sp>
      <p:sp>
        <p:nvSpPr>
          <p:cNvPr id="3" name="Holder 3"/>
          <p:cNvSpPr>
            <a:spLocks noGrp="1"/>
          </p:cNvSpPr>
          <p:nvPr>
            <p:ph type="body" idx="1"/>
          </p:nvPr>
        </p:nvSpPr>
        <p:spPr/>
        <p:txBody>
          <a:bodyPr lIns="0" tIns="0" rIns="0" bIns="0"/>
          <a:lstStyle>
            <a:lvl1pPr>
              <a:defRPr/>
            </a:lvl1pPr>
          </a:lstStyle>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p:txBody>
      </p:sp>
      <p:sp>
        <p:nvSpPr>
          <p:cNvPr id="3" name="Holder 3"/>
          <p:cNvSpPr>
            <a:spLocks noGrp="1"/>
          </p:cNvSpPr>
          <p:nvPr>
            <p:ph sz="half" idx="2"/>
          </p:nvPr>
        </p:nvSpPr>
        <p:spPr>
          <a:xfrm>
            <a:off x="534830" y="3477451"/>
            <a:ext cx="4653018" cy="276999"/>
          </a:xfrm>
          <a:prstGeom prst="rect">
            <a:avLst/>
          </a:prstGeom>
        </p:spPr>
        <p:txBody>
          <a:bodyPr wrap="square" lIns="0" tIns="0" rIns="0" bIns="0">
            <a:spAutoFit/>
          </a:bodyPr>
          <a:lstStyle>
            <a:lvl1pPr>
              <a:defRPr/>
            </a:lvl1pPr>
          </a:lstStyle>
          <a:p/>
        </p:txBody>
      </p:sp>
      <p:sp>
        <p:nvSpPr>
          <p:cNvPr id="4" name="Holder 4"/>
          <p:cNvSpPr>
            <a:spLocks noGrp="1"/>
          </p:cNvSpPr>
          <p:nvPr>
            <p:ph sz="half" idx="3"/>
          </p:nvPr>
        </p:nvSpPr>
        <p:spPr>
          <a:xfrm>
            <a:off x="5508747" y="3477451"/>
            <a:ext cx="4653018" cy="276999"/>
          </a:xfrm>
          <a:prstGeom prst="rect">
            <a:avLst/>
          </a:prstGeom>
        </p:spPr>
        <p:txBody>
          <a:bodyPr wrap="square" lIns="0" tIns="0" rIns="0" bIns="0">
            <a:spAutoFit/>
          </a:bodyPr>
          <a:lstStyle>
            <a:lvl1pPr>
              <a:defRPr/>
            </a:lvl1pPr>
          </a:lstStyle>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C23FDDE-59E1-43A3-852C-F719C85F41CE}" type="datetimeFigureOut">
              <a:rPr lang="zh-CN" altLang="en-US" smtClean="0"/>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D57F8C8A-59EE-4EA7-A4AE-C5626DCE4962}" type="slidenum">
              <a:rPr lang="zh-CN" altLang="en-US" smtClean="0"/>
            </a:fld>
            <a:endParaRPr lang="zh-CN" alt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802244" y="4686999"/>
            <a:ext cx="9092106" cy="276999"/>
          </a:xfrm>
          <a:prstGeom prst="rect">
            <a:avLst/>
          </a:prstGeom>
        </p:spPr>
        <p:txBody>
          <a:bodyPr wrap="square" lIns="0" tIns="0" rIns="0" bIns="0">
            <a:spAutoFit/>
          </a:bodyPr>
          <a:lstStyle>
            <a:lvl1pPr>
              <a:defRPr/>
            </a:lvl1pPr>
          </a:lstStyle>
          <a:p/>
        </p:txBody>
      </p:sp>
      <p:sp>
        <p:nvSpPr>
          <p:cNvPr id="3" name="Holder 3"/>
          <p:cNvSpPr>
            <a:spLocks noGrp="1"/>
          </p:cNvSpPr>
          <p:nvPr>
            <p:ph type="subTitle" idx="4"/>
          </p:nvPr>
        </p:nvSpPr>
        <p:spPr>
          <a:xfrm>
            <a:off x="1604489" y="8466836"/>
            <a:ext cx="7487616" cy="276999"/>
          </a:xfrm>
          <a:prstGeom prst="rect">
            <a:avLst/>
          </a:prstGeom>
        </p:spPr>
        <p:txBody>
          <a:bodyPr wrap="square" lIns="0" tIns="0" rIns="0" bIns="0">
            <a:spAutoFit/>
          </a:bodyPr>
          <a:lstStyle>
            <a:lvl1pPr>
              <a:defRPr/>
            </a:lvl1pPr>
          </a:lstStyle>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p:txBody>
      </p:sp>
      <p:sp>
        <p:nvSpPr>
          <p:cNvPr id="3" name="Holder 3"/>
          <p:cNvSpPr>
            <a:spLocks noGrp="1"/>
          </p:cNvSpPr>
          <p:nvPr>
            <p:ph type="body" idx="1"/>
          </p:nvPr>
        </p:nvSpPr>
        <p:spPr/>
        <p:txBody>
          <a:bodyPr lIns="0" tIns="0" rIns="0" bIns="0"/>
          <a:lstStyle>
            <a:lvl1pPr>
              <a:defRPr/>
            </a:lvl1pPr>
          </a:lstStyle>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p:txBody>
      </p:sp>
      <p:sp>
        <p:nvSpPr>
          <p:cNvPr id="3" name="Holder 3"/>
          <p:cNvSpPr>
            <a:spLocks noGrp="1"/>
          </p:cNvSpPr>
          <p:nvPr>
            <p:ph sz="half" idx="2"/>
          </p:nvPr>
        </p:nvSpPr>
        <p:spPr>
          <a:xfrm>
            <a:off x="534830" y="3477451"/>
            <a:ext cx="4653018" cy="276999"/>
          </a:xfrm>
          <a:prstGeom prst="rect">
            <a:avLst/>
          </a:prstGeom>
        </p:spPr>
        <p:txBody>
          <a:bodyPr wrap="square" lIns="0" tIns="0" rIns="0" bIns="0">
            <a:spAutoFit/>
          </a:bodyPr>
          <a:lstStyle>
            <a:lvl1pPr>
              <a:defRPr/>
            </a:lvl1pPr>
          </a:lstStyle>
          <a:p/>
        </p:txBody>
      </p:sp>
      <p:sp>
        <p:nvSpPr>
          <p:cNvPr id="4" name="Holder 4"/>
          <p:cNvSpPr>
            <a:spLocks noGrp="1"/>
          </p:cNvSpPr>
          <p:nvPr>
            <p:ph sz="half" idx="3"/>
          </p:nvPr>
        </p:nvSpPr>
        <p:spPr>
          <a:xfrm>
            <a:off x="5508747" y="3477451"/>
            <a:ext cx="4653018" cy="276999"/>
          </a:xfrm>
          <a:prstGeom prst="rect">
            <a:avLst/>
          </a:prstGeom>
        </p:spPr>
        <p:txBody>
          <a:bodyPr wrap="square" lIns="0" tIns="0" rIns="0" bIns="0">
            <a:spAutoFit/>
          </a:bodyPr>
          <a:lstStyle>
            <a:lvl1pPr>
              <a:defRPr/>
            </a:lvl1pPr>
          </a:lstStyle>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C23FDDE-59E1-43A3-852C-F719C85F41CE}" type="datetimeFigureOut">
              <a:rPr lang="zh-CN" altLang="en-US" smtClean="0"/>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D57F8C8A-59EE-4EA7-A4AE-C5626DCE4962}"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p:txBody>
      </p:sp>
      <p:sp>
        <p:nvSpPr>
          <p:cNvPr id="3" name="Holder 3"/>
          <p:cNvSpPr>
            <a:spLocks noGrp="1"/>
          </p:cNvSpPr>
          <p:nvPr>
            <p:ph sz="half" idx="2"/>
          </p:nvPr>
        </p:nvSpPr>
        <p:spPr>
          <a:xfrm>
            <a:off x="534830" y="3477451"/>
            <a:ext cx="4653018" cy="276999"/>
          </a:xfrm>
          <a:prstGeom prst="rect">
            <a:avLst/>
          </a:prstGeom>
        </p:spPr>
        <p:txBody>
          <a:bodyPr wrap="square" lIns="0" tIns="0" rIns="0" bIns="0">
            <a:spAutoFit/>
          </a:bodyPr>
          <a:lstStyle>
            <a:lvl1pPr>
              <a:defRPr/>
            </a:lvl1pPr>
          </a:lstStyle>
          <a:p/>
        </p:txBody>
      </p:sp>
      <p:sp>
        <p:nvSpPr>
          <p:cNvPr id="4" name="Holder 4"/>
          <p:cNvSpPr>
            <a:spLocks noGrp="1"/>
          </p:cNvSpPr>
          <p:nvPr>
            <p:ph sz="half" idx="3"/>
          </p:nvPr>
        </p:nvSpPr>
        <p:spPr>
          <a:xfrm>
            <a:off x="5508747" y="3477451"/>
            <a:ext cx="4653018" cy="276999"/>
          </a:xfrm>
          <a:prstGeom prst="rect">
            <a:avLst/>
          </a:prstGeom>
        </p:spPr>
        <p:txBody>
          <a:bodyPr wrap="square" lIns="0" tIns="0" rIns="0" bIns="0">
            <a:spAutoFit/>
          </a:bodyPr>
          <a:lstStyle>
            <a:lvl1pPr>
              <a:defRPr/>
            </a:lvl1pPr>
          </a:lstStyle>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C23FDDE-59E1-43A3-852C-F719C85F41CE}" type="datetimeFigureOut">
              <a:rPr lang="zh-CN" altLang="en-US" smtClean="0"/>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D57F8C8A-59EE-4EA7-A4AE-C5626DCE4962}"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801886" y="2474395"/>
            <a:ext cx="9088041" cy="5263774"/>
          </a:xfrm>
        </p:spPr>
        <p:txBody>
          <a:bodyPr anchor="b"/>
          <a:lstStyle>
            <a:lvl1pPr algn="ctr">
              <a:defRPr sz="7015"/>
            </a:lvl1pPr>
          </a:lstStyle>
          <a:p>
            <a:r>
              <a:rPr lang="zh-CN" altLang="en-US"/>
              <a:t>单击此处编辑母版标题样式</a:t>
            </a:r>
            <a:endParaRPr lang="en-US" dirty="0"/>
          </a:p>
        </p:txBody>
      </p:sp>
      <p:sp>
        <p:nvSpPr>
          <p:cNvPr id="3" name="Subtitle 2"/>
          <p:cNvSpPr>
            <a:spLocks noGrp="1"/>
          </p:cNvSpPr>
          <p:nvPr>
            <p:ph type="subTitle" idx="1"/>
          </p:nvPr>
        </p:nvSpPr>
        <p:spPr>
          <a:xfrm>
            <a:off x="1336477" y="7941160"/>
            <a:ext cx="8018860" cy="3650342"/>
          </a:xfrm>
        </p:spPr>
        <p:txBody>
          <a:bodyPr/>
          <a:lstStyle>
            <a:lvl1pPr marL="0" indent="0" algn="ctr">
              <a:buNone/>
              <a:defRPr sz="2805"/>
            </a:lvl1pPr>
            <a:lvl2pPr marL="534670" indent="0" algn="ctr">
              <a:buNone/>
              <a:defRPr sz="2340"/>
            </a:lvl2pPr>
            <a:lvl3pPr marL="1069340" indent="0" algn="ctr">
              <a:buNone/>
              <a:defRPr sz="2105"/>
            </a:lvl3pPr>
            <a:lvl4pPr marL="1604010" indent="0" algn="ctr">
              <a:buNone/>
              <a:defRPr sz="1870"/>
            </a:lvl4pPr>
            <a:lvl5pPr marL="2138680" indent="0" algn="ctr">
              <a:buNone/>
              <a:defRPr sz="1870"/>
            </a:lvl5pPr>
            <a:lvl6pPr marL="2672715" indent="0" algn="ctr">
              <a:buNone/>
              <a:defRPr sz="1870"/>
            </a:lvl6pPr>
            <a:lvl7pPr marL="3207385" indent="0" algn="ctr">
              <a:buNone/>
              <a:defRPr sz="1870"/>
            </a:lvl7pPr>
            <a:lvl8pPr marL="3742055" indent="0" algn="ctr">
              <a:buNone/>
              <a:defRPr sz="1870"/>
            </a:lvl8pPr>
            <a:lvl9pPr marL="4276725" indent="0" algn="ctr">
              <a:buNone/>
              <a:defRPr sz="1870"/>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8C23FDDE-59E1-43A3-852C-F719C85F41CE}" type="datetimeFigureOut">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57F8C8A-59EE-4EA7-A4AE-C5626DCE4962}"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4" name="Date Placeholder 3"/>
          <p:cNvSpPr>
            <a:spLocks noGrp="1"/>
          </p:cNvSpPr>
          <p:nvPr>
            <p:ph type="dt" sz="half" idx="10"/>
          </p:nvPr>
        </p:nvSpPr>
        <p:spPr/>
        <p:txBody>
          <a:bodyPr/>
          <a:lstStyle/>
          <a:p>
            <a:fld id="{8C23FDDE-59E1-43A3-852C-F719C85F41CE}" type="datetimeFigureOut">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57F8C8A-59EE-4EA7-A4AE-C5626DCE4962}"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729494" y="3769342"/>
            <a:ext cx="9221689" cy="6289229"/>
          </a:xfrm>
        </p:spPr>
        <p:txBody>
          <a:bodyPr anchor="b"/>
          <a:lstStyle>
            <a:lvl1pPr>
              <a:defRPr sz="7015"/>
            </a:lvl1pPr>
          </a:lstStyle>
          <a:p>
            <a:r>
              <a:rPr lang="zh-CN" altLang="en-US"/>
              <a:t>单击此处编辑母版标题样式</a:t>
            </a:r>
            <a:endParaRPr lang="en-US" dirty="0"/>
          </a:p>
        </p:txBody>
      </p:sp>
      <p:sp>
        <p:nvSpPr>
          <p:cNvPr id="3" name="Text Placeholder 2"/>
          <p:cNvSpPr>
            <a:spLocks noGrp="1"/>
          </p:cNvSpPr>
          <p:nvPr>
            <p:ph type="body" idx="1"/>
          </p:nvPr>
        </p:nvSpPr>
        <p:spPr>
          <a:xfrm>
            <a:off x="729494" y="10118069"/>
            <a:ext cx="9221689" cy="3307357"/>
          </a:xfrm>
        </p:spPr>
        <p:txBody>
          <a:bodyPr/>
          <a:lstStyle>
            <a:lvl1pPr marL="0" indent="0">
              <a:buNone/>
              <a:defRPr sz="2805">
                <a:solidFill>
                  <a:schemeClr val="tx1"/>
                </a:solidFill>
              </a:defRPr>
            </a:lvl1pPr>
            <a:lvl2pPr marL="534670" indent="0">
              <a:buNone/>
              <a:defRPr sz="2340">
                <a:solidFill>
                  <a:schemeClr val="tx1">
                    <a:tint val="75000"/>
                  </a:schemeClr>
                </a:solidFill>
              </a:defRPr>
            </a:lvl2pPr>
            <a:lvl3pPr marL="1069340" indent="0">
              <a:buNone/>
              <a:defRPr sz="2105">
                <a:solidFill>
                  <a:schemeClr val="tx1">
                    <a:tint val="75000"/>
                  </a:schemeClr>
                </a:solidFill>
              </a:defRPr>
            </a:lvl3pPr>
            <a:lvl4pPr marL="1604010" indent="0">
              <a:buNone/>
              <a:defRPr sz="1870">
                <a:solidFill>
                  <a:schemeClr val="tx1">
                    <a:tint val="75000"/>
                  </a:schemeClr>
                </a:solidFill>
              </a:defRPr>
            </a:lvl4pPr>
            <a:lvl5pPr marL="2138680" indent="0">
              <a:buNone/>
              <a:defRPr sz="1870">
                <a:solidFill>
                  <a:schemeClr val="tx1">
                    <a:tint val="75000"/>
                  </a:schemeClr>
                </a:solidFill>
              </a:defRPr>
            </a:lvl5pPr>
            <a:lvl6pPr marL="2672715" indent="0">
              <a:buNone/>
              <a:defRPr sz="1870">
                <a:solidFill>
                  <a:schemeClr val="tx1">
                    <a:tint val="75000"/>
                  </a:schemeClr>
                </a:solidFill>
              </a:defRPr>
            </a:lvl6pPr>
            <a:lvl7pPr marL="3207385" indent="0">
              <a:buNone/>
              <a:defRPr sz="1870">
                <a:solidFill>
                  <a:schemeClr val="tx1">
                    <a:tint val="75000"/>
                  </a:schemeClr>
                </a:solidFill>
              </a:defRPr>
            </a:lvl7pPr>
            <a:lvl8pPr marL="3742055" indent="0">
              <a:buNone/>
              <a:defRPr sz="1870">
                <a:solidFill>
                  <a:schemeClr val="tx1">
                    <a:tint val="75000"/>
                  </a:schemeClr>
                </a:solidFill>
              </a:defRPr>
            </a:lvl8pPr>
            <a:lvl9pPr marL="4276725" indent="0">
              <a:buNone/>
              <a:defRPr sz="1870">
                <a:solidFill>
                  <a:schemeClr val="tx1">
                    <a:tint val="75000"/>
                  </a:schemeClr>
                </a:solidFill>
              </a:defRPr>
            </a:lvl9pPr>
          </a:lstStyle>
          <a:p>
            <a:pPr lvl="0"/>
            <a:r>
              <a:rPr lang="zh-CN" altLang="en-US"/>
              <a:t>单击此处编辑母版文本样式</a:t>
            </a:r>
            <a:endParaRPr lang="zh-CN" altLang="en-US"/>
          </a:p>
        </p:txBody>
      </p:sp>
      <p:sp>
        <p:nvSpPr>
          <p:cNvPr id="4" name="Date Placeholder 3"/>
          <p:cNvSpPr>
            <a:spLocks noGrp="1"/>
          </p:cNvSpPr>
          <p:nvPr>
            <p:ph type="dt" sz="half" idx="10"/>
          </p:nvPr>
        </p:nvSpPr>
        <p:spPr/>
        <p:txBody>
          <a:bodyPr/>
          <a:lstStyle/>
          <a:p>
            <a:fld id="{8C23FDDE-59E1-43A3-852C-F719C85F41CE}" type="datetimeFigureOut">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57F8C8A-59EE-4EA7-A4AE-C5626DCE4962}"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7" Type="http://schemas.openxmlformats.org/officeDocument/2006/relationships/theme" Target="../theme/theme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15.xml"/><Relationship Id="rId8" Type="http://schemas.openxmlformats.org/officeDocument/2006/relationships/slideLayout" Target="../slideLayouts/slideLayout14.xml"/><Relationship Id="rId7" Type="http://schemas.openxmlformats.org/officeDocument/2006/relationships/slideLayout" Target="../slideLayouts/slideLayout13.xml"/><Relationship Id="rId6" Type="http://schemas.openxmlformats.org/officeDocument/2006/relationships/slideLayout" Target="../slideLayouts/slideLayout12.xml"/><Relationship Id="rId5" Type="http://schemas.openxmlformats.org/officeDocument/2006/relationships/slideLayout" Target="../slideLayouts/slideLayout11.xml"/><Relationship Id="rId4" Type="http://schemas.openxmlformats.org/officeDocument/2006/relationships/slideLayout" Target="../slideLayouts/slideLayout10.xml"/><Relationship Id="rId3" Type="http://schemas.openxmlformats.org/officeDocument/2006/relationships/slideLayout" Target="../slideLayouts/slideLayout9.xml"/><Relationship Id="rId2" Type="http://schemas.openxmlformats.org/officeDocument/2006/relationships/slideLayout" Target="../slideLayouts/slideLayout8.xml"/><Relationship Id="rId12" Type="http://schemas.openxmlformats.org/officeDocument/2006/relationships/theme" Target="../theme/theme2.xml"/><Relationship Id="rId11" Type="http://schemas.openxmlformats.org/officeDocument/2006/relationships/slideLayout" Target="../slideLayouts/slideLayout17.xml"/><Relationship Id="rId10" Type="http://schemas.openxmlformats.org/officeDocument/2006/relationships/slideLayout" Target="../slideLayouts/slideLayout16.xml"/><Relationship Id="rId1" Type="http://schemas.openxmlformats.org/officeDocument/2006/relationships/slideLayout" Target="../slideLayouts/slideLayout7.xml"/></Relationships>
</file>

<file path=ppt/slideMasters/_rels/slideMaster3.xml.rels><?xml version="1.0" encoding="UTF-8" standalone="yes"?>
<Relationships xmlns="http://schemas.openxmlformats.org/package/2006/relationships"><Relationship Id="rId7" Type="http://schemas.openxmlformats.org/officeDocument/2006/relationships/theme" Target="../theme/theme3.xml"/><Relationship Id="rId6" Type="http://schemas.openxmlformats.org/officeDocument/2006/relationships/slideLayout" Target="../slideLayouts/slideLayout23.xml"/><Relationship Id="rId5" Type="http://schemas.openxmlformats.org/officeDocument/2006/relationships/slideLayout" Target="../slideLayouts/slideLayout22.xml"/><Relationship Id="rId4" Type="http://schemas.openxmlformats.org/officeDocument/2006/relationships/slideLayout" Target="../slideLayouts/slideLayout21.xml"/><Relationship Id="rId3" Type="http://schemas.openxmlformats.org/officeDocument/2006/relationships/slideLayout" Target="../slideLayouts/slideLayout20.xml"/><Relationship Id="rId2" Type="http://schemas.openxmlformats.org/officeDocument/2006/relationships/slideLayout" Target="../slideLayouts/slideLayout19.xml"/><Relationship Id="rId1" Type="http://schemas.openxmlformats.org/officeDocument/2006/relationships/slideLayout" Target="../slideLayouts/slideLayout18.xml"/></Relationships>
</file>

<file path=ppt/slideMasters/_rels/slideMaster4.xml.rels><?xml version="1.0" encoding="UTF-8" standalone="yes"?>
<Relationships xmlns="http://schemas.openxmlformats.org/package/2006/relationships"><Relationship Id="rId7" Type="http://schemas.openxmlformats.org/officeDocument/2006/relationships/theme" Target="../theme/theme4.xml"/><Relationship Id="rId6" Type="http://schemas.openxmlformats.org/officeDocument/2006/relationships/slideLayout" Target="../slideLayouts/slideLayout29.xml"/><Relationship Id="rId5" Type="http://schemas.openxmlformats.org/officeDocument/2006/relationships/slideLayout" Target="../slideLayouts/slideLayout28.xml"/><Relationship Id="rId4" Type="http://schemas.openxmlformats.org/officeDocument/2006/relationships/slideLayout" Target="../slideLayouts/slideLayout27.xml"/><Relationship Id="rId3" Type="http://schemas.openxmlformats.org/officeDocument/2006/relationships/slideLayout" Target="../slideLayouts/slideLayout26.xml"/><Relationship Id="rId2" Type="http://schemas.openxmlformats.org/officeDocument/2006/relationships/slideLayout" Target="../slideLayouts/slideLayout25.xml"/><Relationship Id="rId1"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Holder 2"/>
          <p:cNvSpPr>
            <a:spLocks noGrp="1"/>
          </p:cNvSpPr>
          <p:nvPr>
            <p:ph type="title"/>
          </p:nvPr>
        </p:nvSpPr>
        <p:spPr>
          <a:xfrm>
            <a:off x="534830" y="604774"/>
            <a:ext cx="9626935" cy="276999"/>
          </a:xfrm>
          <a:prstGeom prst="rect">
            <a:avLst/>
          </a:prstGeom>
        </p:spPr>
        <p:txBody>
          <a:bodyPr wrap="square" lIns="0" tIns="0" rIns="0" bIns="0">
            <a:spAutoFit/>
          </a:bodyPr>
          <a:lstStyle>
            <a:lvl1pPr>
              <a:defRPr/>
            </a:lvl1pPr>
          </a:lstStyle>
          <a:p/>
        </p:txBody>
      </p:sp>
      <p:sp>
        <p:nvSpPr>
          <p:cNvPr id="3" name="Holder 3"/>
          <p:cNvSpPr>
            <a:spLocks noGrp="1"/>
          </p:cNvSpPr>
          <p:nvPr>
            <p:ph type="body" idx="1"/>
          </p:nvPr>
        </p:nvSpPr>
        <p:spPr>
          <a:xfrm>
            <a:off x="534830" y="3477451"/>
            <a:ext cx="9626935" cy="276999"/>
          </a:xfrm>
          <a:prstGeom prst="rect">
            <a:avLst/>
          </a:prstGeom>
        </p:spPr>
        <p:txBody>
          <a:bodyPr wrap="square" lIns="0" tIns="0" rIns="0" bIns="0">
            <a:spAutoFit/>
          </a:bodyPr>
          <a:lstStyle>
            <a:lvl1pPr>
              <a:defRPr/>
            </a:lvl1pPr>
          </a:lstStyle>
          <a:p/>
        </p:txBody>
      </p:sp>
      <p:sp>
        <p:nvSpPr>
          <p:cNvPr id="4" name="Holder 4"/>
          <p:cNvSpPr>
            <a:spLocks noGrp="1"/>
          </p:cNvSpPr>
          <p:nvPr>
            <p:ph type="ftr" sz="quarter" idx="5"/>
          </p:nvPr>
        </p:nvSpPr>
        <p:spPr>
          <a:xfrm>
            <a:off x="3636842" y="14060996"/>
            <a:ext cx="3422910" cy="208390"/>
          </a:xfrm>
          <a:prstGeom prst="rect">
            <a:avLst/>
          </a:prstGeom>
        </p:spPr>
        <p:txBody>
          <a:bodyPr wrap="square" lIns="0" tIns="0" rIns="0" bIns="0">
            <a:spAutoFit/>
          </a:bodyPr>
          <a:lstStyle>
            <a:lvl1pPr algn="ctr">
              <a:defRPr>
                <a:solidFill>
                  <a:schemeClr val="tx1">
                    <a:tint val="75000"/>
                  </a:schemeClr>
                </a:solidFill>
              </a:defRPr>
            </a:lvl1pPr>
          </a:lstStyle>
          <a:p/>
        </p:txBody>
      </p:sp>
      <p:sp>
        <p:nvSpPr>
          <p:cNvPr id="5" name="Holder 5"/>
          <p:cNvSpPr>
            <a:spLocks noGrp="1"/>
          </p:cNvSpPr>
          <p:nvPr>
            <p:ph type="dt" sz="half" idx="6"/>
          </p:nvPr>
        </p:nvSpPr>
        <p:spPr>
          <a:xfrm>
            <a:off x="534830" y="14060996"/>
            <a:ext cx="2460216" cy="20839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fld>
            <a:endParaRPr lang="en-US"/>
          </a:p>
        </p:txBody>
      </p:sp>
      <p:sp>
        <p:nvSpPr>
          <p:cNvPr id="6" name="Holder 6"/>
          <p:cNvSpPr>
            <a:spLocks noGrp="1"/>
          </p:cNvSpPr>
          <p:nvPr>
            <p:ph type="sldNum" sz="quarter" idx="7"/>
          </p:nvPr>
        </p:nvSpPr>
        <p:spPr>
          <a:xfrm>
            <a:off x="7701548" y="14060996"/>
            <a:ext cx="2460216" cy="20839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rPr/>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Lst>
  <p:txStyles>
    <p:titleStyle>
      <a:lvl1pPr>
        <a:defRPr>
          <a:latin typeface="+mj-lt"/>
          <a:ea typeface="+mj-ea"/>
          <a:cs typeface="+mj-cs"/>
        </a:defRPr>
      </a:lvl1pPr>
    </p:titleStyle>
    <p:bodyStyle>
      <a:lvl1pPr marL="0">
        <a:defRPr>
          <a:latin typeface="+mn-lt"/>
          <a:ea typeface="+mn-ea"/>
          <a:cs typeface="+mn-cs"/>
        </a:defRPr>
      </a:lvl1pPr>
      <a:lvl2pPr marL="344170">
        <a:defRPr>
          <a:latin typeface="+mn-lt"/>
          <a:ea typeface="+mn-ea"/>
          <a:cs typeface="+mn-cs"/>
        </a:defRPr>
      </a:lvl2pPr>
      <a:lvl3pPr marL="687705">
        <a:defRPr>
          <a:latin typeface="+mn-lt"/>
          <a:ea typeface="+mn-ea"/>
          <a:cs typeface="+mn-cs"/>
        </a:defRPr>
      </a:lvl3pPr>
      <a:lvl4pPr marL="1031875">
        <a:defRPr>
          <a:latin typeface="+mn-lt"/>
          <a:ea typeface="+mn-ea"/>
          <a:cs typeface="+mn-cs"/>
        </a:defRPr>
      </a:lvl4pPr>
      <a:lvl5pPr marL="1375410">
        <a:defRPr>
          <a:latin typeface="+mn-lt"/>
          <a:ea typeface="+mn-ea"/>
          <a:cs typeface="+mn-cs"/>
        </a:defRPr>
      </a:lvl5pPr>
      <a:lvl6pPr marL="1719580">
        <a:defRPr>
          <a:latin typeface="+mn-lt"/>
          <a:ea typeface="+mn-ea"/>
          <a:cs typeface="+mn-cs"/>
        </a:defRPr>
      </a:lvl6pPr>
      <a:lvl7pPr marL="2063115">
        <a:defRPr>
          <a:latin typeface="+mn-lt"/>
          <a:ea typeface="+mn-ea"/>
          <a:cs typeface="+mn-cs"/>
        </a:defRPr>
      </a:lvl7pPr>
      <a:lvl8pPr marL="2407285">
        <a:defRPr>
          <a:latin typeface="+mn-lt"/>
          <a:ea typeface="+mn-ea"/>
          <a:cs typeface="+mn-cs"/>
        </a:defRPr>
      </a:lvl8pPr>
      <a:lvl9pPr marL="2750820">
        <a:defRPr>
          <a:latin typeface="+mn-lt"/>
          <a:ea typeface="+mn-ea"/>
          <a:cs typeface="+mn-cs"/>
        </a:defRPr>
      </a:lvl9pPr>
    </p:bodyStyle>
    <p:otherStyle>
      <a:lvl1pPr marL="0">
        <a:defRPr>
          <a:latin typeface="+mn-lt"/>
          <a:ea typeface="+mn-ea"/>
          <a:cs typeface="+mn-cs"/>
        </a:defRPr>
      </a:lvl1pPr>
      <a:lvl2pPr marL="344170">
        <a:defRPr>
          <a:latin typeface="+mn-lt"/>
          <a:ea typeface="+mn-ea"/>
          <a:cs typeface="+mn-cs"/>
        </a:defRPr>
      </a:lvl2pPr>
      <a:lvl3pPr marL="687705">
        <a:defRPr>
          <a:latin typeface="+mn-lt"/>
          <a:ea typeface="+mn-ea"/>
          <a:cs typeface="+mn-cs"/>
        </a:defRPr>
      </a:lvl3pPr>
      <a:lvl4pPr marL="1031875">
        <a:defRPr>
          <a:latin typeface="+mn-lt"/>
          <a:ea typeface="+mn-ea"/>
          <a:cs typeface="+mn-cs"/>
        </a:defRPr>
      </a:lvl4pPr>
      <a:lvl5pPr marL="1375410">
        <a:defRPr>
          <a:latin typeface="+mn-lt"/>
          <a:ea typeface="+mn-ea"/>
          <a:cs typeface="+mn-cs"/>
        </a:defRPr>
      </a:lvl5pPr>
      <a:lvl6pPr marL="1719580">
        <a:defRPr>
          <a:latin typeface="+mn-lt"/>
          <a:ea typeface="+mn-ea"/>
          <a:cs typeface="+mn-cs"/>
        </a:defRPr>
      </a:lvl6pPr>
      <a:lvl7pPr marL="2063115">
        <a:defRPr>
          <a:latin typeface="+mn-lt"/>
          <a:ea typeface="+mn-ea"/>
          <a:cs typeface="+mn-cs"/>
        </a:defRPr>
      </a:lvl7pPr>
      <a:lvl8pPr marL="2407285">
        <a:defRPr>
          <a:latin typeface="+mn-lt"/>
          <a:ea typeface="+mn-ea"/>
          <a:cs typeface="+mn-cs"/>
        </a:defRPr>
      </a:lvl8pPr>
      <a:lvl9pPr marL="2750820">
        <a:defRPr>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35062" y="804969"/>
            <a:ext cx="9221689" cy="2922375"/>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735062" y="4024827"/>
            <a:ext cx="9221689" cy="9593089"/>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4" name="Date Placeholder 3"/>
          <p:cNvSpPr>
            <a:spLocks noGrp="1"/>
          </p:cNvSpPr>
          <p:nvPr>
            <p:ph type="dt" sz="half" idx="2"/>
          </p:nvPr>
        </p:nvSpPr>
        <p:spPr>
          <a:xfrm>
            <a:off x="735062" y="14013401"/>
            <a:ext cx="2405658" cy="804965"/>
          </a:xfrm>
          <a:prstGeom prst="rect">
            <a:avLst/>
          </a:prstGeom>
        </p:spPr>
        <p:txBody>
          <a:bodyPr vert="horz" lIns="91440" tIns="45720" rIns="91440" bIns="45720" rtlCol="0" anchor="ctr"/>
          <a:lstStyle>
            <a:lvl1pPr algn="l">
              <a:defRPr sz="1405">
                <a:solidFill>
                  <a:schemeClr val="tx1">
                    <a:tint val="75000"/>
                  </a:schemeClr>
                </a:solidFill>
              </a:defRPr>
            </a:lvl1pPr>
          </a:lstStyle>
          <a:p>
            <a:fld id="{8C23FDDE-59E1-43A3-852C-F719C85F41CE}" type="datetimeFigureOut">
              <a:rPr lang="zh-CN" altLang="en-US" smtClean="0"/>
            </a:fld>
            <a:endParaRPr lang="zh-CN" altLang="en-US"/>
          </a:p>
        </p:txBody>
      </p:sp>
      <p:sp>
        <p:nvSpPr>
          <p:cNvPr id="5" name="Footer Placeholder 4"/>
          <p:cNvSpPr>
            <a:spLocks noGrp="1"/>
          </p:cNvSpPr>
          <p:nvPr>
            <p:ph type="ftr" sz="quarter" idx="3"/>
          </p:nvPr>
        </p:nvSpPr>
        <p:spPr>
          <a:xfrm>
            <a:off x="3541663" y="14013401"/>
            <a:ext cx="3608487" cy="804965"/>
          </a:xfrm>
          <a:prstGeom prst="rect">
            <a:avLst/>
          </a:prstGeom>
        </p:spPr>
        <p:txBody>
          <a:bodyPr vert="horz" lIns="91440" tIns="45720" rIns="91440" bIns="45720" rtlCol="0" anchor="ctr"/>
          <a:lstStyle>
            <a:lvl1pPr algn="ctr">
              <a:defRPr sz="1405">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7551093" y="14013401"/>
            <a:ext cx="2405658" cy="804965"/>
          </a:xfrm>
          <a:prstGeom prst="rect">
            <a:avLst/>
          </a:prstGeom>
        </p:spPr>
        <p:txBody>
          <a:bodyPr vert="horz" lIns="91440" tIns="45720" rIns="91440" bIns="45720" rtlCol="0" anchor="ctr"/>
          <a:lstStyle>
            <a:lvl1pPr algn="r">
              <a:defRPr sz="1405">
                <a:solidFill>
                  <a:schemeClr val="tx1">
                    <a:tint val="75000"/>
                  </a:schemeClr>
                </a:solidFill>
              </a:defRPr>
            </a:lvl1pPr>
          </a:lstStyle>
          <a:p>
            <a:fld id="{D57F8C8A-59EE-4EA7-A4AE-C5626DCE4962}"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56" r:id="rId1"/>
    <p:sldLayoutId id="2147483657" r:id="rId2"/>
    <p:sldLayoutId id="2147483658" r:id="rId3"/>
    <p:sldLayoutId id="2147483659" r:id="rId4"/>
    <p:sldLayoutId id="2147483660" r:id="rId5"/>
    <p:sldLayoutId id="2147483661" r:id="rId6"/>
    <p:sldLayoutId id="2147483662" r:id="rId7"/>
    <p:sldLayoutId id="2147483663" r:id="rId8"/>
    <p:sldLayoutId id="2147483664" r:id="rId9"/>
    <p:sldLayoutId id="2147483665" r:id="rId10"/>
    <p:sldLayoutId id="2147483666" r:id="rId11"/>
  </p:sldLayoutIdLst>
  <p:txStyles>
    <p:titleStyle>
      <a:lvl1pPr algn="l" defTabSz="1069340" rtl="0" eaLnBrk="1" latinLnBrk="0" hangingPunct="1">
        <a:lnSpc>
          <a:spcPct val="90000"/>
        </a:lnSpc>
        <a:spcBef>
          <a:spcPct val="0"/>
        </a:spcBef>
        <a:buNone/>
        <a:defRPr sz="5145" kern="1200">
          <a:solidFill>
            <a:schemeClr val="tx1"/>
          </a:solidFill>
          <a:latin typeface="+mj-lt"/>
          <a:ea typeface="+mj-ea"/>
          <a:cs typeface="+mj-cs"/>
        </a:defRPr>
      </a:lvl1pPr>
    </p:titleStyle>
    <p:bodyStyle>
      <a:lvl1pPr marL="267335" indent="-267335" algn="l" defTabSz="1069340" rtl="0" eaLnBrk="1" latinLnBrk="0" hangingPunct="1">
        <a:lnSpc>
          <a:spcPct val="90000"/>
        </a:lnSpc>
        <a:spcBef>
          <a:spcPts val="1170"/>
        </a:spcBef>
        <a:buFont typeface="Arial" panose="020B0604020202020204" pitchFamily="34" charset="0"/>
        <a:buChar char="•"/>
        <a:defRPr sz="3275" kern="1200">
          <a:solidFill>
            <a:schemeClr val="tx1"/>
          </a:solidFill>
          <a:latin typeface="+mn-lt"/>
          <a:ea typeface="+mn-ea"/>
          <a:cs typeface="+mn-cs"/>
        </a:defRPr>
      </a:lvl1pPr>
      <a:lvl2pPr marL="802005" indent="-267335" algn="l" defTabSz="1069340" rtl="0" eaLnBrk="1" latinLnBrk="0" hangingPunct="1">
        <a:lnSpc>
          <a:spcPct val="90000"/>
        </a:lnSpc>
        <a:spcBef>
          <a:spcPts val="585"/>
        </a:spcBef>
        <a:buFont typeface="Arial" panose="020B0604020202020204" pitchFamily="34" charset="0"/>
        <a:buChar char="•"/>
        <a:defRPr sz="2805" kern="1200">
          <a:solidFill>
            <a:schemeClr val="tx1"/>
          </a:solidFill>
          <a:latin typeface="+mn-lt"/>
          <a:ea typeface="+mn-ea"/>
          <a:cs typeface="+mn-cs"/>
        </a:defRPr>
      </a:lvl2pPr>
      <a:lvl3pPr marL="1336675" indent="-267335" algn="l" defTabSz="1069340" rtl="0" eaLnBrk="1" latinLnBrk="0" hangingPunct="1">
        <a:lnSpc>
          <a:spcPct val="90000"/>
        </a:lnSpc>
        <a:spcBef>
          <a:spcPts val="585"/>
        </a:spcBef>
        <a:buFont typeface="Arial" panose="020B0604020202020204" pitchFamily="34" charset="0"/>
        <a:buChar char="•"/>
        <a:defRPr sz="2340" kern="1200">
          <a:solidFill>
            <a:schemeClr val="tx1"/>
          </a:solidFill>
          <a:latin typeface="+mn-lt"/>
          <a:ea typeface="+mn-ea"/>
          <a:cs typeface="+mn-cs"/>
        </a:defRPr>
      </a:lvl3pPr>
      <a:lvl4pPr marL="1871345" indent="-267335" algn="l" defTabSz="1069340" rtl="0" eaLnBrk="1" latinLnBrk="0" hangingPunct="1">
        <a:lnSpc>
          <a:spcPct val="90000"/>
        </a:lnSpc>
        <a:spcBef>
          <a:spcPts val="585"/>
        </a:spcBef>
        <a:buFont typeface="Arial" panose="020B0604020202020204" pitchFamily="34" charset="0"/>
        <a:buChar char="•"/>
        <a:defRPr sz="2105" kern="1200">
          <a:solidFill>
            <a:schemeClr val="tx1"/>
          </a:solidFill>
          <a:latin typeface="+mn-lt"/>
          <a:ea typeface="+mn-ea"/>
          <a:cs typeface="+mn-cs"/>
        </a:defRPr>
      </a:lvl4pPr>
      <a:lvl5pPr marL="2406015" indent="-267335" algn="l" defTabSz="1069340" rtl="0" eaLnBrk="1" latinLnBrk="0" hangingPunct="1">
        <a:lnSpc>
          <a:spcPct val="90000"/>
        </a:lnSpc>
        <a:spcBef>
          <a:spcPts val="585"/>
        </a:spcBef>
        <a:buFont typeface="Arial" panose="020B0604020202020204" pitchFamily="34" charset="0"/>
        <a:buChar char="•"/>
        <a:defRPr sz="2105" kern="1200">
          <a:solidFill>
            <a:schemeClr val="tx1"/>
          </a:solidFill>
          <a:latin typeface="+mn-lt"/>
          <a:ea typeface="+mn-ea"/>
          <a:cs typeface="+mn-cs"/>
        </a:defRPr>
      </a:lvl5pPr>
      <a:lvl6pPr marL="2940050" indent="-267335" algn="l" defTabSz="1069340" rtl="0" eaLnBrk="1" latinLnBrk="0" hangingPunct="1">
        <a:lnSpc>
          <a:spcPct val="90000"/>
        </a:lnSpc>
        <a:spcBef>
          <a:spcPts val="585"/>
        </a:spcBef>
        <a:buFont typeface="Arial" panose="020B0604020202020204" pitchFamily="34" charset="0"/>
        <a:buChar char="•"/>
        <a:defRPr sz="2105" kern="1200">
          <a:solidFill>
            <a:schemeClr val="tx1"/>
          </a:solidFill>
          <a:latin typeface="+mn-lt"/>
          <a:ea typeface="+mn-ea"/>
          <a:cs typeface="+mn-cs"/>
        </a:defRPr>
      </a:lvl6pPr>
      <a:lvl7pPr marL="3474720" indent="-267335" algn="l" defTabSz="1069340" rtl="0" eaLnBrk="1" latinLnBrk="0" hangingPunct="1">
        <a:lnSpc>
          <a:spcPct val="90000"/>
        </a:lnSpc>
        <a:spcBef>
          <a:spcPts val="585"/>
        </a:spcBef>
        <a:buFont typeface="Arial" panose="020B0604020202020204" pitchFamily="34" charset="0"/>
        <a:buChar char="•"/>
        <a:defRPr sz="2105" kern="1200">
          <a:solidFill>
            <a:schemeClr val="tx1"/>
          </a:solidFill>
          <a:latin typeface="+mn-lt"/>
          <a:ea typeface="+mn-ea"/>
          <a:cs typeface="+mn-cs"/>
        </a:defRPr>
      </a:lvl7pPr>
      <a:lvl8pPr marL="4009390" indent="-267335" algn="l" defTabSz="1069340" rtl="0" eaLnBrk="1" latinLnBrk="0" hangingPunct="1">
        <a:lnSpc>
          <a:spcPct val="90000"/>
        </a:lnSpc>
        <a:spcBef>
          <a:spcPts val="585"/>
        </a:spcBef>
        <a:buFont typeface="Arial" panose="020B0604020202020204" pitchFamily="34" charset="0"/>
        <a:buChar char="•"/>
        <a:defRPr sz="2105" kern="1200">
          <a:solidFill>
            <a:schemeClr val="tx1"/>
          </a:solidFill>
          <a:latin typeface="+mn-lt"/>
          <a:ea typeface="+mn-ea"/>
          <a:cs typeface="+mn-cs"/>
        </a:defRPr>
      </a:lvl8pPr>
      <a:lvl9pPr marL="4544060" indent="-267335" algn="l" defTabSz="1069340" rtl="0" eaLnBrk="1" latinLnBrk="0" hangingPunct="1">
        <a:lnSpc>
          <a:spcPct val="90000"/>
        </a:lnSpc>
        <a:spcBef>
          <a:spcPts val="585"/>
        </a:spcBef>
        <a:buFont typeface="Arial" panose="020B0604020202020204" pitchFamily="34" charset="0"/>
        <a:buChar char="•"/>
        <a:defRPr sz="2105" kern="1200">
          <a:solidFill>
            <a:schemeClr val="tx1"/>
          </a:solidFill>
          <a:latin typeface="+mn-lt"/>
          <a:ea typeface="+mn-ea"/>
          <a:cs typeface="+mn-cs"/>
        </a:defRPr>
      </a:lvl9pPr>
    </p:bodyStyle>
    <p:otherStyle>
      <a:defPPr>
        <a:defRPr lang="en-US"/>
      </a:defPPr>
      <a:lvl1pPr marL="0" algn="l" defTabSz="1069340" rtl="0" eaLnBrk="1" latinLnBrk="0" hangingPunct="1">
        <a:defRPr sz="2105" kern="1200">
          <a:solidFill>
            <a:schemeClr val="tx1"/>
          </a:solidFill>
          <a:latin typeface="+mn-lt"/>
          <a:ea typeface="+mn-ea"/>
          <a:cs typeface="+mn-cs"/>
        </a:defRPr>
      </a:lvl1pPr>
      <a:lvl2pPr marL="534670" algn="l" defTabSz="1069340" rtl="0" eaLnBrk="1" latinLnBrk="0" hangingPunct="1">
        <a:defRPr sz="2105" kern="1200">
          <a:solidFill>
            <a:schemeClr val="tx1"/>
          </a:solidFill>
          <a:latin typeface="+mn-lt"/>
          <a:ea typeface="+mn-ea"/>
          <a:cs typeface="+mn-cs"/>
        </a:defRPr>
      </a:lvl2pPr>
      <a:lvl3pPr marL="1069340" algn="l" defTabSz="1069340" rtl="0" eaLnBrk="1" latinLnBrk="0" hangingPunct="1">
        <a:defRPr sz="2105" kern="1200">
          <a:solidFill>
            <a:schemeClr val="tx1"/>
          </a:solidFill>
          <a:latin typeface="+mn-lt"/>
          <a:ea typeface="+mn-ea"/>
          <a:cs typeface="+mn-cs"/>
        </a:defRPr>
      </a:lvl3pPr>
      <a:lvl4pPr marL="1604010" algn="l" defTabSz="1069340" rtl="0" eaLnBrk="1" latinLnBrk="0" hangingPunct="1">
        <a:defRPr sz="2105" kern="1200">
          <a:solidFill>
            <a:schemeClr val="tx1"/>
          </a:solidFill>
          <a:latin typeface="+mn-lt"/>
          <a:ea typeface="+mn-ea"/>
          <a:cs typeface="+mn-cs"/>
        </a:defRPr>
      </a:lvl4pPr>
      <a:lvl5pPr marL="2138680" algn="l" defTabSz="1069340" rtl="0" eaLnBrk="1" latinLnBrk="0" hangingPunct="1">
        <a:defRPr sz="2105" kern="1200">
          <a:solidFill>
            <a:schemeClr val="tx1"/>
          </a:solidFill>
          <a:latin typeface="+mn-lt"/>
          <a:ea typeface="+mn-ea"/>
          <a:cs typeface="+mn-cs"/>
        </a:defRPr>
      </a:lvl5pPr>
      <a:lvl6pPr marL="2672715" algn="l" defTabSz="1069340" rtl="0" eaLnBrk="1" latinLnBrk="0" hangingPunct="1">
        <a:defRPr sz="2105" kern="1200">
          <a:solidFill>
            <a:schemeClr val="tx1"/>
          </a:solidFill>
          <a:latin typeface="+mn-lt"/>
          <a:ea typeface="+mn-ea"/>
          <a:cs typeface="+mn-cs"/>
        </a:defRPr>
      </a:lvl6pPr>
      <a:lvl7pPr marL="3207385" algn="l" defTabSz="1069340" rtl="0" eaLnBrk="1" latinLnBrk="0" hangingPunct="1">
        <a:defRPr sz="2105" kern="1200">
          <a:solidFill>
            <a:schemeClr val="tx1"/>
          </a:solidFill>
          <a:latin typeface="+mn-lt"/>
          <a:ea typeface="+mn-ea"/>
          <a:cs typeface="+mn-cs"/>
        </a:defRPr>
      </a:lvl7pPr>
      <a:lvl8pPr marL="3742055" algn="l" defTabSz="1069340" rtl="0" eaLnBrk="1" latinLnBrk="0" hangingPunct="1">
        <a:defRPr sz="2105" kern="1200">
          <a:solidFill>
            <a:schemeClr val="tx1"/>
          </a:solidFill>
          <a:latin typeface="+mn-lt"/>
          <a:ea typeface="+mn-ea"/>
          <a:cs typeface="+mn-cs"/>
        </a:defRPr>
      </a:lvl8pPr>
      <a:lvl9pPr marL="4276725" algn="l" defTabSz="1069340" rtl="0" eaLnBrk="1" latinLnBrk="0" hangingPunct="1">
        <a:defRPr sz="2105"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Holder 2"/>
          <p:cNvSpPr>
            <a:spLocks noGrp="1"/>
          </p:cNvSpPr>
          <p:nvPr>
            <p:ph type="title"/>
          </p:nvPr>
        </p:nvSpPr>
        <p:spPr>
          <a:xfrm>
            <a:off x="534830" y="604774"/>
            <a:ext cx="9626935" cy="276999"/>
          </a:xfrm>
          <a:prstGeom prst="rect">
            <a:avLst/>
          </a:prstGeom>
        </p:spPr>
        <p:txBody>
          <a:bodyPr wrap="square" lIns="0" tIns="0" rIns="0" bIns="0">
            <a:spAutoFit/>
          </a:bodyPr>
          <a:lstStyle>
            <a:lvl1pPr>
              <a:defRPr/>
            </a:lvl1pPr>
          </a:lstStyle>
          <a:p/>
        </p:txBody>
      </p:sp>
      <p:sp>
        <p:nvSpPr>
          <p:cNvPr id="3" name="Holder 3"/>
          <p:cNvSpPr>
            <a:spLocks noGrp="1"/>
          </p:cNvSpPr>
          <p:nvPr>
            <p:ph type="body" idx="1"/>
          </p:nvPr>
        </p:nvSpPr>
        <p:spPr>
          <a:xfrm>
            <a:off x="534830" y="3477451"/>
            <a:ext cx="9626935" cy="276999"/>
          </a:xfrm>
          <a:prstGeom prst="rect">
            <a:avLst/>
          </a:prstGeom>
        </p:spPr>
        <p:txBody>
          <a:bodyPr wrap="square" lIns="0" tIns="0" rIns="0" bIns="0">
            <a:spAutoFit/>
          </a:bodyPr>
          <a:lstStyle>
            <a:lvl1pPr>
              <a:defRPr/>
            </a:lvl1pPr>
          </a:lstStyle>
          <a:p/>
        </p:txBody>
      </p:sp>
      <p:sp>
        <p:nvSpPr>
          <p:cNvPr id="4" name="Holder 4"/>
          <p:cNvSpPr>
            <a:spLocks noGrp="1"/>
          </p:cNvSpPr>
          <p:nvPr>
            <p:ph type="ftr" sz="quarter" idx="5"/>
          </p:nvPr>
        </p:nvSpPr>
        <p:spPr>
          <a:xfrm>
            <a:off x="3636842" y="14060996"/>
            <a:ext cx="3422910" cy="208390"/>
          </a:xfrm>
          <a:prstGeom prst="rect">
            <a:avLst/>
          </a:prstGeom>
        </p:spPr>
        <p:txBody>
          <a:bodyPr wrap="square" lIns="0" tIns="0" rIns="0" bIns="0">
            <a:spAutoFit/>
          </a:bodyPr>
          <a:lstStyle>
            <a:lvl1pPr algn="ctr">
              <a:defRPr>
                <a:solidFill>
                  <a:schemeClr val="tx1">
                    <a:tint val="75000"/>
                  </a:schemeClr>
                </a:solidFill>
              </a:defRPr>
            </a:lvl1pPr>
          </a:lstStyle>
          <a:p/>
        </p:txBody>
      </p:sp>
      <p:sp>
        <p:nvSpPr>
          <p:cNvPr id="5" name="Holder 5"/>
          <p:cNvSpPr>
            <a:spLocks noGrp="1"/>
          </p:cNvSpPr>
          <p:nvPr>
            <p:ph type="dt" sz="half" idx="6"/>
          </p:nvPr>
        </p:nvSpPr>
        <p:spPr>
          <a:xfrm>
            <a:off x="534830" y="14060996"/>
            <a:ext cx="2460216" cy="20839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fld>
            <a:endParaRPr lang="en-US"/>
          </a:p>
        </p:txBody>
      </p:sp>
      <p:sp>
        <p:nvSpPr>
          <p:cNvPr id="6" name="Holder 6"/>
          <p:cNvSpPr>
            <a:spLocks noGrp="1"/>
          </p:cNvSpPr>
          <p:nvPr>
            <p:ph type="sldNum" sz="quarter" idx="7"/>
          </p:nvPr>
        </p:nvSpPr>
        <p:spPr>
          <a:xfrm>
            <a:off x="7701548" y="14060996"/>
            <a:ext cx="2460216" cy="20839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rPr/>
            </a:fld>
            <a:endParaRPr/>
          </a:p>
        </p:txBody>
      </p:sp>
    </p:spTree>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Lst>
  <p:txStyles>
    <p:titleStyle>
      <a:lvl1pPr>
        <a:defRPr>
          <a:latin typeface="+mj-lt"/>
          <a:ea typeface="+mj-ea"/>
          <a:cs typeface="+mj-cs"/>
        </a:defRPr>
      </a:lvl1pPr>
    </p:titleStyle>
    <p:bodyStyle>
      <a:lvl1pPr marL="0">
        <a:defRPr>
          <a:latin typeface="+mn-lt"/>
          <a:ea typeface="+mn-ea"/>
          <a:cs typeface="+mn-cs"/>
        </a:defRPr>
      </a:lvl1pPr>
      <a:lvl2pPr marL="344170">
        <a:defRPr>
          <a:latin typeface="+mn-lt"/>
          <a:ea typeface="+mn-ea"/>
          <a:cs typeface="+mn-cs"/>
        </a:defRPr>
      </a:lvl2pPr>
      <a:lvl3pPr marL="687705">
        <a:defRPr>
          <a:latin typeface="+mn-lt"/>
          <a:ea typeface="+mn-ea"/>
          <a:cs typeface="+mn-cs"/>
        </a:defRPr>
      </a:lvl3pPr>
      <a:lvl4pPr marL="1031875">
        <a:defRPr>
          <a:latin typeface="+mn-lt"/>
          <a:ea typeface="+mn-ea"/>
          <a:cs typeface="+mn-cs"/>
        </a:defRPr>
      </a:lvl4pPr>
      <a:lvl5pPr marL="1375410">
        <a:defRPr>
          <a:latin typeface="+mn-lt"/>
          <a:ea typeface="+mn-ea"/>
          <a:cs typeface="+mn-cs"/>
        </a:defRPr>
      </a:lvl5pPr>
      <a:lvl6pPr marL="1719580">
        <a:defRPr>
          <a:latin typeface="+mn-lt"/>
          <a:ea typeface="+mn-ea"/>
          <a:cs typeface="+mn-cs"/>
        </a:defRPr>
      </a:lvl6pPr>
      <a:lvl7pPr marL="2063115">
        <a:defRPr>
          <a:latin typeface="+mn-lt"/>
          <a:ea typeface="+mn-ea"/>
          <a:cs typeface="+mn-cs"/>
        </a:defRPr>
      </a:lvl7pPr>
      <a:lvl8pPr marL="2407285">
        <a:defRPr>
          <a:latin typeface="+mn-lt"/>
          <a:ea typeface="+mn-ea"/>
          <a:cs typeface="+mn-cs"/>
        </a:defRPr>
      </a:lvl8pPr>
      <a:lvl9pPr marL="2750820">
        <a:defRPr>
          <a:latin typeface="+mn-lt"/>
          <a:ea typeface="+mn-ea"/>
          <a:cs typeface="+mn-cs"/>
        </a:defRPr>
      </a:lvl9pPr>
    </p:bodyStyle>
    <p:otherStyle>
      <a:lvl1pPr marL="0">
        <a:defRPr>
          <a:latin typeface="+mn-lt"/>
          <a:ea typeface="+mn-ea"/>
          <a:cs typeface="+mn-cs"/>
        </a:defRPr>
      </a:lvl1pPr>
      <a:lvl2pPr marL="344170">
        <a:defRPr>
          <a:latin typeface="+mn-lt"/>
          <a:ea typeface="+mn-ea"/>
          <a:cs typeface="+mn-cs"/>
        </a:defRPr>
      </a:lvl2pPr>
      <a:lvl3pPr marL="687705">
        <a:defRPr>
          <a:latin typeface="+mn-lt"/>
          <a:ea typeface="+mn-ea"/>
          <a:cs typeface="+mn-cs"/>
        </a:defRPr>
      </a:lvl3pPr>
      <a:lvl4pPr marL="1031875">
        <a:defRPr>
          <a:latin typeface="+mn-lt"/>
          <a:ea typeface="+mn-ea"/>
          <a:cs typeface="+mn-cs"/>
        </a:defRPr>
      </a:lvl4pPr>
      <a:lvl5pPr marL="1375410">
        <a:defRPr>
          <a:latin typeface="+mn-lt"/>
          <a:ea typeface="+mn-ea"/>
          <a:cs typeface="+mn-cs"/>
        </a:defRPr>
      </a:lvl5pPr>
      <a:lvl6pPr marL="1719580">
        <a:defRPr>
          <a:latin typeface="+mn-lt"/>
          <a:ea typeface="+mn-ea"/>
          <a:cs typeface="+mn-cs"/>
        </a:defRPr>
      </a:lvl6pPr>
      <a:lvl7pPr marL="2063115">
        <a:defRPr>
          <a:latin typeface="+mn-lt"/>
          <a:ea typeface="+mn-ea"/>
          <a:cs typeface="+mn-cs"/>
        </a:defRPr>
      </a:lvl7pPr>
      <a:lvl8pPr marL="2407285">
        <a:defRPr>
          <a:latin typeface="+mn-lt"/>
          <a:ea typeface="+mn-ea"/>
          <a:cs typeface="+mn-cs"/>
        </a:defRPr>
      </a:lvl8pPr>
      <a:lvl9pPr marL="2750820">
        <a:defRPr>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Holder 2"/>
          <p:cNvSpPr>
            <a:spLocks noGrp="1"/>
          </p:cNvSpPr>
          <p:nvPr>
            <p:ph type="title"/>
          </p:nvPr>
        </p:nvSpPr>
        <p:spPr>
          <a:xfrm>
            <a:off x="534830" y="604774"/>
            <a:ext cx="9626935" cy="276999"/>
          </a:xfrm>
          <a:prstGeom prst="rect">
            <a:avLst/>
          </a:prstGeom>
        </p:spPr>
        <p:txBody>
          <a:bodyPr wrap="square" lIns="0" tIns="0" rIns="0" bIns="0">
            <a:spAutoFit/>
          </a:bodyPr>
          <a:lstStyle>
            <a:lvl1pPr>
              <a:defRPr/>
            </a:lvl1pPr>
          </a:lstStyle>
          <a:p/>
        </p:txBody>
      </p:sp>
      <p:sp>
        <p:nvSpPr>
          <p:cNvPr id="3" name="Holder 3"/>
          <p:cNvSpPr>
            <a:spLocks noGrp="1"/>
          </p:cNvSpPr>
          <p:nvPr>
            <p:ph type="body" idx="1"/>
          </p:nvPr>
        </p:nvSpPr>
        <p:spPr>
          <a:xfrm>
            <a:off x="534830" y="3477451"/>
            <a:ext cx="9626935" cy="276999"/>
          </a:xfrm>
          <a:prstGeom prst="rect">
            <a:avLst/>
          </a:prstGeom>
        </p:spPr>
        <p:txBody>
          <a:bodyPr wrap="square" lIns="0" tIns="0" rIns="0" bIns="0">
            <a:spAutoFit/>
          </a:bodyPr>
          <a:lstStyle>
            <a:lvl1pPr>
              <a:defRPr/>
            </a:lvl1pPr>
          </a:lstStyle>
          <a:p/>
        </p:txBody>
      </p:sp>
      <p:sp>
        <p:nvSpPr>
          <p:cNvPr id="4" name="Holder 4"/>
          <p:cNvSpPr>
            <a:spLocks noGrp="1"/>
          </p:cNvSpPr>
          <p:nvPr>
            <p:ph type="ftr" sz="quarter" idx="5"/>
          </p:nvPr>
        </p:nvSpPr>
        <p:spPr>
          <a:xfrm>
            <a:off x="3636842" y="14060996"/>
            <a:ext cx="3422910" cy="208390"/>
          </a:xfrm>
          <a:prstGeom prst="rect">
            <a:avLst/>
          </a:prstGeom>
        </p:spPr>
        <p:txBody>
          <a:bodyPr wrap="square" lIns="0" tIns="0" rIns="0" bIns="0">
            <a:spAutoFit/>
          </a:bodyPr>
          <a:lstStyle>
            <a:lvl1pPr algn="ctr">
              <a:defRPr>
                <a:solidFill>
                  <a:schemeClr val="tx1">
                    <a:tint val="75000"/>
                  </a:schemeClr>
                </a:solidFill>
              </a:defRPr>
            </a:lvl1pPr>
          </a:lstStyle>
          <a:p/>
        </p:txBody>
      </p:sp>
      <p:sp>
        <p:nvSpPr>
          <p:cNvPr id="5" name="Holder 5"/>
          <p:cNvSpPr>
            <a:spLocks noGrp="1"/>
          </p:cNvSpPr>
          <p:nvPr>
            <p:ph type="dt" sz="half" idx="6"/>
          </p:nvPr>
        </p:nvSpPr>
        <p:spPr>
          <a:xfrm>
            <a:off x="534830" y="14060996"/>
            <a:ext cx="2460216" cy="20839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fld>
            <a:endParaRPr lang="en-US"/>
          </a:p>
        </p:txBody>
      </p:sp>
      <p:sp>
        <p:nvSpPr>
          <p:cNvPr id="6" name="Holder 6"/>
          <p:cNvSpPr>
            <a:spLocks noGrp="1"/>
          </p:cNvSpPr>
          <p:nvPr>
            <p:ph type="sldNum" sz="quarter" idx="7"/>
          </p:nvPr>
        </p:nvSpPr>
        <p:spPr>
          <a:xfrm>
            <a:off x="7701548" y="14060996"/>
            <a:ext cx="2460216" cy="20839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rPr/>
            </a:fld>
            <a:endParaRPr/>
          </a:p>
        </p:txBody>
      </p:sp>
    </p:spTree>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Lst>
  <p:txStyles>
    <p:titleStyle>
      <a:lvl1pPr>
        <a:defRPr>
          <a:latin typeface="+mj-lt"/>
          <a:ea typeface="+mj-ea"/>
          <a:cs typeface="+mj-cs"/>
        </a:defRPr>
      </a:lvl1pPr>
    </p:titleStyle>
    <p:bodyStyle>
      <a:lvl1pPr marL="0">
        <a:defRPr>
          <a:latin typeface="+mn-lt"/>
          <a:ea typeface="+mn-ea"/>
          <a:cs typeface="+mn-cs"/>
        </a:defRPr>
      </a:lvl1pPr>
      <a:lvl2pPr marL="344170">
        <a:defRPr>
          <a:latin typeface="+mn-lt"/>
          <a:ea typeface="+mn-ea"/>
          <a:cs typeface="+mn-cs"/>
        </a:defRPr>
      </a:lvl2pPr>
      <a:lvl3pPr marL="687705">
        <a:defRPr>
          <a:latin typeface="+mn-lt"/>
          <a:ea typeface="+mn-ea"/>
          <a:cs typeface="+mn-cs"/>
        </a:defRPr>
      </a:lvl3pPr>
      <a:lvl4pPr marL="1031875">
        <a:defRPr>
          <a:latin typeface="+mn-lt"/>
          <a:ea typeface="+mn-ea"/>
          <a:cs typeface="+mn-cs"/>
        </a:defRPr>
      </a:lvl4pPr>
      <a:lvl5pPr marL="1375410">
        <a:defRPr>
          <a:latin typeface="+mn-lt"/>
          <a:ea typeface="+mn-ea"/>
          <a:cs typeface="+mn-cs"/>
        </a:defRPr>
      </a:lvl5pPr>
      <a:lvl6pPr marL="1719580">
        <a:defRPr>
          <a:latin typeface="+mn-lt"/>
          <a:ea typeface="+mn-ea"/>
          <a:cs typeface="+mn-cs"/>
        </a:defRPr>
      </a:lvl6pPr>
      <a:lvl7pPr marL="2063115">
        <a:defRPr>
          <a:latin typeface="+mn-lt"/>
          <a:ea typeface="+mn-ea"/>
          <a:cs typeface="+mn-cs"/>
        </a:defRPr>
      </a:lvl7pPr>
      <a:lvl8pPr marL="2407285">
        <a:defRPr>
          <a:latin typeface="+mn-lt"/>
          <a:ea typeface="+mn-ea"/>
          <a:cs typeface="+mn-cs"/>
        </a:defRPr>
      </a:lvl8pPr>
      <a:lvl9pPr marL="2750820">
        <a:defRPr>
          <a:latin typeface="+mn-lt"/>
          <a:ea typeface="+mn-ea"/>
          <a:cs typeface="+mn-cs"/>
        </a:defRPr>
      </a:lvl9pPr>
    </p:bodyStyle>
    <p:otherStyle>
      <a:lvl1pPr marL="0">
        <a:defRPr>
          <a:latin typeface="+mn-lt"/>
          <a:ea typeface="+mn-ea"/>
          <a:cs typeface="+mn-cs"/>
        </a:defRPr>
      </a:lvl1pPr>
      <a:lvl2pPr marL="344170">
        <a:defRPr>
          <a:latin typeface="+mn-lt"/>
          <a:ea typeface="+mn-ea"/>
          <a:cs typeface="+mn-cs"/>
        </a:defRPr>
      </a:lvl2pPr>
      <a:lvl3pPr marL="687705">
        <a:defRPr>
          <a:latin typeface="+mn-lt"/>
          <a:ea typeface="+mn-ea"/>
          <a:cs typeface="+mn-cs"/>
        </a:defRPr>
      </a:lvl3pPr>
      <a:lvl4pPr marL="1031875">
        <a:defRPr>
          <a:latin typeface="+mn-lt"/>
          <a:ea typeface="+mn-ea"/>
          <a:cs typeface="+mn-cs"/>
        </a:defRPr>
      </a:lvl4pPr>
      <a:lvl5pPr marL="1375410">
        <a:defRPr>
          <a:latin typeface="+mn-lt"/>
          <a:ea typeface="+mn-ea"/>
          <a:cs typeface="+mn-cs"/>
        </a:defRPr>
      </a:lvl5pPr>
      <a:lvl6pPr marL="1719580">
        <a:defRPr>
          <a:latin typeface="+mn-lt"/>
          <a:ea typeface="+mn-ea"/>
          <a:cs typeface="+mn-cs"/>
        </a:defRPr>
      </a:lvl6pPr>
      <a:lvl7pPr marL="2063115">
        <a:defRPr>
          <a:latin typeface="+mn-lt"/>
          <a:ea typeface="+mn-ea"/>
          <a:cs typeface="+mn-cs"/>
        </a:defRPr>
      </a:lvl7pPr>
      <a:lvl8pPr marL="2407285">
        <a:defRPr>
          <a:latin typeface="+mn-lt"/>
          <a:ea typeface="+mn-ea"/>
          <a:cs typeface="+mn-cs"/>
        </a:defRPr>
      </a:lvl8pPr>
      <a:lvl9pPr marL="275082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tags" Target="../tags/tag1.xml"/><Relationship Id="rId1" Type="http://schemas.openxmlformats.org/officeDocument/2006/relationships/image" Target="../media/image1.jpeg"/></Relationships>
</file>

<file path=ppt/slides/_rels/slide10.xml.rels><?xml version="1.0" encoding="UTF-8" standalone="yes"?>
<Relationships xmlns="http://schemas.openxmlformats.org/package/2006/relationships"><Relationship Id="rId8" Type="http://schemas.openxmlformats.org/officeDocument/2006/relationships/slideLayout" Target="../slideLayouts/slideLayout5.xml"/><Relationship Id="rId7" Type="http://schemas.openxmlformats.org/officeDocument/2006/relationships/tags" Target="../tags/tag5.xml"/><Relationship Id="rId6" Type="http://schemas.openxmlformats.org/officeDocument/2006/relationships/image" Target="../media/image23.jpeg"/><Relationship Id="rId5" Type="http://schemas.openxmlformats.org/officeDocument/2006/relationships/image" Target="../media/image22.png"/><Relationship Id="rId4" Type="http://schemas.openxmlformats.org/officeDocument/2006/relationships/image" Target="../media/image21.png"/><Relationship Id="rId3" Type="http://schemas.openxmlformats.org/officeDocument/2006/relationships/image" Target="../media/image20.png"/><Relationship Id="rId2" Type="http://schemas.openxmlformats.org/officeDocument/2006/relationships/image" Target="../media/image8.png"/><Relationship Id="rId1" Type="http://schemas.openxmlformats.org/officeDocument/2006/relationships/image" Target="../media/image19.png"/></Relationships>
</file>

<file path=ppt/slides/_rels/slide11.xml.rels><?xml version="1.0" encoding="UTF-8" standalone="yes"?>
<Relationships xmlns="http://schemas.openxmlformats.org/package/2006/relationships"><Relationship Id="rId5" Type="http://schemas.openxmlformats.org/officeDocument/2006/relationships/slideLayout" Target="../slideLayouts/slideLayout22.xml"/><Relationship Id="rId4" Type="http://schemas.openxmlformats.org/officeDocument/2006/relationships/tags" Target="../tags/tag6.xml"/><Relationship Id="rId3" Type="http://schemas.openxmlformats.org/officeDocument/2006/relationships/image" Target="../media/image8.png"/><Relationship Id="rId2" Type="http://schemas.openxmlformats.org/officeDocument/2006/relationships/image" Target="../media/image19.png"/><Relationship Id="rId1" Type="http://schemas.openxmlformats.org/officeDocument/2006/relationships/image" Target="../media/image24.png"/></Relationships>
</file>

<file path=ppt/slides/_rels/slide12.xml.rels><?xml version="1.0" encoding="UTF-8" standalone="yes"?>
<Relationships xmlns="http://schemas.openxmlformats.org/package/2006/relationships"><Relationship Id="rId5" Type="http://schemas.openxmlformats.org/officeDocument/2006/relationships/slideLayout" Target="../slideLayouts/slideLayout5.xml"/><Relationship Id="rId4" Type="http://schemas.openxmlformats.org/officeDocument/2006/relationships/tags" Target="../tags/tag7.xml"/><Relationship Id="rId3" Type="http://schemas.openxmlformats.org/officeDocument/2006/relationships/image" Target="../media/image8.png"/><Relationship Id="rId2" Type="http://schemas.openxmlformats.org/officeDocument/2006/relationships/image" Target="../media/image19.png"/><Relationship Id="rId1" Type="http://schemas.openxmlformats.org/officeDocument/2006/relationships/image" Target="../media/image25.png"/></Relationships>
</file>

<file path=ppt/slides/_rels/slide13.xml.rels><?xml version="1.0" encoding="UTF-8" standalone="yes"?>
<Relationships xmlns="http://schemas.openxmlformats.org/package/2006/relationships"><Relationship Id="rId9" Type="http://schemas.openxmlformats.org/officeDocument/2006/relationships/tags" Target="../tags/tag16.xml"/><Relationship Id="rId8" Type="http://schemas.openxmlformats.org/officeDocument/2006/relationships/tags" Target="../tags/tag15.xml"/><Relationship Id="rId7" Type="http://schemas.openxmlformats.org/officeDocument/2006/relationships/tags" Target="../tags/tag14.xml"/><Relationship Id="rId6" Type="http://schemas.openxmlformats.org/officeDocument/2006/relationships/tags" Target="../tags/tag13.xml"/><Relationship Id="rId5" Type="http://schemas.openxmlformats.org/officeDocument/2006/relationships/tags" Target="../tags/tag12.xml"/><Relationship Id="rId4" Type="http://schemas.openxmlformats.org/officeDocument/2006/relationships/tags" Target="../tags/tag11.xml"/><Relationship Id="rId3" Type="http://schemas.openxmlformats.org/officeDocument/2006/relationships/tags" Target="../tags/tag10.xml"/><Relationship Id="rId2" Type="http://schemas.openxmlformats.org/officeDocument/2006/relationships/tags" Target="../tags/tag9.xml"/><Relationship Id="rId12" Type="http://schemas.openxmlformats.org/officeDocument/2006/relationships/slideLayout" Target="../slideLayouts/slideLayout5.xml"/><Relationship Id="rId11" Type="http://schemas.openxmlformats.org/officeDocument/2006/relationships/image" Target="../media/image8.png"/><Relationship Id="rId10" Type="http://schemas.openxmlformats.org/officeDocument/2006/relationships/image" Target="../media/image19.png"/><Relationship Id="rId1" Type="http://schemas.openxmlformats.org/officeDocument/2006/relationships/tags" Target="../tags/tag8.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image" Target="../media/image8.png"/><Relationship Id="rId1"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8.xml"/><Relationship Id="rId2" Type="http://schemas.openxmlformats.org/officeDocument/2006/relationships/image" Target="../media/image26.png"/><Relationship Id="rId1" Type="http://schemas.openxmlformats.org/officeDocument/2006/relationships/image" Target="../media/image17.jpeg"/></Relationships>
</file>

<file path=ppt/slides/_rels/slide16.xml.rels><?xml version="1.0" encoding="UTF-8" standalone="yes"?>
<Relationships xmlns="http://schemas.openxmlformats.org/package/2006/relationships"><Relationship Id="rId4" Type="http://schemas.openxmlformats.org/officeDocument/2006/relationships/slideLayout" Target="../slideLayouts/slideLayout5.xml"/><Relationship Id="rId3" Type="http://schemas.openxmlformats.org/officeDocument/2006/relationships/image" Target="../media/image27.png"/><Relationship Id="rId2" Type="http://schemas.openxmlformats.org/officeDocument/2006/relationships/image" Target="../media/image8.png"/><Relationship Id="rId1" Type="http://schemas.openxmlformats.org/officeDocument/2006/relationships/image" Target="../media/image19.png"/></Relationships>
</file>

<file path=ppt/slides/_rels/slide17.xml.rels><?xml version="1.0" encoding="UTF-8" standalone="yes"?>
<Relationships xmlns="http://schemas.openxmlformats.org/package/2006/relationships"><Relationship Id="rId4" Type="http://schemas.openxmlformats.org/officeDocument/2006/relationships/slideLayout" Target="../slideLayouts/slideLayout5.xml"/><Relationship Id="rId3" Type="http://schemas.openxmlformats.org/officeDocument/2006/relationships/image" Target="../media/image29.png"/><Relationship Id="rId2" Type="http://schemas.openxmlformats.org/officeDocument/2006/relationships/image" Target="../media/image8.png"/><Relationship Id="rId1" Type="http://schemas.openxmlformats.org/officeDocument/2006/relationships/image" Target="../media/image28.png"/></Relationships>
</file>

<file path=ppt/slides/_rels/slide18.xml.rels><?xml version="1.0" encoding="UTF-8" standalone="yes"?>
<Relationships xmlns="http://schemas.openxmlformats.org/package/2006/relationships"><Relationship Id="rId4" Type="http://schemas.openxmlformats.org/officeDocument/2006/relationships/slideLayout" Target="../slideLayouts/slideLayout5.xml"/><Relationship Id="rId3" Type="http://schemas.openxmlformats.org/officeDocument/2006/relationships/image" Target="../media/image28.png"/><Relationship Id="rId2" Type="http://schemas.openxmlformats.org/officeDocument/2006/relationships/image" Target="../media/image8.png"/><Relationship Id="rId1" Type="http://schemas.openxmlformats.org/officeDocument/2006/relationships/image" Target="../media/image30.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image" Target="../media/image32.png"/><Relationship Id="rId1" Type="http://schemas.openxmlformats.org/officeDocument/2006/relationships/image" Target="../media/image31.png"/></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image" Target="../media/image2.jpeg"/></Relationships>
</file>

<file path=ppt/slides/_rels/slide20.xml.rels><?xml version="1.0" encoding="UTF-8" standalone="yes"?>
<Relationships xmlns="http://schemas.openxmlformats.org/package/2006/relationships"><Relationship Id="rId4" Type="http://schemas.openxmlformats.org/officeDocument/2006/relationships/slideLayout" Target="../slideLayouts/slideLayout5.xml"/><Relationship Id="rId3" Type="http://schemas.openxmlformats.org/officeDocument/2006/relationships/image" Target="../media/image34.png"/><Relationship Id="rId2" Type="http://schemas.openxmlformats.org/officeDocument/2006/relationships/image" Target="../media/image8.png"/><Relationship Id="rId1" Type="http://schemas.openxmlformats.org/officeDocument/2006/relationships/image" Target="../media/image33.png"/></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8.png"/></Relationships>
</file>

<file path=ppt/slides/_rels/slide22.xml.rels><?xml version="1.0" encoding="UTF-8" standalone="yes"?>
<Relationships xmlns="http://schemas.openxmlformats.org/package/2006/relationships"><Relationship Id="rId4" Type="http://schemas.openxmlformats.org/officeDocument/2006/relationships/slideLayout" Target="../slideLayouts/slideLayout5.xml"/><Relationship Id="rId3" Type="http://schemas.openxmlformats.org/officeDocument/2006/relationships/image" Target="../media/image35.png"/><Relationship Id="rId2" Type="http://schemas.openxmlformats.org/officeDocument/2006/relationships/image" Target="../media/image8.png"/><Relationship Id="rId1" Type="http://schemas.openxmlformats.org/officeDocument/2006/relationships/image" Target="../media/image28.png"/></Relationships>
</file>

<file path=ppt/slides/_rels/slide23.xml.rels><?xml version="1.0" encoding="UTF-8" standalone="yes"?>
<Relationships xmlns="http://schemas.openxmlformats.org/package/2006/relationships"><Relationship Id="rId4" Type="http://schemas.openxmlformats.org/officeDocument/2006/relationships/slideLayout" Target="../slideLayouts/slideLayout5.xml"/><Relationship Id="rId3" Type="http://schemas.openxmlformats.org/officeDocument/2006/relationships/image" Target="../media/image36.png"/><Relationship Id="rId2" Type="http://schemas.openxmlformats.org/officeDocument/2006/relationships/image" Target="../media/image8.png"/><Relationship Id="rId1" Type="http://schemas.openxmlformats.org/officeDocument/2006/relationships/image" Target="../media/image28.png"/></Relationships>
</file>

<file path=ppt/slides/_rels/slide24.xml.rels><?xml version="1.0" encoding="UTF-8" standalone="yes"?>
<Relationships xmlns="http://schemas.openxmlformats.org/package/2006/relationships"><Relationship Id="rId4" Type="http://schemas.openxmlformats.org/officeDocument/2006/relationships/slideLayout" Target="../slideLayouts/slideLayout5.xml"/><Relationship Id="rId3" Type="http://schemas.openxmlformats.org/officeDocument/2006/relationships/image" Target="../media/image37.png"/><Relationship Id="rId2" Type="http://schemas.openxmlformats.org/officeDocument/2006/relationships/image" Target="../media/image8.png"/><Relationship Id="rId1" Type="http://schemas.openxmlformats.org/officeDocument/2006/relationships/image" Target="../media/image28.png"/></Relationships>
</file>

<file path=ppt/slides/_rels/slide25.xml.rels><?xml version="1.0" encoding="UTF-8" standalone="yes"?>
<Relationships xmlns="http://schemas.openxmlformats.org/package/2006/relationships"><Relationship Id="rId4" Type="http://schemas.openxmlformats.org/officeDocument/2006/relationships/slideLayout" Target="../slideLayouts/slideLayout5.xml"/><Relationship Id="rId3" Type="http://schemas.openxmlformats.org/officeDocument/2006/relationships/image" Target="../media/image38.png"/><Relationship Id="rId2" Type="http://schemas.openxmlformats.org/officeDocument/2006/relationships/image" Target="../media/image8.png"/><Relationship Id="rId1" Type="http://schemas.openxmlformats.org/officeDocument/2006/relationships/image" Target="../media/image28.png"/></Relationships>
</file>

<file path=ppt/slides/_rels/slide26.xml.rels><?xml version="1.0" encoding="UTF-8" standalone="yes"?>
<Relationships xmlns="http://schemas.openxmlformats.org/package/2006/relationships"><Relationship Id="rId5" Type="http://schemas.openxmlformats.org/officeDocument/2006/relationships/slideLayout" Target="../slideLayouts/slideLayout5.xml"/><Relationship Id="rId4" Type="http://schemas.openxmlformats.org/officeDocument/2006/relationships/image" Target="../media/image40.png"/><Relationship Id="rId3" Type="http://schemas.openxmlformats.org/officeDocument/2006/relationships/image" Target="../media/image39.png"/><Relationship Id="rId2" Type="http://schemas.openxmlformats.org/officeDocument/2006/relationships/image" Target="../media/image8.png"/><Relationship Id="rId1" Type="http://schemas.openxmlformats.org/officeDocument/2006/relationships/image" Target="../media/image28.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image" Target="../media/image42.png"/><Relationship Id="rId1" Type="http://schemas.openxmlformats.org/officeDocument/2006/relationships/image" Target="../media/image41.png"/></Relationships>
</file>

<file path=ppt/slides/_rels/slide28.xml.rels><?xml version="1.0" encoding="UTF-8" standalone="yes"?>
<Relationships xmlns="http://schemas.openxmlformats.org/package/2006/relationships"><Relationship Id="rId4" Type="http://schemas.openxmlformats.org/officeDocument/2006/relationships/slideLayout" Target="../slideLayouts/slideLayout5.xml"/><Relationship Id="rId3" Type="http://schemas.openxmlformats.org/officeDocument/2006/relationships/image" Target="../media/image44.png"/><Relationship Id="rId2" Type="http://schemas.openxmlformats.org/officeDocument/2006/relationships/image" Target="../media/image28.png"/><Relationship Id="rId1" Type="http://schemas.openxmlformats.org/officeDocument/2006/relationships/image" Target="../media/image43.png"/></Relationships>
</file>

<file path=ppt/slides/_rels/slide29.xml.rels><?xml version="1.0" encoding="UTF-8" standalone="yes"?>
<Relationships xmlns="http://schemas.openxmlformats.org/package/2006/relationships"><Relationship Id="rId4" Type="http://schemas.openxmlformats.org/officeDocument/2006/relationships/slideLayout" Target="../slideLayouts/slideLayout5.xml"/><Relationship Id="rId3" Type="http://schemas.openxmlformats.org/officeDocument/2006/relationships/image" Target="../media/image45.png"/><Relationship Id="rId2" Type="http://schemas.openxmlformats.org/officeDocument/2006/relationships/image" Target="../media/image28.png"/><Relationship Id="rId1" Type="http://schemas.openxmlformats.org/officeDocument/2006/relationships/image" Target="../media/image43.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tags" Target="../tags/tag2.xml"/><Relationship Id="rId1" Type="http://schemas.openxmlformats.org/officeDocument/2006/relationships/image" Target="../media/image3.jpeg"/></Relationships>
</file>

<file path=ppt/slides/_rels/slide30.xml.rels><?xml version="1.0" encoding="UTF-8" standalone="yes"?>
<Relationships xmlns="http://schemas.openxmlformats.org/package/2006/relationships"><Relationship Id="rId4" Type="http://schemas.openxmlformats.org/officeDocument/2006/relationships/slideLayout" Target="../slideLayouts/slideLayout5.xml"/><Relationship Id="rId3" Type="http://schemas.openxmlformats.org/officeDocument/2006/relationships/image" Target="../media/image46.png"/><Relationship Id="rId2" Type="http://schemas.openxmlformats.org/officeDocument/2006/relationships/image" Target="../media/image28.png"/><Relationship Id="rId1" Type="http://schemas.openxmlformats.org/officeDocument/2006/relationships/image" Target="../media/image43.png"/></Relationships>
</file>

<file path=ppt/slides/_rels/slide31.xml.rels><?xml version="1.0" encoding="UTF-8" standalone="yes"?>
<Relationships xmlns="http://schemas.openxmlformats.org/package/2006/relationships"><Relationship Id="rId9" Type="http://schemas.openxmlformats.org/officeDocument/2006/relationships/slideLayout" Target="../slideLayouts/slideLayout5.xml"/><Relationship Id="rId8" Type="http://schemas.openxmlformats.org/officeDocument/2006/relationships/image" Target="../media/image47.png"/><Relationship Id="rId7" Type="http://schemas.openxmlformats.org/officeDocument/2006/relationships/image" Target="../media/image28.png"/><Relationship Id="rId6" Type="http://schemas.openxmlformats.org/officeDocument/2006/relationships/tags" Target="../tags/tag22.xml"/><Relationship Id="rId5" Type="http://schemas.openxmlformats.org/officeDocument/2006/relationships/tags" Target="../tags/tag21.xml"/><Relationship Id="rId4" Type="http://schemas.openxmlformats.org/officeDocument/2006/relationships/tags" Target="../tags/tag20.xml"/><Relationship Id="rId3" Type="http://schemas.openxmlformats.org/officeDocument/2006/relationships/tags" Target="../tags/tag19.xml"/><Relationship Id="rId2" Type="http://schemas.openxmlformats.org/officeDocument/2006/relationships/tags" Target="../tags/tag18.xml"/><Relationship Id="rId1" Type="http://schemas.openxmlformats.org/officeDocument/2006/relationships/tags" Target="../tags/tag17.xml"/></Relationships>
</file>

<file path=ppt/slides/_rels/slide32.xml.rels><?xml version="1.0" encoding="UTF-8" standalone="yes"?>
<Relationships xmlns="http://schemas.openxmlformats.org/package/2006/relationships"><Relationship Id="rId9" Type="http://schemas.openxmlformats.org/officeDocument/2006/relationships/slideLayout" Target="../slideLayouts/slideLayout5.xml"/><Relationship Id="rId8" Type="http://schemas.openxmlformats.org/officeDocument/2006/relationships/image" Target="../media/image28.png"/><Relationship Id="rId7" Type="http://schemas.openxmlformats.org/officeDocument/2006/relationships/image" Target="../media/image54.png"/><Relationship Id="rId6" Type="http://schemas.openxmlformats.org/officeDocument/2006/relationships/image" Target="../media/image53.png"/><Relationship Id="rId5" Type="http://schemas.openxmlformats.org/officeDocument/2006/relationships/image" Target="../media/image52.jpeg"/><Relationship Id="rId4" Type="http://schemas.openxmlformats.org/officeDocument/2006/relationships/image" Target="../media/image51.jpeg"/><Relationship Id="rId3" Type="http://schemas.openxmlformats.org/officeDocument/2006/relationships/image" Target="../media/image50.png"/><Relationship Id="rId2" Type="http://schemas.openxmlformats.org/officeDocument/2006/relationships/image" Target="../media/image49.jpeg"/><Relationship Id="rId1" Type="http://schemas.openxmlformats.org/officeDocument/2006/relationships/image" Target="../media/image48.jpeg"/></Relationships>
</file>

<file path=ppt/slides/_rels/slide33.xml.rels><?xml version="1.0" encoding="UTF-8" standalone="yes"?>
<Relationships xmlns="http://schemas.openxmlformats.org/package/2006/relationships"><Relationship Id="rId5" Type="http://schemas.openxmlformats.org/officeDocument/2006/relationships/slideLayout" Target="../slideLayouts/slideLayout5.xml"/><Relationship Id="rId4" Type="http://schemas.openxmlformats.org/officeDocument/2006/relationships/image" Target="../media/image28.png"/><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image" Target="../media/image43.png"/></Relationships>
</file>

<file path=ppt/slides/_rels/slide34.xml.rels><?xml version="1.0" encoding="UTF-8" standalone="yes"?>
<Relationships xmlns="http://schemas.openxmlformats.org/package/2006/relationships"><Relationship Id="rId4" Type="http://schemas.openxmlformats.org/officeDocument/2006/relationships/slideLayout" Target="../slideLayouts/slideLayout5.xml"/><Relationship Id="rId3" Type="http://schemas.openxmlformats.org/officeDocument/2006/relationships/image" Target="../media/image57.png"/><Relationship Id="rId2" Type="http://schemas.openxmlformats.org/officeDocument/2006/relationships/image" Target="../media/image28.png"/><Relationship Id="rId1" Type="http://schemas.openxmlformats.org/officeDocument/2006/relationships/image" Target="../media/image43.png"/></Relationships>
</file>

<file path=ppt/slides/_rels/slide35.xml.rels><?xml version="1.0" encoding="UTF-8" standalone="yes"?>
<Relationships xmlns="http://schemas.openxmlformats.org/package/2006/relationships"><Relationship Id="rId4" Type="http://schemas.openxmlformats.org/officeDocument/2006/relationships/slideLayout" Target="../slideLayouts/slideLayout5.xml"/><Relationship Id="rId3" Type="http://schemas.openxmlformats.org/officeDocument/2006/relationships/image" Target="../media/image58.png"/><Relationship Id="rId2" Type="http://schemas.openxmlformats.org/officeDocument/2006/relationships/image" Target="../media/image28.png"/><Relationship Id="rId1" Type="http://schemas.openxmlformats.org/officeDocument/2006/relationships/image" Target="../media/image43.png"/></Relationships>
</file>

<file path=ppt/slides/_rels/slide36.xml.rels><?xml version="1.0" encoding="UTF-8" standalone="yes"?>
<Relationships xmlns="http://schemas.openxmlformats.org/package/2006/relationships"><Relationship Id="rId4" Type="http://schemas.openxmlformats.org/officeDocument/2006/relationships/slideLayout" Target="../slideLayouts/slideLayout5.xml"/><Relationship Id="rId3" Type="http://schemas.openxmlformats.org/officeDocument/2006/relationships/image" Target="../media/image59.png"/><Relationship Id="rId2" Type="http://schemas.openxmlformats.org/officeDocument/2006/relationships/image" Target="../media/image28.png"/><Relationship Id="rId1" Type="http://schemas.openxmlformats.org/officeDocument/2006/relationships/image" Target="../media/image43.png"/></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image" Target="../media/image61.png"/><Relationship Id="rId1" Type="http://schemas.openxmlformats.org/officeDocument/2006/relationships/image" Target="../media/image60.png"/></Relationships>
</file>

<file path=ppt/slides/_rels/slide38.xml.rels><?xml version="1.0" encoding="UTF-8" standalone="yes"?>
<Relationships xmlns="http://schemas.openxmlformats.org/package/2006/relationships"><Relationship Id="rId4" Type="http://schemas.openxmlformats.org/officeDocument/2006/relationships/slideLayout" Target="../slideLayouts/slideLayout5.xml"/><Relationship Id="rId3" Type="http://schemas.openxmlformats.org/officeDocument/2006/relationships/image" Target="../media/image62.png"/><Relationship Id="rId2" Type="http://schemas.openxmlformats.org/officeDocument/2006/relationships/image" Target="../media/image28.png"/><Relationship Id="rId1" Type="http://schemas.openxmlformats.org/officeDocument/2006/relationships/image" Target="../media/image43.png"/></Relationships>
</file>

<file path=ppt/slides/_rels/slide39.xml.rels><?xml version="1.0" encoding="UTF-8" standalone="yes"?>
<Relationships xmlns="http://schemas.openxmlformats.org/package/2006/relationships"><Relationship Id="rId4" Type="http://schemas.openxmlformats.org/officeDocument/2006/relationships/slideLayout" Target="../slideLayouts/slideLayout5.xml"/><Relationship Id="rId3" Type="http://schemas.openxmlformats.org/officeDocument/2006/relationships/image" Target="../media/image63.png"/><Relationship Id="rId2" Type="http://schemas.openxmlformats.org/officeDocument/2006/relationships/image" Target="../media/image28.png"/><Relationship Id="rId1" Type="http://schemas.openxmlformats.org/officeDocument/2006/relationships/image" Target="../media/image43.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image" Target="../media/image5.png"/><Relationship Id="rId1" Type="http://schemas.openxmlformats.org/officeDocument/2006/relationships/image" Target="../media/image4.jpeg"/></Relationships>
</file>

<file path=ppt/slides/_rels/slide40.xml.rels><?xml version="1.0" encoding="UTF-8" standalone="yes"?>
<Relationships xmlns="http://schemas.openxmlformats.org/package/2006/relationships"><Relationship Id="rId4" Type="http://schemas.openxmlformats.org/officeDocument/2006/relationships/slideLayout" Target="../slideLayouts/slideLayout5.xml"/><Relationship Id="rId3" Type="http://schemas.openxmlformats.org/officeDocument/2006/relationships/image" Target="../media/image64.png"/><Relationship Id="rId2" Type="http://schemas.openxmlformats.org/officeDocument/2006/relationships/image" Target="../media/image28.png"/><Relationship Id="rId1" Type="http://schemas.openxmlformats.org/officeDocument/2006/relationships/image" Target="../media/image43.png"/></Relationships>
</file>

<file path=ppt/slides/_rels/slide41.xml.rels><?xml version="1.0" encoding="UTF-8" standalone="yes"?>
<Relationships xmlns="http://schemas.openxmlformats.org/package/2006/relationships"><Relationship Id="rId4" Type="http://schemas.openxmlformats.org/officeDocument/2006/relationships/slideLayout" Target="../slideLayouts/slideLayout5.xml"/><Relationship Id="rId3" Type="http://schemas.openxmlformats.org/officeDocument/2006/relationships/image" Target="../media/image65.png"/><Relationship Id="rId2" Type="http://schemas.openxmlformats.org/officeDocument/2006/relationships/image" Target="../media/image28.png"/><Relationship Id="rId1" Type="http://schemas.openxmlformats.org/officeDocument/2006/relationships/image" Target="../media/image43.png"/></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image" Target="../media/image67.png"/><Relationship Id="rId1" Type="http://schemas.openxmlformats.org/officeDocument/2006/relationships/image" Target="../media/image66.png"/></Relationships>
</file>

<file path=ppt/slides/_rels/slide43.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28.png"/><Relationship Id="rId2" Type="http://schemas.openxmlformats.org/officeDocument/2006/relationships/image" Target="../media/image8.png"/><Relationship Id="rId1" Type="http://schemas.openxmlformats.org/officeDocument/2006/relationships/image" Target="../media/image68.jpeg"/></Relationships>
</file>

<file path=ppt/slides/_rels/slide44.xml.rels><?xml version="1.0" encoding="UTF-8" standalone="yes"?>
<Relationships xmlns="http://schemas.openxmlformats.org/package/2006/relationships"><Relationship Id="rId7" Type="http://schemas.openxmlformats.org/officeDocument/2006/relationships/slideLayout" Target="../slideLayouts/slideLayout5.xml"/><Relationship Id="rId6" Type="http://schemas.openxmlformats.org/officeDocument/2006/relationships/image" Target="../media/image28.png"/><Relationship Id="rId5" Type="http://schemas.openxmlformats.org/officeDocument/2006/relationships/image" Target="../media/image8.png"/><Relationship Id="rId4" Type="http://schemas.openxmlformats.org/officeDocument/2006/relationships/image" Target="../media/image72.png"/><Relationship Id="rId3" Type="http://schemas.openxmlformats.org/officeDocument/2006/relationships/image" Target="../media/image71.png"/><Relationship Id="rId2" Type="http://schemas.openxmlformats.org/officeDocument/2006/relationships/image" Target="../media/image70.jpeg"/><Relationship Id="rId1" Type="http://schemas.openxmlformats.org/officeDocument/2006/relationships/image" Target="../media/image69.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9" Type="http://schemas.openxmlformats.org/officeDocument/2006/relationships/tags" Target="../tags/tag3.xml"/><Relationship Id="rId8" Type="http://schemas.openxmlformats.org/officeDocument/2006/relationships/image" Target="../media/image8.png"/><Relationship Id="rId7" Type="http://schemas.microsoft.com/office/2007/relationships/diagramDrawing" Target="../diagrams/drawing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3" Type="http://schemas.openxmlformats.org/officeDocument/2006/relationships/diagramData" Target="../diagrams/data1.xml"/><Relationship Id="rId2" Type="http://schemas.openxmlformats.org/officeDocument/2006/relationships/image" Target="../media/image7.png"/><Relationship Id="rId10" Type="http://schemas.openxmlformats.org/officeDocument/2006/relationships/slideLayout" Target="../slideLayouts/slideLayout5.xml"/><Relationship Id="rId1" Type="http://schemas.openxmlformats.org/officeDocument/2006/relationships/image" Target="../media/image6.png"/></Relationships>
</file>

<file path=ppt/slides/_rels/slide6.xml.rels><?xml version="1.0" encoding="UTF-8" standalone="yes"?>
<Relationships xmlns="http://schemas.openxmlformats.org/package/2006/relationships"><Relationship Id="rId4" Type="http://schemas.openxmlformats.org/officeDocument/2006/relationships/slideLayout" Target="../slideLayouts/slideLayout5.xml"/><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image" Target="../media/image9.jpeg"/></Relationships>
</file>

<file path=ppt/slides/_rels/slide7.xml.rels><?xml version="1.0" encoding="UTF-8" standalone="yes"?>
<Relationships xmlns="http://schemas.openxmlformats.org/package/2006/relationships"><Relationship Id="rId9" Type="http://schemas.openxmlformats.org/officeDocument/2006/relationships/tags" Target="../tags/tag4.xml"/><Relationship Id="rId8" Type="http://schemas.openxmlformats.org/officeDocument/2006/relationships/image" Target="../media/image15.png"/><Relationship Id="rId7" Type="http://schemas.openxmlformats.org/officeDocument/2006/relationships/image" Target="../media/image14.png"/><Relationship Id="rId6" Type="http://schemas.openxmlformats.org/officeDocument/2006/relationships/image" Target="../media/image8.png"/><Relationship Id="rId5" Type="http://schemas.openxmlformats.org/officeDocument/2006/relationships/image" Target="../media/image13.jpeg"/><Relationship Id="rId4" Type="http://schemas.openxmlformats.org/officeDocument/2006/relationships/image" Target="../media/image12.jpeg"/><Relationship Id="rId3" Type="http://schemas.openxmlformats.org/officeDocument/2006/relationships/image" Target="../media/image11.png"/><Relationship Id="rId2" Type="http://schemas.openxmlformats.org/officeDocument/2006/relationships/image" Target="../media/image10.jpeg"/><Relationship Id="rId10" Type="http://schemas.openxmlformats.org/officeDocument/2006/relationships/slideLayout" Target="../slideLayouts/slideLayout5.xml"/><Relationship Id="rId1" Type="http://schemas.openxmlformats.org/officeDocument/2006/relationships/image" Target="../media/image7.png"/></Relationships>
</file>

<file path=ppt/slides/_rels/slide8.xml.rels><?xml version="1.0" encoding="UTF-8" standalone="yes"?>
<Relationships xmlns="http://schemas.openxmlformats.org/package/2006/relationships"><Relationship Id="rId4" Type="http://schemas.openxmlformats.org/officeDocument/2006/relationships/slideLayout" Target="../slideLayouts/slideLayout5.xml"/><Relationship Id="rId3" Type="http://schemas.openxmlformats.org/officeDocument/2006/relationships/image" Target="../media/image16.png"/><Relationship Id="rId2" Type="http://schemas.openxmlformats.org/officeDocument/2006/relationships/image" Target="../media/image8.png"/><Relationship Id="rId1"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8.xml"/><Relationship Id="rId2" Type="http://schemas.openxmlformats.org/officeDocument/2006/relationships/image" Target="../media/image18.png"/><Relationship Id="rId1" Type="http://schemas.openxmlformats.org/officeDocument/2006/relationships/image" Target="../media/image17.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sp>
        <p:nvSpPr>
          <p:cNvPr id="10" name="矩形 9"/>
          <p:cNvSpPr/>
          <p:nvPr/>
        </p:nvSpPr>
        <p:spPr>
          <a:xfrm>
            <a:off x="0" y="0"/>
            <a:ext cx="10691470" cy="15179675"/>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6" name="文本框 5"/>
          <p:cNvSpPr txBox="1"/>
          <p:nvPr/>
        </p:nvSpPr>
        <p:spPr>
          <a:xfrm>
            <a:off x="1002506" y="1872480"/>
            <a:ext cx="4038600" cy="1630045"/>
          </a:xfrm>
          <a:prstGeom prst="rect">
            <a:avLst/>
          </a:prstGeom>
          <a:noFill/>
          <a:effectLst/>
        </p:spPr>
        <p:txBody>
          <a:bodyPr wrap="square" rtlCol="0">
            <a:spAutoFit/>
          </a:bodyPr>
          <a:lstStyle/>
          <a:p>
            <a:r>
              <a:rPr lang="zh-CN" altLang="en-US" sz="10000" b="1" dirty="0">
                <a:solidFill>
                  <a:schemeClr val="bg2">
                    <a:lumMod val="25000"/>
                  </a:schemeClr>
                </a:solidFill>
                <a:latin typeface="Arial" panose="020B0604020202020204" pitchFamily="34" charset="0"/>
                <a:ea typeface="汉仪闫锐敏行楷简" panose="00020600040101010101" charset="-122"/>
              </a:rPr>
              <a:t>岚城镇</a:t>
            </a:r>
            <a:endParaRPr lang="zh-CN" altLang="en-US" sz="10000" b="1" dirty="0">
              <a:solidFill>
                <a:schemeClr val="bg2">
                  <a:lumMod val="25000"/>
                </a:schemeClr>
              </a:solidFill>
              <a:latin typeface="Arial" panose="020B0604020202020204" pitchFamily="34" charset="0"/>
              <a:ea typeface="汉仪闫锐敏行楷简" panose="00020600040101010101" charset="-122"/>
            </a:endParaRPr>
          </a:p>
        </p:txBody>
      </p:sp>
      <p:sp>
        <p:nvSpPr>
          <p:cNvPr id="7" name="文本框 6"/>
          <p:cNvSpPr txBox="1"/>
          <p:nvPr/>
        </p:nvSpPr>
        <p:spPr>
          <a:xfrm>
            <a:off x="4601252" y="2123957"/>
            <a:ext cx="5943600" cy="2553335"/>
          </a:xfrm>
          <a:prstGeom prst="rect">
            <a:avLst/>
          </a:prstGeom>
          <a:noFill/>
          <a:ln>
            <a:noFill/>
          </a:ln>
        </p:spPr>
        <p:txBody>
          <a:bodyPr wrap="square" rtlCol="0">
            <a:spAutoFit/>
          </a:bodyPr>
          <a:lstStyle/>
          <a:p>
            <a:pPr algn="ctr"/>
            <a:r>
              <a:rPr lang="zh-CN" altLang="en-US" sz="4000" b="1" dirty="0">
                <a:solidFill>
                  <a:schemeClr val="bg2">
                    <a:lumMod val="25000"/>
                  </a:schemeClr>
                </a:solidFill>
                <a:latin typeface="Arial" panose="020B0604020202020204" pitchFamily="34" charset="0"/>
                <a:ea typeface="汉仪行楷简" panose="02010600000101010101" charset="-122"/>
              </a:rPr>
              <a:t>国土空间总体规划</a:t>
            </a:r>
            <a:endParaRPr lang="en-US" altLang="zh-CN" sz="4000" b="1" dirty="0">
              <a:solidFill>
                <a:schemeClr val="bg2">
                  <a:lumMod val="25000"/>
                </a:schemeClr>
              </a:solidFill>
              <a:latin typeface="Arial" panose="020B0604020202020204" pitchFamily="34" charset="0"/>
              <a:ea typeface="汉仪行楷简" panose="02010600000101010101" charset="-122"/>
            </a:endParaRPr>
          </a:p>
          <a:p>
            <a:pPr algn="ctr"/>
            <a:r>
              <a:rPr lang="en-US" altLang="zh-CN" sz="4000" b="1" dirty="0">
                <a:solidFill>
                  <a:schemeClr val="bg2">
                    <a:lumMod val="25000"/>
                  </a:schemeClr>
                </a:solidFill>
                <a:latin typeface="Arial" panose="020B0604020202020204" pitchFamily="34" charset="0"/>
                <a:ea typeface="汉仪行楷简" panose="02010600000101010101" charset="-122"/>
              </a:rPr>
              <a:t>2021-2035</a:t>
            </a:r>
            <a:r>
              <a:rPr lang="zh-CN" altLang="en-US" sz="4000" b="1" dirty="0">
                <a:solidFill>
                  <a:schemeClr val="bg2">
                    <a:lumMod val="25000"/>
                  </a:schemeClr>
                </a:solidFill>
                <a:latin typeface="Arial" panose="020B0604020202020204" pitchFamily="34" charset="0"/>
                <a:ea typeface="汉仪行楷简" panose="02010600000101010101" charset="-122"/>
              </a:rPr>
              <a:t>年</a:t>
            </a:r>
            <a:endParaRPr lang="en-US" altLang="zh-CN" sz="4000" b="1" dirty="0">
              <a:solidFill>
                <a:schemeClr val="bg2">
                  <a:lumMod val="25000"/>
                </a:schemeClr>
              </a:solidFill>
              <a:latin typeface="Arial" panose="020B0604020202020204" pitchFamily="34" charset="0"/>
              <a:ea typeface="汉仪行楷简" panose="02010600000101010101" charset="-122"/>
            </a:endParaRPr>
          </a:p>
          <a:p>
            <a:pPr algn="ctr"/>
            <a:endParaRPr lang="en-US" altLang="zh-CN" sz="4000" b="1" dirty="0">
              <a:solidFill>
                <a:schemeClr val="bg1"/>
              </a:solidFill>
              <a:latin typeface="Arial" panose="020B0604020202020204" pitchFamily="34" charset="0"/>
              <a:ea typeface="汉仪行楷简" panose="02010600000101010101" charset="-122"/>
            </a:endParaRPr>
          </a:p>
          <a:p>
            <a:pPr algn="ctr"/>
            <a:endParaRPr lang="zh-CN" altLang="en-US" sz="4000" b="1" dirty="0">
              <a:solidFill>
                <a:schemeClr val="bg1"/>
              </a:solidFill>
              <a:latin typeface="Arial" panose="020B0604020202020204" pitchFamily="34" charset="0"/>
              <a:ea typeface="汉仪行楷简" panose="02010600000101010101" charset="-122"/>
            </a:endParaRPr>
          </a:p>
        </p:txBody>
      </p:sp>
      <p:sp>
        <p:nvSpPr>
          <p:cNvPr id="8" name="文本框 7"/>
          <p:cNvSpPr txBox="1"/>
          <p:nvPr/>
        </p:nvSpPr>
        <p:spPr>
          <a:xfrm>
            <a:off x="3517106" y="3559213"/>
            <a:ext cx="5943600" cy="707886"/>
          </a:xfrm>
          <a:prstGeom prst="rect">
            <a:avLst/>
          </a:prstGeom>
          <a:noFill/>
        </p:spPr>
        <p:txBody>
          <a:bodyPr wrap="square" rtlCol="0">
            <a:spAutoFit/>
          </a:bodyPr>
          <a:lstStyle/>
          <a:p>
            <a:endParaRPr lang="zh-CN" altLang="en-US" sz="4000" b="1" dirty="0">
              <a:solidFill>
                <a:schemeClr val="bg1"/>
              </a:solidFill>
              <a:latin typeface="黑体" panose="02010609060101010101" pitchFamily="49" charset="-122"/>
              <a:ea typeface="黑体" panose="02010609060101010101" pitchFamily="49" charset="-122"/>
            </a:endParaRPr>
          </a:p>
        </p:txBody>
      </p:sp>
      <p:sp>
        <p:nvSpPr>
          <p:cNvPr id="9" name="文本框 8"/>
          <p:cNvSpPr txBox="1"/>
          <p:nvPr/>
        </p:nvSpPr>
        <p:spPr>
          <a:xfrm>
            <a:off x="8012906" y="12741275"/>
            <a:ext cx="2209800" cy="1446550"/>
          </a:xfrm>
          <a:prstGeom prst="rect">
            <a:avLst/>
          </a:prstGeom>
          <a:noFill/>
        </p:spPr>
        <p:txBody>
          <a:bodyPr wrap="square" rtlCol="0">
            <a:spAutoFit/>
            <a:scene3d>
              <a:camera prst="orthographicFront"/>
              <a:lightRig rig="threePt" dir="t"/>
            </a:scene3d>
          </a:bodyPr>
          <a:lstStyle/>
          <a:p>
            <a:r>
              <a:rPr lang="zh-CN" altLang="en-US" sz="4400" b="1" dirty="0">
                <a:solidFill>
                  <a:schemeClr val="tx2">
                    <a:lumMod val="90000"/>
                    <a:lumOff val="10000"/>
                  </a:schemeClr>
                </a:solidFill>
                <a:effectLst>
                  <a:outerShdw blurRad="38100" dist="25400" dir="5400000" algn="ctr" rotWithShape="0">
                    <a:srgbClr val="6E747A">
                      <a:alpha val="43000"/>
                    </a:srgbClr>
                  </a:outerShdw>
                </a:effectLst>
                <a:latin typeface="Arial" panose="020B0604020202020204" pitchFamily="34" charset="0"/>
                <a:ea typeface="汉仪行楷简" panose="02010600000101010101" charset="-122"/>
              </a:rPr>
              <a:t>公众版</a:t>
            </a:r>
            <a:endParaRPr lang="en-US" altLang="zh-CN" sz="4400" b="1" dirty="0">
              <a:solidFill>
                <a:schemeClr val="tx2">
                  <a:lumMod val="90000"/>
                  <a:lumOff val="10000"/>
                </a:schemeClr>
              </a:solidFill>
              <a:effectLst>
                <a:outerShdw blurRad="38100" dist="25400" dir="5400000" algn="ctr" rotWithShape="0">
                  <a:srgbClr val="6E747A">
                    <a:alpha val="43000"/>
                  </a:srgbClr>
                </a:outerShdw>
              </a:effectLst>
              <a:latin typeface="Arial" panose="020B0604020202020204" pitchFamily="34" charset="0"/>
              <a:ea typeface="汉仪行楷简" panose="02010600000101010101" charset="-122"/>
            </a:endParaRPr>
          </a:p>
          <a:p>
            <a:endParaRPr lang="en-US" altLang="zh-CN" sz="4400" b="1" dirty="0">
              <a:solidFill>
                <a:schemeClr val="accent1"/>
              </a:solidFill>
              <a:effectLst>
                <a:outerShdw blurRad="38100" dist="25400" dir="5400000" algn="ctr" rotWithShape="0">
                  <a:srgbClr val="6E747A">
                    <a:alpha val="43000"/>
                  </a:srgbClr>
                </a:outerShdw>
              </a:effectLst>
              <a:latin typeface="Arial" panose="020B0604020202020204" pitchFamily="34" charset="0"/>
              <a:ea typeface="汉仪行楷简" panose="02010600000101010101" charset="-122"/>
            </a:endParaRPr>
          </a:p>
        </p:txBody>
      </p:sp>
      <p:cxnSp>
        <p:nvCxnSpPr>
          <p:cNvPr id="20" name="直接连接符 19"/>
          <p:cNvCxnSpPr/>
          <p:nvPr/>
        </p:nvCxnSpPr>
        <p:spPr>
          <a:xfrm>
            <a:off x="2233245" y="6188075"/>
            <a:ext cx="533400" cy="0"/>
          </a:xfrm>
          <a:prstGeom prst="line">
            <a:avLst/>
          </a:prstGeom>
          <a:ln w="6032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8" name="文本框 17"/>
          <p:cNvSpPr txBox="1"/>
          <p:nvPr/>
        </p:nvSpPr>
        <p:spPr>
          <a:xfrm>
            <a:off x="2526506" y="4041839"/>
            <a:ext cx="5943600" cy="3169285"/>
          </a:xfrm>
          <a:prstGeom prst="rect">
            <a:avLst/>
          </a:prstGeom>
          <a:noFill/>
          <a:effectLst>
            <a:outerShdw blurRad="50800" dist="50800" dir="5400000" algn="ctr" rotWithShape="0">
              <a:srgbClr val="000000">
                <a:alpha val="28000"/>
              </a:srgbClr>
            </a:outerShdw>
          </a:effectLst>
        </p:spPr>
        <p:txBody>
          <a:bodyPr wrap="square" rtlCol="0">
            <a:spAutoFit/>
            <a:scene3d>
              <a:camera prst="orthographicFront"/>
              <a:lightRig rig="threePt" dir="t"/>
            </a:scene3d>
          </a:bodyPr>
          <a:lstStyle/>
          <a:p>
            <a:r>
              <a:rPr lang="en-US" altLang="zh-CN" sz="8000" dirty="0">
                <a:solidFill>
                  <a:schemeClr val="accent1"/>
                </a:solidFill>
                <a:effectLst>
                  <a:outerShdw blurRad="38100" dist="25400" dir="5400000" algn="ctr" rotWithShape="0">
                    <a:srgbClr val="6E747A">
                      <a:alpha val="43000"/>
                    </a:srgbClr>
                  </a:outerShdw>
                </a:effectLst>
                <a:latin typeface="Arial" panose="020B0604020202020204" pitchFamily="34" charset="0"/>
                <a:ea typeface="汉仪行楷简" panose="02010600000101010101" charset="-122"/>
              </a:rPr>
              <a:t>2021</a:t>
            </a:r>
            <a:endParaRPr lang="en-US" altLang="zh-CN" sz="8000" dirty="0">
              <a:solidFill>
                <a:schemeClr val="accent1"/>
              </a:solidFill>
              <a:effectLst>
                <a:outerShdw blurRad="38100" dist="25400" dir="5400000" algn="ctr" rotWithShape="0">
                  <a:srgbClr val="6E747A">
                    <a:alpha val="43000"/>
                  </a:srgbClr>
                </a:outerShdw>
              </a:effectLst>
              <a:latin typeface="Arial" panose="020B0604020202020204" pitchFamily="34" charset="0"/>
              <a:ea typeface="汉仪行楷简" panose="02010600000101010101" charset="-122"/>
            </a:endParaRPr>
          </a:p>
          <a:p>
            <a:r>
              <a:rPr lang="en-US" altLang="zh-CN" sz="8000" dirty="0">
                <a:solidFill>
                  <a:schemeClr val="accent1"/>
                </a:solidFill>
                <a:effectLst>
                  <a:outerShdw blurRad="38100" dist="25400" dir="5400000" algn="ctr" rotWithShape="0">
                    <a:srgbClr val="6E747A">
                      <a:alpha val="43000"/>
                    </a:srgbClr>
                  </a:outerShdw>
                </a:effectLst>
                <a:latin typeface="Arial" panose="020B0604020202020204" pitchFamily="34" charset="0"/>
                <a:ea typeface="汉仪行楷简" panose="02010600000101010101" charset="-122"/>
              </a:rPr>
              <a:t>2035</a:t>
            </a:r>
            <a:endParaRPr lang="en-US" altLang="zh-CN" sz="8000" dirty="0">
              <a:solidFill>
                <a:schemeClr val="accent1"/>
              </a:solidFill>
              <a:effectLst>
                <a:outerShdw blurRad="38100" dist="25400" dir="5400000" algn="ctr" rotWithShape="0">
                  <a:srgbClr val="6E747A">
                    <a:alpha val="43000"/>
                  </a:srgbClr>
                </a:outerShdw>
              </a:effectLst>
              <a:latin typeface="Arial" panose="020B0604020202020204" pitchFamily="34" charset="0"/>
              <a:ea typeface="汉仪行楷简" panose="02010600000101010101" charset="-122"/>
            </a:endParaRPr>
          </a:p>
          <a:p>
            <a:endParaRPr lang="en-US" altLang="zh-CN" sz="8000" b="1" dirty="0">
              <a:solidFill>
                <a:schemeClr val="accent1"/>
              </a:solidFill>
              <a:effectLst>
                <a:outerShdw blurRad="38100" dist="25400" dir="5400000" algn="ctr" rotWithShape="0">
                  <a:srgbClr val="6E747A">
                    <a:alpha val="43000"/>
                  </a:srgbClr>
                </a:outerShdw>
              </a:effectLst>
              <a:latin typeface="Arial" panose="020B0604020202020204" pitchFamily="34" charset="0"/>
              <a:ea typeface="汉仪行楷简" panose="02010600000101010101" charset="-122"/>
            </a:endParaRPr>
          </a:p>
        </p:txBody>
      </p:sp>
    </p:spTree>
    <p:custDataLst>
      <p:tags r:id="rId2"/>
    </p:custData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126385" y="1439938"/>
            <a:ext cx="1030484" cy="398798"/>
          </a:xfrm>
          <a:prstGeom prst="rect">
            <a:avLst/>
          </a:prstGeom>
          <a:blipFill>
            <a:blip r:embed="rId1" cstate="print"/>
            <a:stretch>
              <a:fillRect/>
            </a:stretch>
          </a:blipFill>
        </p:spPr>
        <p:txBody>
          <a:bodyPr wrap="square" lIns="0" tIns="0" rIns="0" bIns="0" rtlCol="0"/>
          <a:lstStyle/>
          <a:p>
            <a:endParaRPr sz="1020"/>
          </a:p>
        </p:txBody>
      </p:sp>
      <p:sp>
        <p:nvSpPr>
          <p:cNvPr id="6" name="object 6"/>
          <p:cNvSpPr txBox="1"/>
          <p:nvPr/>
        </p:nvSpPr>
        <p:spPr>
          <a:xfrm>
            <a:off x="1318516" y="1306964"/>
            <a:ext cx="3341590" cy="492125"/>
          </a:xfrm>
          <a:prstGeom prst="rect">
            <a:avLst/>
          </a:prstGeom>
        </p:spPr>
        <p:txBody>
          <a:bodyPr vert="horz" wrap="square" lIns="0" tIns="0" rIns="0" bIns="0" rtlCol="0">
            <a:spAutoFit/>
          </a:bodyPr>
          <a:lstStyle/>
          <a:p>
            <a:pPr marL="9525">
              <a:tabLst>
                <a:tab pos="838835" algn="l"/>
              </a:tabLst>
            </a:pPr>
            <a:r>
              <a:rPr sz="3200" b="1" spc="8" dirty="0">
                <a:solidFill>
                  <a:srgbClr val="F0A470"/>
                </a:solidFill>
                <a:latin typeface="Arial" panose="020B0604020202020204" pitchFamily="34" charset="0"/>
                <a:ea typeface="汉仪闫锐敏行楷简" panose="00020600040101010101" charset="-122"/>
                <a:cs typeface="微软雅黑" panose="020B0503020204020204" pitchFamily="34" charset="-122"/>
              </a:rPr>
              <a:t>2</a:t>
            </a:r>
            <a:r>
              <a:rPr sz="3200" b="1" spc="-489" dirty="0">
                <a:solidFill>
                  <a:srgbClr val="F0A470"/>
                </a:solidFill>
                <a:latin typeface="Arial" panose="020B0604020202020204" pitchFamily="34" charset="0"/>
                <a:ea typeface="汉仪闫锐敏行楷简" panose="00020600040101010101" charset="-122"/>
                <a:cs typeface="微软雅黑" panose="020B0503020204020204" pitchFamily="34" charset="-122"/>
              </a:rPr>
              <a:t> </a:t>
            </a:r>
            <a:r>
              <a:rPr sz="3200" b="1" spc="4" dirty="0">
                <a:solidFill>
                  <a:srgbClr val="F0A470"/>
                </a:solidFill>
                <a:latin typeface="Arial" panose="020B0604020202020204" pitchFamily="34" charset="0"/>
                <a:ea typeface="汉仪闫锐敏行楷简" panose="00020600040101010101" charset="-122"/>
                <a:cs typeface="微软雅黑" panose="020B0503020204020204" pitchFamily="34" charset="-122"/>
              </a:rPr>
              <a:t>.</a:t>
            </a:r>
            <a:r>
              <a:rPr sz="3200" b="1" spc="-493" dirty="0">
                <a:solidFill>
                  <a:srgbClr val="F0A470"/>
                </a:solidFill>
                <a:latin typeface="Arial" panose="020B0604020202020204" pitchFamily="34" charset="0"/>
                <a:ea typeface="汉仪闫锐敏行楷简" panose="00020600040101010101" charset="-122"/>
                <a:cs typeface="微软雅黑" panose="020B0503020204020204" pitchFamily="34" charset="-122"/>
              </a:rPr>
              <a:t> </a:t>
            </a:r>
            <a:r>
              <a:rPr sz="3200" b="1" spc="8" dirty="0">
                <a:solidFill>
                  <a:srgbClr val="F0A470"/>
                </a:solidFill>
                <a:latin typeface="Arial" panose="020B0604020202020204" pitchFamily="34" charset="0"/>
                <a:ea typeface="汉仪闫锐敏行楷简" panose="00020600040101010101" charset="-122"/>
                <a:cs typeface="微软雅黑" panose="020B0503020204020204" pitchFamily="34" charset="-122"/>
              </a:rPr>
              <a:t>1	</a:t>
            </a:r>
            <a:r>
              <a:rPr lang="zh-CN" altLang="en-US" sz="3200" b="1" spc="203" dirty="0">
                <a:solidFill>
                  <a:srgbClr val="F0A470"/>
                </a:solidFill>
                <a:latin typeface="Arial" panose="020B0604020202020204" pitchFamily="34" charset="0"/>
                <a:ea typeface="汉仪闫锐敏行楷简" panose="00020600040101010101" charset="-122"/>
                <a:cs typeface="微软雅黑" panose="020B0503020204020204" pitchFamily="34" charset="-122"/>
              </a:rPr>
              <a:t>发展思路</a:t>
            </a:r>
            <a:endParaRPr sz="3200" b="1" dirty="0">
              <a:solidFill>
                <a:srgbClr val="F0A470"/>
              </a:solidFill>
              <a:latin typeface="Arial" panose="020B0604020202020204" pitchFamily="34" charset="0"/>
              <a:ea typeface="汉仪闫锐敏行楷简" panose="00020600040101010101" charset="-122"/>
              <a:cs typeface="微软雅黑" panose="020B0503020204020204" pitchFamily="34" charset="-122"/>
            </a:endParaRPr>
          </a:p>
        </p:txBody>
      </p:sp>
      <p:sp>
        <p:nvSpPr>
          <p:cNvPr id="11" name="object 11"/>
          <p:cNvSpPr/>
          <p:nvPr/>
        </p:nvSpPr>
        <p:spPr>
          <a:xfrm>
            <a:off x="5297792" y="8401414"/>
            <a:ext cx="121776" cy="5697692"/>
          </a:xfrm>
          <a:custGeom>
            <a:avLst/>
            <a:gdLst/>
            <a:ahLst/>
            <a:cxnLst/>
            <a:rect l="l" t="t" r="r" b="b"/>
            <a:pathLst>
              <a:path w="161925" h="7576184">
                <a:moveTo>
                  <a:pt x="0" y="7575722"/>
                </a:moveTo>
                <a:lnTo>
                  <a:pt x="161917" y="7575722"/>
                </a:lnTo>
                <a:lnTo>
                  <a:pt x="161917" y="0"/>
                </a:lnTo>
                <a:lnTo>
                  <a:pt x="0" y="0"/>
                </a:lnTo>
                <a:lnTo>
                  <a:pt x="0" y="7575722"/>
                </a:lnTo>
                <a:close/>
              </a:path>
            </a:pathLst>
          </a:custGeom>
          <a:solidFill>
            <a:srgbClr val="FFFFFF"/>
          </a:solidFill>
        </p:spPr>
        <p:txBody>
          <a:bodyPr wrap="square" lIns="0" tIns="0" rIns="0" bIns="0" rtlCol="0"/>
          <a:lstStyle/>
          <a:p>
            <a:endParaRPr sz="1020"/>
          </a:p>
        </p:txBody>
      </p:sp>
      <p:sp>
        <p:nvSpPr>
          <p:cNvPr id="25" name="object 23"/>
          <p:cNvSpPr/>
          <p:nvPr/>
        </p:nvSpPr>
        <p:spPr>
          <a:xfrm>
            <a:off x="1115022" y="1447772"/>
            <a:ext cx="1030484" cy="398798"/>
          </a:xfrm>
          <a:prstGeom prst="rect">
            <a:avLst/>
          </a:prstGeom>
          <a:blipFill>
            <a:blip r:embed="rId1" cstate="print">
              <a:alphaModFix amt="30000"/>
            </a:blip>
            <a:stretch>
              <a:fillRect/>
            </a:stretch>
          </a:blipFill>
        </p:spPr>
        <p:txBody>
          <a:bodyPr wrap="square" lIns="0" tIns="0" rIns="0" bIns="0" rtlCol="0"/>
          <a:lstStyle/>
          <a:p>
            <a:endParaRPr sz="1020"/>
          </a:p>
        </p:txBody>
      </p:sp>
      <p:pic>
        <p:nvPicPr>
          <p:cNvPr id="27" name="图片 26"/>
          <p:cNvPicPr>
            <a:picLocks noChangeAspect="1"/>
          </p:cNvPicPr>
          <p:nvPr/>
        </p:nvPicPr>
        <p:blipFill>
          <a:blip r:embed="rId2" cstate="print">
            <a:alphaModFix amt="37000"/>
            <a:extLst>
              <a:ext uri="{28A0092B-C50C-407E-A947-70E740481C1C}">
                <a14:useLocalDpi xmlns:a14="http://schemas.microsoft.com/office/drawing/2010/main" val="0"/>
              </a:ext>
            </a:extLst>
          </a:blip>
          <a:stretch>
            <a:fillRect/>
          </a:stretch>
        </p:blipFill>
        <p:spPr>
          <a:xfrm>
            <a:off x="9430150" y="13813352"/>
            <a:ext cx="1490485" cy="2107839"/>
          </a:xfrm>
          <a:prstGeom prst="rect">
            <a:avLst/>
          </a:prstGeom>
        </p:spPr>
      </p:pic>
      <p:grpSp>
        <p:nvGrpSpPr>
          <p:cNvPr id="28" name="组合 27"/>
          <p:cNvGrpSpPr/>
          <p:nvPr/>
        </p:nvGrpSpPr>
        <p:grpSpPr>
          <a:xfrm>
            <a:off x="0" y="374935"/>
            <a:ext cx="10691813" cy="555340"/>
            <a:chOff x="0" y="487695"/>
            <a:chExt cx="10691813" cy="555340"/>
          </a:xfrm>
        </p:grpSpPr>
        <p:cxnSp>
          <p:nvCxnSpPr>
            <p:cNvPr id="29" name="直接连接符 28"/>
            <p:cNvCxnSpPr/>
            <p:nvPr/>
          </p:nvCxnSpPr>
          <p:spPr>
            <a:xfrm>
              <a:off x="0" y="1043035"/>
              <a:ext cx="10691813" cy="0"/>
            </a:xfrm>
            <a:prstGeom prst="line">
              <a:avLst/>
            </a:prstGeom>
            <a:ln w="25400">
              <a:solidFill>
                <a:srgbClr val="F3BB95"/>
              </a:solidFill>
              <a:prstDash val="sysDot"/>
            </a:ln>
          </p:spPr>
          <p:style>
            <a:lnRef idx="1">
              <a:schemeClr val="accent1"/>
            </a:lnRef>
            <a:fillRef idx="0">
              <a:schemeClr val="accent1"/>
            </a:fillRef>
            <a:effectRef idx="0">
              <a:schemeClr val="accent1"/>
            </a:effectRef>
            <a:fontRef idx="minor">
              <a:schemeClr val="tx1"/>
            </a:fontRef>
          </p:style>
        </p:cxnSp>
        <p:grpSp>
          <p:nvGrpSpPr>
            <p:cNvPr id="30" name="组合 29"/>
            <p:cNvGrpSpPr/>
            <p:nvPr/>
          </p:nvGrpSpPr>
          <p:grpSpPr>
            <a:xfrm>
              <a:off x="523366" y="487695"/>
              <a:ext cx="8099140" cy="488542"/>
              <a:chOff x="523366" y="487695"/>
              <a:chExt cx="8099140" cy="488542"/>
            </a:xfrm>
          </p:grpSpPr>
          <p:sp>
            <p:nvSpPr>
              <p:cNvPr id="31" name="矩形 30"/>
              <p:cNvSpPr/>
              <p:nvPr/>
            </p:nvSpPr>
            <p:spPr>
              <a:xfrm>
                <a:off x="523366" y="487695"/>
                <a:ext cx="326740" cy="326740"/>
              </a:xfrm>
              <a:prstGeom prst="rect">
                <a:avLst/>
              </a:prstGeom>
              <a:gradFill flip="none" rotWithShape="1">
                <a:gsLst>
                  <a:gs pos="0">
                    <a:schemeClr val="bg1"/>
                  </a:gs>
                  <a:gs pos="14000">
                    <a:srgbClr val="F3BB95"/>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矩形 31"/>
              <p:cNvSpPr/>
              <p:nvPr/>
            </p:nvSpPr>
            <p:spPr>
              <a:xfrm>
                <a:off x="880815" y="674992"/>
                <a:ext cx="239481" cy="239481"/>
              </a:xfrm>
              <a:prstGeom prst="rect">
                <a:avLst/>
              </a:prstGeom>
              <a:gradFill>
                <a:gsLst>
                  <a:gs pos="0">
                    <a:schemeClr val="bg1"/>
                  </a:gs>
                  <a:gs pos="12000">
                    <a:srgbClr val="F3BB95"/>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文本框 32"/>
              <p:cNvSpPr txBox="1"/>
              <p:nvPr/>
            </p:nvSpPr>
            <p:spPr>
              <a:xfrm>
                <a:off x="1682928" y="639992"/>
                <a:ext cx="6939578" cy="336245"/>
              </a:xfrm>
              <a:prstGeom prst="rect">
                <a:avLst/>
              </a:prstGeom>
              <a:noFill/>
            </p:spPr>
            <p:txBody>
              <a:bodyPr wrap="square">
                <a:spAutoFit/>
              </a:bodyPr>
              <a:lstStyle/>
              <a:p>
                <a:r>
                  <a:rPr lang="en-US" altLang="zh-CN" sz="1600" b="1" dirty="0">
                    <a:solidFill>
                      <a:srgbClr val="F3BB95"/>
                    </a:solidFill>
                    <a:latin typeface="Arial" panose="020B0604020202020204" pitchFamily="34" charset="0"/>
                    <a:ea typeface="汉仪行楷简" panose="02010600000101010101" charset="-122"/>
                  </a:rPr>
                  <a:t>《</a:t>
                </a:r>
                <a:r>
                  <a:rPr lang="zh-CN" altLang="en-US" sz="1600" b="1" dirty="0">
                    <a:solidFill>
                      <a:srgbClr val="F3BB95"/>
                    </a:solidFill>
                    <a:latin typeface="Arial" panose="020B0604020202020204" pitchFamily="34" charset="0"/>
                    <a:ea typeface="汉仪行楷简" panose="02010600000101010101" charset="-122"/>
                  </a:rPr>
                  <a:t>岚城镇国土空间总体规划（</a:t>
                </a:r>
                <a:r>
                  <a:rPr lang="en-US" altLang="zh-CN" sz="1600" b="1" dirty="0">
                    <a:solidFill>
                      <a:srgbClr val="F3BB95"/>
                    </a:solidFill>
                    <a:latin typeface="Arial" panose="020B0604020202020204" pitchFamily="34" charset="0"/>
                    <a:ea typeface="汉仪行楷简" panose="02010600000101010101" charset="-122"/>
                  </a:rPr>
                  <a:t>2021-2035</a:t>
                </a:r>
                <a:r>
                  <a:rPr lang="zh-CN" altLang="en-US" sz="1600" b="1" dirty="0">
                    <a:solidFill>
                      <a:srgbClr val="F3BB95"/>
                    </a:solidFill>
                    <a:latin typeface="Arial" panose="020B0604020202020204" pitchFamily="34" charset="0"/>
                    <a:ea typeface="汉仪行楷简" panose="02010600000101010101" charset="-122"/>
                  </a:rPr>
                  <a:t>）</a:t>
                </a:r>
                <a:r>
                  <a:rPr lang="en-US" altLang="zh-CN" sz="1600" b="1" dirty="0">
                    <a:solidFill>
                      <a:srgbClr val="F3BB95"/>
                    </a:solidFill>
                    <a:latin typeface="Arial" panose="020B0604020202020204" pitchFamily="34" charset="0"/>
                    <a:ea typeface="汉仪行楷简" panose="02010600000101010101" charset="-122"/>
                  </a:rPr>
                  <a:t>》</a:t>
                </a:r>
                <a:r>
                  <a:rPr lang="zh-CN" altLang="en-US" sz="1600" b="1" dirty="0">
                    <a:solidFill>
                      <a:srgbClr val="F3BB95"/>
                    </a:solidFill>
                    <a:latin typeface="Arial" panose="020B0604020202020204" pitchFamily="34" charset="0"/>
                    <a:ea typeface="汉仪行楷简" panose="02010600000101010101" charset="-122"/>
                  </a:rPr>
                  <a:t>（公众版）</a:t>
                </a:r>
                <a:endParaRPr lang="zh-CN" altLang="en-US" sz="1600" b="1" dirty="0">
                  <a:solidFill>
                    <a:srgbClr val="F3BB95"/>
                  </a:solidFill>
                  <a:latin typeface="Arial" panose="020B0604020202020204" pitchFamily="34" charset="0"/>
                  <a:ea typeface="汉仪行楷简" panose="02010600000101010101" charset="-122"/>
                </a:endParaRPr>
              </a:p>
            </p:txBody>
          </p:sp>
        </p:grpSp>
      </p:grpSp>
      <p:sp>
        <p:nvSpPr>
          <p:cNvPr id="14" name="文本框 13"/>
          <p:cNvSpPr txBox="1"/>
          <p:nvPr/>
        </p:nvSpPr>
        <p:spPr>
          <a:xfrm>
            <a:off x="1003300" y="1977570"/>
            <a:ext cx="8839200" cy="2861310"/>
          </a:xfrm>
          <a:prstGeom prst="rect">
            <a:avLst/>
          </a:prstGeom>
          <a:noFill/>
        </p:spPr>
        <p:txBody>
          <a:bodyPr wrap="square">
            <a:spAutoFit/>
          </a:bodyPr>
          <a:lstStyle/>
          <a:p>
            <a:pPr marL="0" marR="0" lvl="0" indent="381000" algn="just" defTabSz="1219200" rtl="0" eaLnBrk="1" fontAlgn="auto" latinLnBrk="0" hangingPunct="1">
              <a:lnSpc>
                <a:spcPct val="150000"/>
              </a:lnSpc>
              <a:spcBef>
                <a:spcPts val="0"/>
              </a:spcBef>
              <a:spcAft>
                <a:spcPts val="0"/>
              </a:spcAft>
              <a:buClrTx/>
              <a:buSzTx/>
              <a:buFontTx/>
              <a:buNone/>
              <a:defRPr/>
            </a:pPr>
            <a:r>
              <a:rPr lang="zh-CN" altLang="zh-CN" sz="2400" b="1" kern="100" spc="50" dirty="0">
                <a:latin typeface="Arial" panose="020B0604020202020204" pitchFamily="34" charset="0"/>
                <a:ea typeface="汉仪行楷简" panose="02010600000101010101" charset="-122"/>
                <a:cs typeface="Times New Roman" panose="02020603050405020304" pitchFamily="18" charset="0"/>
              </a:rPr>
              <a:t>充分发挥</a:t>
            </a:r>
            <a:r>
              <a:rPr lang="zh-CN" altLang="en-US" sz="2400" b="1" kern="100" spc="50" dirty="0">
                <a:latin typeface="Arial" panose="020B0604020202020204" pitchFamily="34" charset="0"/>
                <a:ea typeface="汉仪行楷简" panose="02010600000101010101" charset="-122"/>
                <a:cs typeface="Times New Roman" panose="02020603050405020304" pitchFamily="18" charset="0"/>
              </a:rPr>
              <a:t>岚城</a:t>
            </a:r>
            <a:r>
              <a:rPr lang="zh-CN" altLang="zh-CN" sz="2400" b="1" kern="100" spc="50" dirty="0">
                <a:latin typeface="Arial" panose="020B0604020202020204" pitchFamily="34" charset="0"/>
                <a:ea typeface="汉仪行楷简" panose="02010600000101010101" charset="-122"/>
                <a:cs typeface="Times New Roman" panose="02020603050405020304" pitchFamily="18" charset="0"/>
              </a:rPr>
              <a:t>镇独特的区位优势及丰富的资源优势，以</a:t>
            </a:r>
            <a:r>
              <a:rPr lang="zh-CN" altLang="en-US" sz="2400" b="1" kern="100" spc="50" dirty="0">
                <a:latin typeface="Arial" panose="020B0604020202020204" pitchFamily="34" charset="0"/>
                <a:ea typeface="汉仪行楷简" panose="02010600000101010101" charset="-122"/>
                <a:cs typeface="Times New Roman" panose="02020603050405020304" pitchFamily="18" charset="0"/>
              </a:rPr>
              <a:t>岚城</a:t>
            </a:r>
            <a:r>
              <a:rPr lang="zh-CN" altLang="zh-CN" sz="2400" b="1" kern="100" spc="50" dirty="0">
                <a:latin typeface="Arial" panose="020B0604020202020204" pitchFamily="34" charset="0"/>
                <a:ea typeface="汉仪行楷简" panose="02010600000101010101" charset="-122"/>
                <a:cs typeface="Times New Roman" panose="02020603050405020304" pitchFamily="18" charset="0"/>
              </a:rPr>
              <a:t>镇现状产业为基础，依托</a:t>
            </a:r>
            <a:r>
              <a:rPr lang="zh-CN" altLang="en-US" sz="2400" b="1" kern="100" spc="50" dirty="0">
                <a:latin typeface="Arial" panose="020B0604020202020204" pitchFamily="34" charset="0"/>
                <a:ea typeface="汉仪行楷简" panose="02010600000101010101" charset="-122"/>
                <a:cs typeface="Times New Roman" panose="02020603050405020304" pitchFamily="18" charset="0"/>
              </a:rPr>
              <a:t>丰富的旅游资源、农业资源、生态资源</a:t>
            </a:r>
            <a:r>
              <a:rPr lang="zh-CN" altLang="zh-CN" sz="2400" b="1" kern="100" spc="50" dirty="0">
                <a:latin typeface="Arial" panose="020B0604020202020204" pitchFamily="34" charset="0"/>
                <a:ea typeface="汉仪行楷简" panose="02010600000101010101" charset="-122"/>
                <a:cs typeface="Times New Roman" panose="02020603050405020304" pitchFamily="18" charset="0"/>
              </a:rPr>
              <a:t>，形成产业集群，实现产业转型升级。按照</a:t>
            </a:r>
            <a:r>
              <a:rPr lang="zh-CN" altLang="zh-CN" sz="2400" b="1" kern="100" spc="50" dirty="0">
                <a:solidFill>
                  <a:srgbClr val="EE9960"/>
                </a:solidFill>
                <a:latin typeface="Arial" panose="020B0604020202020204" pitchFamily="34" charset="0"/>
                <a:ea typeface="汉仪行楷简" panose="02010600000101010101" charset="-122"/>
                <a:cs typeface="Times New Roman" panose="02020603050405020304" pitchFamily="18" charset="0"/>
              </a:rPr>
              <a:t>“</a:t>
            </a:r>
            <a:r>
              <a:rPr lang="en-US" altLang="zh-CN" sz="2400" b="1" kern="100" spc="50" dirty="0">
                <a:solidFill>
                  <a:srgbClr val="EE9960"/>
                </a:solidFill>
                <a:latin typeface="Arial" panose="020B0604020202020204" pitchFamily="34" charset="0"/>
                <a:ea typeface="汉仪行楷简" panose="02010600000101010101" charset="-122"/>
                <a:cs typeface="Times New Roman" panose="02020603050405020304" pitchFamily="18" charset="0"/>
              </a:rPr>
              <a:t>1234</a:t>
            </a:r>
            <a:r>
              <a:rPr lang="zh-CN" altLang="zh-CN" sz="2400" b="1" kern="100" spc="50" dirty="0">
                <a:solidFill>
                  <a:srgbClr val="EE9960"/>
                </a:solidFill>
                <a:latin typeface="Arial" panose="020B0604020202020204" pitchFamily="34" charset="0"/>
                <a:ea typeface="汉仪行楷简" panose="02010600000101010101" charset="-122"/>
                <a:cs typeface="Times New Roman" panose="02020603050405020304" pitchFamily="18" charset="0"/>
              </a:rPr>
              <a:t>”</a:t>
            </a:r>
            <a:r>
              <a:rPr lang="zh-CN" altLang="zh-CN" sz="2400" b="1" kern="100" spc="50" dirty="0">
                <a:latin typeface="Arial" panose="020B0604020202020204" pitchFamily="34" charset="0"/>
                <a:ea typeface="汉仪行楷简" panose="02010600000101010101" charset="-122"/>
                <a:cs typeface="Times New Roman" panose="02020603050405020304" pitchFamily="18" charset="0"/>
              </a:rPr>
              <a:t>的发展思路，把</a:t>
            </a:r>
            <a:r>
              <a:rPr lang="zh-CN" altLang="en-US" sz="2400" b="1" kern="100" spc="50" dirty="0">
                <a:latin typeface="Arial" panose="020B0604020202020204" pitchFamily="34" charset="0"/>
                <a:ea typeface="汉仪行楷简" panose="02010600000101010101" charset="-122"/>
                <a:cs typeface="Times New Roman" panose="02020603050405020304" pitchFamily="18" charset="0"/>
              </a:rPr>
              <a:t>岚城</a:t>
            </a:r>
            <a:r>
              <a:rPr lang="zh-CN" altLang="zh-CN" sz="2400" b="1" kern="100" spc="50" dirty="0">
                <a:latin typeface="Arial" panose="020B0604020202020204" pitchFamily="34" charset="0"/>
                <a:ea typeface="汉仪行楷简" panose="02010600000101010101" charset="-122"/>
                <a:cs typeface="Times New Roman" panose="02020603050405020304" pitchFamily="18" charset="0"/>
              </a:rPr>
              <a:t>打造成“</a:t>
            </a:r>
            <a:r>
              <a:rPr lang="zh-CN" altLang="zh-CN" sz="2400" b="1" kern="100" spc="50" dirty="0">
                <a:solidFill>
                  <a:srgbClr val="EE9960"/>
                </a:solidFill>
                <a:latin typeface="Arial" panose="020B0604020202020204" pitchFamily="34" charset="0"/>
                <a:ea typeface="汉仪行楷简" panose="02010600000101010101" charset="-122"/>
                <a:cs typeface="Times New Roman" panose="02020603050405020304" pitchFamily="18" charset="0"/>
              </a:rPr>
              <a:t>现代农业</a:t>
            </a:r>
            <a:r>
              <a:rPr lang="zh-CN" altLang="en-US" sz="2400" b="1" kern="100" spc="50" dirty="0">
                <a:solidFill>
                  <a:srgbClr val="EE9960"/>
                </a:solidFill>
                <a:latin typeface="Arial" panose="020B0604020202020204" pitchFamily="34" charset="0"/>
                <a:ea typeface="汉仪行楷简" panose="02010600000101010101" charset="-122"/>
                <a:cs typeface="Times New Roman" panose="02020603050405020304" pitchFamily="18" charset="0"/>
              </a:rPr>
              <a:t>产业新</a:t>
            </a:r>
            <a:r>
              <a:rPr lang="zh-CN" altLang="zh-CN" sz="2400" b="1" kern="100" spc="50" dirty="0">
                <a:solidFill>
                  <a:srgbClr val="EE9960"/>
                </a:solidFill>
                <a:latin typeface="Arial" panose="020B0604020202020204" pitchFamily="34" charset="0"/>
                <a:ea typeface="汉仪行楷简" panose="02010600000101010101" charset="-122"/>
                <a:cs typeface="Times New Roman" panose="02020603050405020304" pitchFamily="18" charset="0"/>
              </a:rPr>
              <a:t>区、生态</a:t>
            </a:r>
            <a:r>
              <a:rPr lang="zh-CN" altLang="en-US" sz="2400" b="1" kern="100" spc="50" dirty="0">
                <a:solidFill>
                  <a:srgbClr val="EE9960"/>
                </a:solidFill>
                <a:latin typeface="Arial" panose="020B0604020202020204" pitchFamily="34" charset="0"/>
                <a:ea typeface="汉仪行楷简" panose="02010600000101010101" charset="-122"/>
                <a:cs typeface="Times New Roman" panose="02020603050405020304" pitchFamily="18" charset="0"/>
              </a:rPr>
              <a:t>文化</a:t>
            </a:r>
            <a:r>
              <a:rPr lang="zh-CN" altLang="zh-CN" sz="2400" b="1" kern="100" spc="50" dirty="0">
                <a:solidFill>
                  <a:srgbClr val="EE9960"/>
                </a:solidFill>
                <a:latin typeface="Arial" panose="020B0604020202020204" pitchFamily="34" charset="0"/>
                <a:ea typeface="汉仪行楷简" panose="02010600000101010101" charset="-122"/>
                <a:cs typeface="Times New Roman" panose="02020603050405020304" pitchFamily="18" charset="0"/>
              </a:rPr>
              <a:t>旅游小镇</a:t>
            </a:r>
            <a:r>
              <a:rPr lang="zh-CN" altLang="en-US" sz="2400" b="1" kern="100" spc="50" dirty="0">
                <a:solidFill>
                  <a:srgbClr val="EE9960"/>
                </a:solidFill>
                <a:latin typeface="Arial" panose="020B0604020202020204" pitchFamily="34" charset="0"/>
                <a:ea typeface="汉仪行楷简" panose="02010600000101010101" charset="-122"/>
                <a:cs typeface="Times New Roman" panose="02020603050405020304" pitchFamily="18" charset="0"/>
              </a:rPr>
              <a:t>、宜居宜业和美家园、乡村振兴示范基地</a:t>
            </a:r>
            <a:r>
              <a:rPr lang="zh-CN" altLang="zh-CN" sz="2400" b="1" kern="100" spc="50" dirty="0">
                <a:latin typeface="Arial" panose="020B0604020202020204" pitchFamily="34" charset="0"/>
                <a:ea typeface="汉仪行楷简" panose="02010600000101010101" charset="-122"/>
                <a:cs typeface="Times New Roman" panose="02020603050405020304" pitchFamily="18" charset="0"/>
              </a:rPr>
              <a:t>”</a:t>
            </a:r>
            <a:r>
              <a:rPr kumimoji="0" lang="zh-CN" altLang="zh-CN" sz="2000" b="0" i="0" u="none" strike="noStrike" kern="1200" cap="none" spc="0" normalizeH="0" baseline="0" noProof="0" dirty="0">
                <a:ln>
                  <a:noFill/>
                </a:ln>
                <a:effectLst/>
                <a:uLnTx/>
                <a:uFillTx/>
                <a:latin typeface="Arial" panose="020B0604020202020204" pitchFamily="34" charset="0"/>
                <a:ea typeface="汉仪行楷简" panose="02010600000101010101" charset="-122"/>
                <a:cs typeface="Times New Roman" panose="02020603050405020304" pitchFamily="18" charset="0"/>
              </a:rPr>
              <a:t>。</a:t>
            </a:r>
            <a:endParaRPr kumimoji="0" lang="zh-CN" altLang="zh-CN" sz="2000" b="0" i="0" u="none" strike="noStrike" kern="1200" cap="none" spc="0" normalizeH="0" baseline="0" noProof="0" dirty="0">
              <a:ln>
                <a:noFill/>
              </a:ln>
              <a:effectLst/>
              <a:uLnTx/>
              <a:uFillTx/>
              <a:latin typeface="Arial" panose="020B0604020202020204" pitchFamily="34" charset="0"/>
              <a:ea typeface="汉仪行楷简" panose="02010600000101010101" charset="-122"/>
              <a:cs typeface="宋体" panose="02010600030101010101" pitchFamily="2" charset="-122"/>
            </a:endParaRPr>
          </a:p>
        </p:txBody>
      </p:sp>
      <p:sp>
        <p:nvSpPr>
          <p:cNvPr id="19" name="object 11"/>
          <p:cNvSpPr/>
          <p:nvPr/>
        </p:nvSpPr>
        <p:spPr>
          <a:xfrm>
            <a:off x="5297792" y="8401414"/>
            <a:ext cx="121776" cy="5697692"/>
          </a:xfrm>
          <a:custGeom>
            <a:avLst/>
            <a:gdLst/>
            <a:ahLst/>
            <a:cxnLst/>
            <a:rect l="l" t="t" r="r" b="b"/>
            <a:pathLst>
              <a:path w="161925" h="7576184">
                <a:moveTo>
                  <a:pt x="0" y="7575722"/>
                </a:moveTo>
                <a:lnTo>
                  <a:pt x="161917" y="7575722"/>
                </a:lnTo>
                <a:lnTo>
                  <a:pt x="161917" y="0"/>
                </a:lnTo>
                <a:lnTo>
                  <a:pt x="0" y="0"/>
                </a:lnTo>
                <a:lnTo>
                  <a:pt x="0" y="7575722"/>
                </a:lnTo>
                <a:close/>
              </a:path>
            </a:pathLst>
          </a:custGeom>
          <a:solidFill>
            <a:srgbClr val="FFFFFF"/>
          </a:solidFill>
        </p:spPr>
        <p:txBody>
          <a:bodyPr wrap="square" lIns="0" tIns="0" rIns="0" bIns="0" rtlCol="0"/>
          <a:lstStyle/>
          <a:p>
            <a:endParaRPr sz="1020"/>
          </a:p>
        </p:txBody>
      </p:sp>
      <p:grpSp>
        <p:nvGrpSpPr>
          <p:cNvPr id="24" name="组合 23"/>
          <p:cNvGrpSpPr/>
          <p:nvPr/>
        </p:nvGrpSpPr>
        <p:grpSpPr>
          <a:xfrm>
            <a:off x="436245" y="5252720"/>
            <a:ext cx="9779000" cy="8381365"/>
            <a:chOff x="1135761" y="7559676"/>
            <a:chExt cx="8706738" cy="6284887"/>
          </a:xfrm>
        </p:grpSpPr>
        <p:pic>
          <p:nvPicPr>
            <p:cNvPr id="16" name="图片 15"/>
            <p:cNvPicPr>
              <a:picLocks noChangeAspect="1"/>
            </p:cNvPicPr>
            <p:nvPr/>
          </p:nvPicPr>
          <p:blipFill>
            <a:blip r:embed="rId3"/>
            <a:stretch>
              <a:fillRect/>
            </a:stretch>
          </p:blipFill>
          <p:spPr>
            <a:xfrm>
              <a:off x="5544178" y="7559676"/>
              <a:ext cx="4298321" cy="3108326"/>
            </a:xfrm>
            <a:prstGeom prst="rect">
              <a:avLst/>
            </a:prstGeom>
          </p:spPr>
        </p:pic>
        <p:pic>
          <p:nvPicPr>
            <p:cNvPr id="17" name="图片 16"/>
            <p:cNvPicPr>
              <a:picLocks noChangeAspect="1"/>
            </p:cNvPicPr>
            <p:nvPr/>
          </p:nvPicPr>
          <p:blipFill>
            <a:blip r:embed="rId4"/>
            <a:stretch>
              <a:fillRect/>
            </a:stretch>
          </p:blipFill>
          <p:spPr>
            <a:xfrm>
              <a:off x="5544177" y="10826884"/>
              <a:ext cx="4298319" cy="3017679"/>
            </a:xfrm>
            <a:prstGeom prst="rect">
              <a:avLst/>
            </a:prstGeom>
          </p:spPr>
        </p:pic>
        <p:pic>
          <p:nvPicPr>
            <p:cNvPr id="20" name="图片 19"/>
            <p:cNvPicPr>
              <a:picLocks noChangeAspect="1"/>
            </p:cNvPicPr>
            <p:nvPr/>
          </p:nvPicPr>
          <p:blipFill>
            <a:blip r:embed="rId5"/>
            <a:stretch>
              <a:fillRect/>
            </a:stretch>
          </p:blipFill>
          <p:spPr>
            <a:xfrm>
              <a:off x="1135761" y="10826883"/>
              <a:ext cx="4283807" cy="3017679"/>
            </a:xfrm>
            <a:prstGeom prst="rect">
              <a:avLst/>
            </a:prstGeom>
          </p:spPr>
        </p:pic>
        <p:pic>
          <p:nvPicPr>
            <p:cNvPr id="23" name="图片 2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59263" y="7575549"/>
              <a:ext cx="4260305" cy="3108326"/>
            </a:xfrm>
            <a:prstGeom prst="rect">
              <a:avLst/>
            </a:prstGeom>
          </p:spPr>
        </p:pic>
      </p:grpSp>
    </p:spTree>
    <p:custDataLst>
      <p:tags r:id="rId7"/>
    </p:custData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4" name="图片 3"/>
          <p:cNvPicPr>
            <a:picLocks noChangeAspect="1"/>
          </p:cNvPicPr>
          <p:nvPr/>
        </p:nvPicPr>
        <p:blipFill>
          <a:blip r:embed="rId1"/>
          <a:stretch>
            <a:fillRect/>
          </a:stretch>
        </p:blipFill>
        <p:spPr>
          <a:xfrm>
            <a:off x="0" y="7319645"/>
            <a:ext cx="10718165" cy="7773035"/>
          </a:xfrm>
          <a:prstGeom prst="rect">
            <a:avLst/>
          </a:prstGeom>
        </p:spPr>
      </p:pic>
      <p:sp>
        <p:nvSpPr>
          <p:cNvPr id="5" name="object 3"/>
          <p:cNvSpPr/>
          <p:nvPr/>
        </p:nvSpPr>
        <p:spPr>
          <a:xfrm>
            <a:off x="-32385" y="0"/>
            <a:ext cx="10750550" cy="15210155"/>
          </a:xfrm>
          <a:custGeom>
            <a:avLst/>
            <a:gdLst/>
            <a:ahLst/>
            <a:cxnLst/>
            <a:rect l="l" t="t" r="r" b="b"/>
            <a:pathLst>
              <a:path w="14199235" h="20104100">
                <a:moveTo>
                  <a:pt x="14199165" y="20104091"/>
                </a:moveTo>
                <a:lnTo>
                  <a:pt x="14199165" y="0"/>
                </a:lnTo>
                <a:lnTo>
                  <a:pt x="0" y="0"/>
                </a:lnTo>
                <a:lnTo>
                  <a:pt x="0" y="20104091"/>
                </a:lnTo>
                <a:lnTo>
                  <a:pt x="14199165" y="20104091"/>
                </a:lnTo>
                <a:close/>
              </a:path>
            </a:pathLst>
          </a:custGeom>
          <a:gradFill>
            <a:gsLst>
              <a:gs pos="0">
                <a:schemeClr val="bg1">
                  <a:alpha val="20000"/>
                </a:schemeClr>
              </a:gs>
              <a:gs pos="76000">
                <a:schemeClr val="bg1"/>
              </a:gs>
              <a:gs pos="43000">
                <a:srgbClr val="F9DECB"/>
              </a:gs>
            </a:gsLst>
            <a:lin ang="16200000" scaled="1"/>
          </a:gradFill>
        </p:spPr>
        <p:txBody>
          <a:bodyPr wrap="square" lIns="0" tIns="0" rIns="0" bIns="0" rtlCol="0"/>
          <a:lstStyle/>
          <a:p>
            <a:endParaRPr sz="1020"/>
          </a:p>
        </p:txBody>
      </p:sp>
      <p:sp>
        <p:nvSpPr>
          <p:cNvPr id="2" name="object 2"/>
          <p:cNvSpPr/>
          <p:nvPr/>
        </p:nvSpPr>
        <p:spPr>
          <a:xfrm>
            <a:off x="1126385" y="1439938"/>
            <a:ext cx="1030484" cy="398798"/>
          </a:xfrm>
          <a:prstGeom prst="rect">
            <a:avLst/>
          </a:prstGeom>
          <a:blipFill>
            <a:blip r:embed="rId2" cstate="print"/>
            <a:stretch>
              <a:fillRect/>
            </a:stretch>
          </a:blipFill>
        </p:spPr>
        <p:txBody>
          <a:bodyPr wrap="square" lIns="0" tIns="0" rIns="0" bIns="0" rtlCol="0"/>
          <a:lstStyle/>
          <a:p>
            <a:endParaRPr sz="1020"/>
          </a:p>
        </p:txBody>
      </p:sp>
      <p:sp>
        <p:nvSpPr>
          <p:cNvPr id="23" name="object 23"/>
          <p:cNvSpPr txBox="1"/>
          <p:nvPr/>
        </p:nvSpPr>
        <p:spPr>
          <a:xfrm>
            <a:off x="1295050" y="1306964"/>
            <a:ext cx="5087380" cy="492125"/>
          </a:xfrm>
          <a:prstGeom prst="rect">
            <a:avLst/>
          </a:prstGeom>
        </p:spPr>
        <p:txBody>
          <a:bodyPr vert="horz" wrap="square" lIns="0" tIns="0" rIns="0" bIns="0" rtlCol="0">
            <a:spAutoFit/>
          </a:bodyPr>
          <a:lstStyle/>
          <a:p>
            <a:pPr marL="9525">
              <a:tabLst>
                <a:tab pos="838835" algn="l"/>
              </a:tabLst>
            </a:pPr>
            <a:r>
              <a:rPr sz="3200" b="1" spc="169" dirty="0">
                <a:solidFill>
                  <a:srgbClr val="F0A470"/>
                </a:solidFill>
                <a:latin typeface="Arial" panose="020B0604020202020204" pitchFamily="34" charset="0"/>
                <a:ea typeface="汉仪行楷简" panose="02010600000101010101" charset="-122"/>
                <a:cs typeface="微软雅黑" panose="020B0503020204020204" pitchFamily="34" charset="-122"/>
              </a:rPr>
              <a:t>2.</a:t>
            </a:r>
            <a:r>
              <a:rPr lang="en-US" sz="3200" b="1" spc="169" dirty="0">
                <a:solidFill>
                  <a:srgbClr val="F0A470"/>
                </a:solidFill>
                <a:latin typeface="Arial" panose="020B0604020202020204" pitchFamily="34" charset="0"/>
                <a:ea typeface="汉仪行楷简" panose="02010600000101010101" charset="-122"/>
                <a:cs typeface="微软雅黑" panose="020B0503020204020204" pitchFamily="34" charset="-122"/>
              </a:rPr>
              <a:t>2 </a:t>
            </a:r>
            <a:r>
              <a:rPr lang="zh-CN" altLang="en-US" sz="3200" b="1" spc="199" dirty="0">
                <a:solidFill>
                  <a:srgbClr val="F0A470"/>
                </a:solidFill>
                <a:latin typeface="Arial" panose="020B0604020202020204" pitchFamily="34" charset="0"/>
                <a:ea typeface="汉仪行楷简" panose="02010600000101010101" charset="-122"/>
                <a:cs typeface="微软雅黑" panose="020B0503020204020204" pitchFamily="34" charset="-122"/>
              </a:rPr>
              <a:t>发展定位</a:t>
            </a:r>
            <a:endParaRPr sz="3200" dirty="0">
              <a:solidFill>
                <a:srgbClr val="F0A470"/>
              </a:solidFill>
              <a:latin typeface="Arial" panose="020B0604020202020204" pitchFamily="34" charset="0"/>
              <a:ea typeface="汉仪行楷简" panose="02010600000101010101" charset="-122"/>
              <a:cs typeface="微软雅黑" panose="020B0503020204020204" pitchFamily="34" charset="-122"/>
            </a:endParaRPr>
          </a:p>
        </p:txBody>
      </p:sp>
      <p:sp>
        <p:nvSpPr>
          <p:cNvPr id="25" name="object 23"/>
          <p:cNvSpPr/>
          <p:nvPr/>
        </p:nvSpPr>
        <p:spPr>
          <a:xfrm>
            <a:off x="1115022" y="1447772"/>
            <a:ext cx="1030484" cy="398798"/>
          </a:xfrm>
          <a:prstGeom prst="rect">
            <a:avLst/>
          </a:prstGeom>
          <a:blipFill>
            <a:blip r:embed="rId2" cstate="print">
              <a:alphaModFix amt="30000"/>
            </a:blip>
            <a:stretch>
              <a:fillRect/>
            </a:stretch>
          </a:blipFill>
        </p:spPr>
        <p:txBody>
          <a:bodyPr wrap="square" lIns="0" tIns="0" rIns="0" bIns="0" rtlCol="0"/>
          <a:lstStyle/>
          <a:p>
            <a:endParaRPr sz="1020"/>
          </a:p>
        </p:txBody>
      </p:sp>
      <p:pic>
        <p:nvPicPr>
          <p:cNvPr id="26" name="图片 25"/>
          <p:cNvPicPr>
            <a:picLocks noChangeAspect="1"/>
          </p:cNvPicPr>
          <p:nvPr/>
        </p:nvPicPr>
        <p:blipFill>
          <a:blip r:embed="rId3" cstate="print">
            <a:alphaModFix amt="37000"/>
            <a:extLst>
              <a:ext uri="{28A0092B-C50C-407E-A947-70E740481C1C}">
                <a14:useLocalDpi xmlns:a14="http://schemas.microsoft.com/office/drawing/2010/main" val="0"/>
              </a:ext>
            </a:extLst>
          </a:blip>
          <a:stretch>
            <a:fillRect/>
          </a:stretch>
        </p:blipFill>
        <p:spPr>
          <a:xfrm>
            <a:off x="9430150" y="13813352"/>
            <a:ext cx="1490485" cy="2107839"/>
          </a:xfrm>
          <a:prstGeom prst="rect">
            <a:avLst/>
          </a:prstGeom>
        </p:spPr>
      </p:pic>
      <p:grpSp>
        <p:nvGrpSpPr>
          <p:cNvPr id="39" name="组合 38"/>
          <p:cNvGrpSpPr/>
          <p:nvPr/>
        </p:nvGrpSpPr>
        <p:grpSpPr>
          <a:xfrm>
            <a:off x="0" y="374935"/>
            <a:ext cx="10691813" cy="555340"/>
            <a:chOff x="0" y="487695"/>
            <a:chExt cx="10691813" cy="555340"/>
          </a:xfrm>
        </p:grpSpPr>
        <p:cxnSp>
          <p:nvCxnSpPr>
            <p:cNvPr id="40" name="直接连接符 39"/>
            <p:cNvCxnSpPr/>
            <p:nvPr/>
          </p:nvCxnSpPr>
          <p:spPr>
            <a:xfrm>
              <a:off x="0" y="1043035"/>
              <a:ext cx="10691813" cy="0"/>
            </a:xfrm>
            <a:prstGeom prst="line">
              <a:avLst/>
            </a:prstGeom>
            <a:ln w="25400">
              <a:solidFill>
                <a:srgbClr val="F3BB95"/>
              </a:solidFill>
              <a:prstDash val="sysDot"/>
            </a:ln>
          </p:spPr>
          <p:style>
            <a:lnRef idx="1">
              <a:schemeClr val="accent1"/>
            </a:lnRef>
            <a:fillRef idx="0">
              <a:schemeClr val="accent1"/>
            </a:fillRef>
            <a:effectRef idx="0">
              <a:schemeClr val="accent1"/>
            </a:effectRef>
            <a:fontRef idx="minor">
              <a:schemeClr val="tx1"/>
            </a:fontRef>
          </p:style>
        </p:cxnSp>
        <p:grpSp>
          <p:nvGrpSpPr>
            <p:cNvPr id="41" name="组合 40"/>
            <p:cNvGrpSpPr/>
            <p:nvPr/>
          </p:nvGrpSpPr>
          <p:grpSpPr>
            <a:xfrm>
              <a:off x="523366" y="487695"/>
              <a:ext cx="8099140" cy="488542"/>
              <a:chOff x="523366" y="487695"/>
              <a:chExt cx="8099140" cy="488542"/>
            </a:xfrm>
          </p:grpSpPr>
          <p:sp>
            <p:nvSpPr>
              <p:cNvPr id="42" name="矩形 41"/>
              <p:cNvSpPr/>
              <p:nvPr/>
            </p:nvSpPr>
            <p:spPr>
              <a:xfrm>
                <a:off x="523366" y="487695"/>
                <a:ext cx="326740" cy="326740"/>
              </a:xfrm>
              <a:prstGeom prst="rect">
                <a:avLst/>
              </a:prstGeom>
              <a:gradFill flip="none" rotWithShape="1">
                <a:gsLst>
                  <a:gs pos="0">
                    <a:schemeClr val="bg1"/>
                  </a:gs>
                  <a:gs pos="14000">
                    <a:srgbClr val="F3BB95"/>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p>
            </p:txBody>
          </p:sp>
          <p:sp>
            <p:nvSpPr>
              <p:cNvPr id="43" name="矩形 42"/>
              <p:cNvSpPr/>
              <p:nvPr/>
            </p:nvSpPr>
            <p:spPr>
              <a:xfrm>
                <a:off x="880815" y="674992"/>
                <a:ext cx="239481" cy="239481"/>
              </a:xfrm>
              <a:prstGeom prst="rect">
                <a:avLst/>
              </a:prstGeom>
              <a:gradFill>
                <a:gsLst>
                  <a:gs pos="0">
                    <a:schemeClr val="bg1"/>
                  </a:gs>
                  <a:gs pos="12000">
                    <a:srgbClr val="F3BB95"/>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p>
            </p:txBody>
          </p:sp>
          <p:sp>
            <p:nvSpPr>
              <p:cNvPr id="44" name="文本框 43"/>
              <p:cNvSpPr txBox="1"/>
              <p:nvPr/>
            </p:nvSpPr>
            <p:spPr>
              <a:xfrm>
                <a:off x="1682928" y="639992"/>
                <a:ext cx="6939578" cy="336245"/>
              </a:xfrm>
              <a:prstGeom prst="rect">
                <a:avLst/>
              </a:prstGeom>
              <a:noFill/>
            </p:spPr>
            <p:txBody>
              <a:bodyPr wrap="square">
                <a:spAutoFit/>
              </a:bodyPr>
              <a:lstStyle/>
              <a:p>
                <a:r>
                  <a:rPr lang="en-US" altLang="zh-CN" sz="1600" b="1" dirty="0">
                    <a:solidFill>
                      <a:srgbClr val="F3BB95"/>
                    </a:solidFill>
                    <a:latin typeface="Arial" panose="020B0604020202020204" pitchFamily="34" charset="0"/>
                    <a:ea typeface="汉仪行楷简" panose="02010600000101010101" charset="-122"/>
                  </a:rPr>
                  <a:t>《</a:t>
                </a:r>
                <a:r>
                  <a:rPr lang="zh-CN" altLang="en-US" sz="1600" b="1" dirty="0">
                    <a:solidFill>
                      <a:srgbClr val="F3BB95"/>
                    </a:solidFill>
                    <a:latin typeface="Arial" panose="020B0604020202020204" pitchFamily="34" charset="0"/>
                    <a:ea typeface="汉仪行楷简" panose="02010600000101010101" charset="-122"/>
                  </a:rPr>
                  <a:t>岚城镇国土空间总体规划（</a:t>
                </a:r>
                <a:r>
                  <a:rPr lang="en-US" altLang="zh-CN" sz="1600" b="1" dirty="0">
                    <a:solidFill>
                      <a:srgbClr val="F3BB95"/>
                    </a:solidFill>
                    <a:latin typeface="Arial" panose="020B0604020202020204" pitchFamily="34" charset="0"/>
                    <a:ea typeface="汉仪行楷简" panose="02010600000101010101" charset="-122"/>
                  </a:rPr>
                  <a:t>2021-2035</a:t>
                </a:r>
                <a:r>
                  <a:rPr lang="zh-CN" altLang="en-US" sz="1600" b="1" dirty="0">
                    <a:solidFill>
                      <a:srgbClr val="F3BB95"/>
                    </a:solidFill>
                    <a:latin typeface="Arial" panose="020B0604020202020204" pitchFamily="34" charset="0"/>
                    <a:ea typeface="汉仪行楷简" panose="02010600000101010101" charset="-122"/>
                  </a:rPr>
                  <a:t>）</a:t>
                </a:r>
                <a:r>
                  <a:rPr lang="en-US" altLang="zh-CN" sz="1600" b="1" dirty="0">
                    <a:solidFill>
                      <a:srgbClr val="F3BB95"/>
                    </a:solidFill>
                    <a:latin typeface="Arial" panose="020B0604020202020204" pitchFamily="34" charset="0"/>
                    <a:ea typeface="汉仪行楷简" panose="02010600000101010101" charset="-122"/>
                  </a:rPr>
                  <a:t>》</a:t>
                </a:r>
                <a:r>
                  <a:rPr lang="zh-CN" altLang="en-US" sz="1600" b="1" dirty="0">
                    <a:solidFill>
                      <a:srgbClr val="F3BB95"/>
                    </a:solidFill>
                    <a:latin typeface="Arial" panose="020B0604020202020204" pitchFamily="34" charset="0"/>
                    <a:ea typeface="汉仪行楷简" panose="02010600000101010101" charset="-122"/>
                  </a:rPr>
                  <a:t>（公众版）</a:t>
                </a:r>
                <a:endParaRPr lang="zh-CN" altLang="en-US" sz="1600" b="1" dirty="0">
                  <a:solidFill>
                    <a:srgbClr val="F3BB95"/>
                  </a:solidFill>
                  <a:latin typeface="Arial" panose="020B0604020202020204" pitchFamily="34" charset="0"/>
                  <a:ea typeface="汉仪行楷简" panose="02010600000101010101" charset="-122"/>
                </a:endParaRPr>
              </a:p>
            </p:txBody>
          </p:sp>
        </p:grpSp>
      </p:grpSp>
      <p:sp>
        <p:nvSpPr>
          <p:cNvPr id="7" name="文本框 6"/>
          <p:cNvSpPr txBox="1"/>
          <p:nvPr/>
        </p:nvSpPr>
        <p:spPr>
          <a:xfrm>
            <a:off x="-293287" y="3139996"/>
            <a:ext cx="10691813" cy="3415030"/>
          </a:xfrm>
          <a:prstGeom prst="rect">
            <a:avLst/>
          </a:prstGeom>
          <a:noFill/>
        </p:spPr>
        <p:txBody>
          <a:bodyPr wrap="square">
            <a:spAutoFit/>
          </a:bodyPr>
          <a:lstStyle/>
          <a:p>
            <a:pPr marL="0" marR="0" lvl="0" indent="0" algn="ctr" defTabSz="1219200" rtl="0" eaLnBrk="1" fontAlgn="auto" latinLnBrk="0" hangingPunct="1">
              <a:lnSpc>
                <a:spcPct val="200000"/>
              </a:lnSpc>
              <a:spcBef>
                <a:spcPts val="0"/>
              </a:spcBef>
              <a:spcAft>
                <a:spcPts val="0"/>
              </a:spcAft>
              <a:buClrTx/>
              <a:buSzTx/>
              <a:buFontTx/>
              <a:buNone/>
              <a:defRPr/>
            </a:pPr>
            <a:r>
              <a:rPr kumimoji="0" lang="zh-CN" altLang="en-US" sz="5400" b="1" i="0" u="none" strike="noStrike" kern="1200" cap="none" spc="0" normalizeH="0" noProof="0" dirty="0">
                <a:solidFill>
                  <a:srgbClr val="CB6C2B"/>
                </a:solidFill>
                <a:effectLst>
                  <a:reflection blurRad="6350" stA="53000" endA="300" endPos="35500" dir="5400000" sy="-90000" algn="bl" rotWithShape="0"/>
                </a:effectLst>
                <a:uLnTx/>
                <a:uFillTx/>
                <a:latin typeface="Arial" panose="020B0604020202020204" pitchFamily="34" charset="0"/>
                <a:ea typeface="汉仪行楷简" panose="02010600000101010101" charset="-122"/>
              </a:rPr>
              <a:t>农文旅融合</a:t>
            </a:r>
            <a:endParaRPr kumimoji="0" lang="zh-CN" altLang="en-US" sz="5400" b="1" i="0" u="none" strike="noStrike" kern="1200" cap="none" spc="0" normalizeH="0" noProof="0" dirty="0">
              <a:solidFill>
                <a:srgbClr val="CB6C2B"/>
              </a:solidFill>
              <a:effectLst>
                <a:reflection blurRad="6350" stA="53000" endA="300" endPos="35500" dir="5400000" sy="-90000" algn="bl" rotWithShape="0"/>
              </a:effectLst>
              <a:uLnTx/>
              <a:uFillTx/>
              <a:latin typeface="Arial" panose="020B0604020202020204" pitchFamily="34" charset="0"/>
              <a:ea typeface="汉仪行楷简" panose="02010600000101010101" charset="-122"/>
            </a:endParaRPr>
          </a:p>
          <a:p>
            <a:pPr marL="0" marR="0" lvl="0" indent="0" algn="ctr" defTabSz="1219200" rtl="0" eaLnBrk="1" fontAlgn="auto" latinLnBrk="0" hangingPunct="1">
              <a:lnSpc>
                <a:spcPct val="200000"/>
              </a:lnSpc>
              <a:spcBef>
                <a:spcPts val="0"/>
              </a:spcBef>
              <a:spcAft>
                <a:spcPts val="0"/>
              </a:spcAft>
              <a:buClrTx/>
              <a:buSzTx/>
              <a:buFontTx/>
              <a:buNone/>
              <a:defRPr/>
            </a:pPr>
            <a:r>
              <a:rPr kumimoji="0" lang="zh-CN" altLang="en-US" sz="5400" b="1" i="0" u="none" strike="noStrike" kern="1200" cap="none" spc="0" normalizeH="0" noProof="0" dirty="0">
                <a:solidFill>
                  <a:srgbClr val="CB6C2B"/>
                </a:solidFill>
                <a:effectLst>
                  <a:reflection blurRad="6350" stA="53000" endA="300" endPos="35500" dir="5400000" sy="-90000" algn="bl" rotWithShape="0"/>
                </a:effectLst>
                <a:uLnTx/>
                <a:uFillTx/>
                <a:latin typeface="Arial" panose="020B0604020202020204" pitchFamily="34" charset="0"/>
                <a:ea typeface="汉仪行楷简" panose="02010600000101010101" charset="-122"/>
              </a:rPr>
              <a:t>乡村振兴示范镇</a:t>
            </a:r>
            <a:endParaRPr kumimoji="0" lang="zh-CN" altLang="en-US" sz="5400" b="1" i="0" u="none" strike="noStrike" kern="1200" cap="none" spc="0" normalizeH="0" noProof="0" dirty="0">
              <a:solidFill>
                <a:srgbClr val="CB6C2B"/>
              </a:solidFill>
              <a:effectLst>
                <a:reflection blurRad="6350" stA="53000" endA="300" endPos="35500" dir="5400000" sy="-90000" algn="bl" rotWithShape="0"/>
              </a:effectLst>
              <a:uLnTx/>
              <a:uFillTx/>
              <a:latin typeface="Arial" panose="020B0604020202020204" pitchFamily="34" charset="0"/>
              <a:ea typeface="汉仪行楷简" panose="02010600000101010101" charset="-122"/>
            </a:endParaRPr>
          </a:p>
        </p:txBody>
      </p:sp>
    </p:spTree>
    <p:custDataLst>
      <p:tags r:id="rId4"/>
    </p:custData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圆角 4"/>
          <p:cNvSpPr/>
          <p:nvPr/>
        </p:nvSpPr>
        <p:spPr>
          <a:xfrm>
            <a:off x="1513681" y="2623283"/>
            <a:ext cx="3438525" cy="787400"/>
          </a:xfrm>
          <a:prstGeom prst="roundRect">
            <a:avLst/>
          </a:prstGeom>
          <a:solidFill>
            <a:srgbClr val="F0A47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800" dirty="0">
              <a:solidFill>
                <a:srgbClr val="EE9960"/>
              </a:solidFill>
            </a:endParaRPr>
          </a:p>
        </p:txBody>
      </p:sp>
      <p:sp>
        <p:nvSpPr>
          <p:cNvPr id="6" name="文本框 10"/>
          <p:cNvSpPr txBox="1">
            <a:spLocks noChangeArrowheads="1"/>
          </p:cNvSpPr>
          <p:nvPr/>
        </p:nvSpPr>
        <p:spPr bwMode="auto">
          <a:xfrm>
            <a:off x="2221706" y="2815062"/>
            <a:ext cx="2898775"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nSpc>
                <a:spcPts val="3400"/>
              </a:lnSpc>
            </a:pPr>
            <a:r>
              <a:rPr lang="zh-CN" altLang="en-US" sz="2800" b="1" dirty="0">
                <a:solidFill>
                  <a:schemeClr val="bg1"/>
                </a:solidFill>
                <a:latin typeface="Arial" panose="020B0604020202020204" pitchFamily="34" charset="0"/>
                <a:ea typeface="汉仪行楷简" panose="02010600000101010101" charset="-122"/>
              </a:rPr>
              <a:t>人口规模</a:t>
            </a:r>
            <a:endParaRPr lang="zh-CN" altLang="en-US" sz="2800" b="1" dirty="0">
              <a:solidFill>
                <a:schemeClr val="bg1"/>
              </a:solidFill>
              <a:latin typeface="Arial" panose="020B0604020202020204" pitchFamily="34" charset="0"/>
              <a:ea typeface="汉仪行楷简" panose="02010600000101010101" charset="-122"/>
            </a:endParaRPr>
          </a:p>
        </p:txBody>
      </p:sp>
      <p:sp>
        <p:nvSpPr>
          <p:cNvPr id="7" name="矩形: 圆角 6"/>
          <p:cNvSpPr/>
          <p:nvPr/>
        </p:nvSpPr>
        <p:spPr>
          <a:xfrm>
            <a:off x="1062831" y="2423258"/>
            <a:ext cx="800100" cy="800100"/>
          </a:xfrm>
          <a:prstGeom prst="roundRect">
            <a:avLst/>
          </a:prstGeom>
          <a:noFill/>
          <a:ln w="76200">
            <a:solidFill>
              <a:srgbClr val="F0A47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800"/>
          </a:p>
        </p:txBody>
      </p:sp>
      <p:pic>
        <p:nvPicPr>
          <p:cNvPr id="8" name="图片 7"/>
          <p:cNvPicPr>
            <a:picLocks noChangeAspect="1"/>
          </p:cNvPicPr>
          <p:nvPr/>
        </p:nvPicPr>
        <p:blipFill>
          <a:blip r:embed="rId1">
            <a:duotone>
              <a:schemeClr val="accent5">
                <a:shade val="45000"/>
                <a:satMod val="135000"/>
              </a:schemeClr>
              <a:prstClr val="white"/>
            </a:duotone>
          </a:blip>
          <a:stretch>
            <a:fillRect/>
          </a:stretch>
        </p:blipFill>
        <p:spPr>
          <a:xfrm>
            <a:off x="1062831" y="3627265"/>
            <a:ext cx="8547696" cy="2331226"/>
          </a:xfrm>
          <a:prstGeom prst="rect">
            <a:avLst/>
          </a:prstGeom>
        </p:spPr>
      </p:pic>
      <p:sp>
        <p:nvSpPr>
          <p:cNvPr id="9" name="矩形: 圆角 8"/>
          <p:cNvSpPr/>
          <p:nvPr/>
        </p:nvSpPr>
        <p:spPr>
          <a:xfrm>
            <a:off x="4288631" y="3726596"/>
            <a:ext cx="2116138" cy="774700"/>
          </a:xfrm>
          <a:prstGeom prst="roundRect">
            <a:avLst/>
          </a:prstGeom>
          <a:solidFill>
            <a:srgbClr val="AFC7D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800"/>
          </a:p>
        </p:txBody>
      </p:sp>
      <p:sp>
        <p:nvSpPr>
          <p:cNvPr id="10" name="矩形: 圆角 9"/>
          <p:cNvSpPr/>
          <p:nvPr/>
        </p:nvSpPr>
        <p:spPr>
          <a:xfrm>
            <a:off x="5733256" y="4785458"/>
            <a:ext cx="2724150" cy="1096963"/>
          </a:xfrm>
          <a:prstGeom prst="roundRect">
            <a:avLst/>
          </a:prstGeom>
          <a:solidFill>
            <a:srgbClr val="97B6D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800"/>
          </a:p>
        </p:txBody>
      </p:sp>
      <p:sp>
        <p:nvSpPr>
          <p:cNvPr id="11" name="文本框 9"/>
          <p:cNvSpPr txBox="1">
            <a:spLocks noChangeArrowheads="1"/>
          </p:cNvSpPr>
          <p:nvPr/>
        </p:nvSpPr>
        <p:spPr bwMode="auto">
          <a:xfrm>
            <a:off x="3926681" y="3779581"/>
            <a:ext cx="3168650" cy="645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a:r>
              <a:rPr lang="en-US" altLang="zh-CN" sz="1800" b="1" dirty="0">
                <a:solidFill>
                  <a:schemeClr val="bg1"/>
                </a:solidFill>
                <a:latin typeface="Arial" panose="020B0604020202020204" pitchFamily="34" charset="0"/>
                <a:ea typeface="汉仪行楷简" panose="02010600000101010101" charset="-122"/>
              </a:rPr>
              <a:t>2025</a:t>
            </a:r>
            <a:r>
              <a:rPr lang="zh-CN" altLang="en-US" sz="1800" b="1" dirty="0">
                <a:solidFill>
                  <a:schemeClr val="bg1"/>
                </a:solidFill>
                <a:latin typeface="Arial" panose="020B0604020202020204" pitchFamily="34" charset="0"/>
                <a:ea typeface="汉仪行楷简" panose="02010600000101010101" charset="-122"/>
              </a:rPr>
              <a:t>年</a:t>
            </a:r>
            <a:endParaRPr lang="en-US" altLang="zh-CN" sz="1800" b="1" dirty="0">
              <a:solidFill>
                <a:schemeClr val="bg1"/>
              </a:solidFill>
              <a:latin typeface="Arial" panose="020B0604020202020204" pitchFamily="34" charset="0"/>
              <a:ea typeface="汉仪行楷简" panose="02010600000101010101" charset="-122"/>
            </a:endParaRPr>
          </a:p>
          <a:p>
            <a:pPr algn="ctr"/>
            <a:r>
              <a:rPr lang="zh-CN" altLang="en-US" sz="1800" b="1" dirty="0">
                <a:solidFill>
                  <a:schemeClr val="bg1"/>
                </a:solidFill>
                <a:latin typeface="Arial" panose="020B0604020202020204" pitchFamily="34" charset="0"/>
                <a:ea typeface="汉仪行楷简" panose="02010600000101010101" charset="-122"/>
              </a:rPr>
              <a:t>镇域常住人口</a:t>
            </a:r>
            <a:r>
              <a:rPr lang="en-US" altLang="zh-CN" sz="1800" b="1" dirty="0">
                <a:solidFill>
                  <a:srgbClr val="1079A6"/>
                </a:solidFill>
                <a:latin typeface="Arial" panose="020B0604020202020204" pitchFamily="34" charset="0"/>
                <a:ea typeface="汉仪行楷简" panose="02010600000101010101" charset="-122"/>
              </a:rPr>
              <a:t>7153</a:t>
            </a:r>
            <a:r>
              <a:rPr lang="zh-CN" altLang="en-US" sz="1800" b="1" dirty="0">
                <a:solidFill>
                  <a:schemeClr val="bg1"/>
                </a:solidFill>
                <a:latin typeface="Arial" panose="020B0604020202020204" pitchFamily="34" charset="0"/>
                <a:ea typeface="汉仪行楷简" panose="02010600000101010101" charset="-122"/>
              </a:rPr>
              <a:t>人</a:t>
            </a:r>
            <a:endParaRPr lang="en-US" altLang="zh-CN" sz="1800" b="1" dirty="0">
              <a:solidFill>
                <a:schemeClr val="bg1"/>
              </a:solidFill>
              <a:latin typeface="Arial" panose="020B0604020202020204" pitchFamily="34" charset="0"/>
              <a:ea typeface="汉仪行楷简" panose="02010600000101010101" charset="-122"/>
            </a:endParaRPr>
          </a:p>
        </p:txBody>
      </p:sp>
      <p:sp>
        <p:nvSpPr>
          <p:cNvPr id="12" name="文本框 12"/>
          <p:cNvSpPr txBox="1">
            <a:spLocks noChangeArrowheads="1"/>
          </p:cNvSpPr>
          <p:nvPr/>
        </p:nvSpPr>
        <p:spPr bwMode="auto">
          <a:xfrm>
            <a:off x="5288756" y="5067888"/>
            <a:ext cx="3168650" cy="645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a:r>
              <a:rPr lang="en-US" altLang="zh-CN" sz="1800" b="1" dirty="0">
                <a:solidFill>
                  <a:schemeClr val="bg1"/>
                </a:solidFill>
                <a:latin typeface="Arial" panose="020B0604020202020204" pitchFamily="34" charset="0"/>
                <a:ea typeface="汉仪行楷简" panose="02010600000101010101" charset="-122"/>
              </a:rPr>
              <a:t>2035</a:t>
            </a:r>
            <a:r>
              <a:rPr lang="zh-CN" altLang="en-US" sz="1800" b="1" dirty="0">
                <a:solidFill>
                  <a:schemeClr val="bg1"/>
                </a:solidFill>
                <a:latin typeface="Arial" panose="020B0604020202020204" pitchFamily="34" charset="0"/>
                <a:ea typeface="汉仪行楷简" panose="02010600000101010101" charset="-122"/>
              </a:rPr>
              <a:t>年</a:t>
            </a:r>
            <a:endParaRPr lang="en-US" altLang="zh-CN" sz="1800" b="1" dirty="0">
              <a:solidFill>
                <a:schemeClr val="bg1"/>
              </a:solidFill>
              <a:latin typeface="Arial" panose="020B0604020202020204" pitchFamily="34" charset="0"/>
              <a:ea typeface="汉仪行楷简" panose="02010600000101010101" charset="-122"/>
            </a:endParaRPr>
          </a:p>
          <a:p>
            <a:pPr algn="ctr"/>
            <a:r>
              <a:rPr lang="zh-CN" altLang="en-US" sz="1800" b="1" dirty="0">
                <a:solidFill>
                  <a:schemeClr val="bg1"/>
                </a:solidFill>
                <a:latin typeface="Arial" panose="020B0604020202020204" pitchFamily="34" charset="0"/>
                <a:ea typeface="汉仪行楷简" panose="02010600000101010101" charset="-122"/>
              </a:rPr>
              <a:t>镇域常住人口</a:t>
            </a:r>
            <a:r>
              <a:rPr lang="en-US" altLang="zh-CN" sz="1800" b="1" dirty="0">
                <a:solidFill>
                  <a:schemeClr val="tx2">
                    <a:lumMod val="60000"/>
                    <a:lumOff val="40000"/>
                  </a:schemeClr>
                </a:solidFill>
                <a:latin typeface="Arial" panose="020B0604020202020204" pitchFamily="34" charset="0"/>
                <a:ea typeface="汉仪行楷简" panose="02010600000101010101" charset="-122"/>
              </a:rPr>
              <a:t>7205</a:t>
            </a:r>
            <a:r>
              <a:rPr lang="zh-CN" altLang="en-US" sz="1800" b="1" dirty="0">
                <a:solidFill>
                  <a:schemeClr val="bg1"/>
                </a:solidFill>
                <a:latin typeface="Arial" panose="020B0604020202020204" pitchFamily="34" charset="0"/>
                <a:ea typeface="汉仪行楷简" panose="02010600000101010101" charset="-122"/>
              </a:rPr>
              <a:t>人</a:t>
            </a:r>
            <a:endParaRPr lang="en-US" altLang="zh-CN" sz="1800" b="1" dirty="0">
              <a:solidFill>
                <a:schemeClr val="bg1"/>
              </a:solidFill>
              <a:latin typeface="Arial" panose="020B0604020202020204" pitchFamily="34" charset="0"/>
              <a:ea typeface="汉仪行楷简" panose="02010600000101010101" charset="-122"/>
            </a:endParaRPr>
          </a:p>
        </p:txBody>
      </p:sp>
      <p:sp>
        <p:nvSpPr>
          <p:cNvPr id="13" name="矩形: 圆角 12"/>
          <p:cNvSpPr/>
          <p:nvPr/>
        </p:nvSpPr>
        <p:spPr>
          <a:xfrm>
            <a:off x="1594644" y="6585683"/>
            <a:ext cx="3438525" cy="787400"/>
          </a:xfrm>
          <a:prstGeom prst="roundRect">
            <a:avLst/>
          </a:prstGeom>
          <a:solidFill>
            <a:srgbClr val="EE996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800" dirty="0"/>
          </a:p>
        </p:txBody>
      </p:sp>
      <p:sp>
        <p:nvSpPr>
          <p:cNvPr id="14" name="文本框 10"/>
          <p:cNvSpPr txBox="1">
            <a:spLocks noChangeArrowheads="1"/>
          </p:cNvSpPr>
          <p:nvPr/>
        </p:nvSpPr>
        <p:spPr bwMode="auto">
          <a:xfrm>
            <a:off x="2053431" y="6707921"/>
            <a:ext cx="2898775"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nSpc>
                <a:spcPts val="3400"/>
              </a:lnSpc>
            </a:pPr>
            <a:r>
              <a:rPr lang="zh-CN" altLang="en-US" sz="2800" b="1" dirty="0">
                <a:solidFill>
                  <a:schemeClr val="bg1"/>
                </a:solidFill>
                <a:latin typeface="Arial" panose="020B0604020202020204" pitchFamily="34" charset="0"/>
                <a:ea typeface="汉仪行楷简" panose="02010600000101010101" charset="-122"/>
              </a:rPr>
              <a:t>分阶段目标</a:t>
            </a:r>
            <a:endParaRPr lang="zh-CN" altLang="en-US" sz="2800" b="1" dirty="0">
              <a:solidFill>
                <a:schemeClr val="bg1"/>
              </a:solidFill>
              <a:latin typeface="Arial" panose="020B0604020202020204" pitchFamily="34" charset="0"/>
              <a:ea typeface="汉仪行楷简" panose="02010600000101010101" charset="-122"/>
            </a:endParaRPr>
          </a:p>
        </p:txBody>
      </p:sp>
      <p:sp>
        <p:nvSpPr>
          <p:cNvPr id="15" name="矩形: 圆角 14"/>
          <p:cNvSpPr/>
          <p:nvPr/>
        </p:nvSpPr>
        <p:spPr>
          <a:xfrm>
            <a:off x="1143794" y="6385658"/>
            <a:ext cx="800100" cy="800100"/>
          </a:xfrm>
          <a:prstGeom prst="roundRect">
            <a:avLst/>
          </a:prstGeom>
          <a:noFill/>
          <a:ln w="76200">
            <a:solidFill>
              <a:srgbClr val="F0A47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800"/>
          </a:p>
        </p:txBody>
      </p:sp>
      <p:sp>
        <p:nvSpPr>
          <p:cNvPr id="17" name="矩形 16"/>
          <p:cNvSpPr/>
          <p:nvPr/>
        </p:nvSpPr>
        <p:spPr>
          <a:xfrm>
            <a:off x="1221581" y="7903308"/>
            <a:ext cx="1727200" cy="2921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800"/>
          </a:p>
        </p:txBody>
      </p:sp>
      <p:sp>
        <p:nvSpPr>
          <p:cNvPr id="18" name="矩形 17"/>
          <p:cNvSpPr/>
          <p:nvPr/>
        </p:nvSpPr>
        <p:spPr>
          <a:xfrm>
            <a:off x="1270794" y="10117871"/>
            <a:ext cx="1727200" cy="2921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800"/>
          </a:p>
        </p:txBody>
      </p:sp>
      <p:sp>
        <p:nvSpPr>
          <p:cNvPr id="19" name="矩形 18"/>
          <p:cNvSpPr/>
          <p:nvPr/>
        </p:nvSpPr>
        <p:spPr>
          <a:xfrm>
            <a:off x="1226344" y="12357833"/>
            <a:ext cx="1727200" cy="2921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800"/>
          </a:p>
        </p:txBody>
      </p:sp>
      <p:sp>
        <p:nvSpPr>
          <p:cNvPr id="20" name="矩形 19"/>
          <p:cNvSpPr/>
          <p:nvPr/>
        </p:nvSpPr>
        <p:spPr>
          <a:xfrm>
            <a:off x="1177131" y="8355746"/>
            <a:ext cx="8266113" cy="16033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800"/>
          </a:p>
        </p:txBody>
      </p:sp>
      <p:sp>
        <p:nvSpPr>
          <p:cNvPr id="21" name="矩形 20"/>
          <p:cNvSpPr/>
          <p:nvPr/>
        </p:nvSpPr>
        <p:spPr>
          <a:xfrm>
            <a:off x="1018381" y="10570308"/>
            <a:ext cx="8591550" cy="165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800"/>
          </a:p>
        </p:txBody>
      </p:sp>
      <p:sp>
        <p:nvSpPr>
          <p:cNvPr id="22" name="矩形 21"/>
          <p:cNvSpPr/>
          <p:nvPr/>
        </p:nvSpPr>
        <p:spPr>
          <a:xfrm>
            <a:off x="1018381" y="12832496"/>
            <a:ext cx="8401050" cy="15224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800"/>
          </a:p>
        </p:txBody>
      </p:sp>
      <p:sp>
        <p:nvSpPr>
          <p:cNvPr id="23" name="文本框 28"/>
          <p:cNvSpPr txBox="1">
            <a:spLocks noChangeArrowheads="1"/>
          </p:cNvSpPr>
          <p:nvPr/>
        </p:nvSpPr>
        <p:spPr bwMode="auto">
          <a:xfrm>
            <a:off x="1294606" y="7842983"/>
            <a:ext cx="1676400" cy="398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zh-CN" altLang="en-US" sz="2000" b="1" dirty="0">
                <a:solidFill>
                  <a:schemeClr val="bg1"/>
                </a:solidFill>
                <a:latin typeface="Arial" panose="020B0604020202020204" pitchFamily="34" charset="0"/>
                <a:ea typeface="汉仪行楷简" panose="02010600000101010101" charset="-122"/>
              </a:rPr>
              <a:t>立足</a:t>
            </a:r>
            <a:r>
              <a:rPr lang="en-US" altLang="zh-CN" sz="2000" b="1" dirty="0">
                <a:solidFill>
                  <a:schemeClr val="bg1"/>
                </a:solidFill>
                <a:latin typeface="Arial" panose="020B0604020202020204" pitchFamily="34" charset="0"/>
                <a:ea typeface="汉仪行楷简" panose="02010600000101010101" charset="-122"/>
              </a:rPr>
              <a:t>2025</a:t>
            </a:r>
            <a:r>
              <a:rPr lang="zh-CN" altLang="en-US" sz="2000" b="1" dirty="0">
                <a:solidFill>
                  <a:schemeClr val="bg1"/>
                </a:solidFill>
                <a:latin typeface="Arial" panose="020B0604020202020204" pitchFamily="34" charset="0"/>
                <a:ea typeface="汉仪行楷简" panose="02010600000101010101" charset="-122"/>
              </a:rPr>
              <a:t>年</a:t>
            </a:r>
            <a:endParaRPr lang="zh-CN" altLang="en-US" sz="2000" b="1" dirty="0">
              <a:solidFill>
                <a:schemeClr val="bg1"/>
              </a:solidFill>
              <a:latin typeface="Arial" panose="020B0604020202020204" pitchFamily="34" charset="0"/>
              <a:ea typeface="汉仪行楷简" panose="02010600000101010101" charset="-122"/>
            </a:endParaRPr>
          </a:p>
        </p:txBody>
      </p:sp>
      <p:sp>
        <p:nvSpPr>
          <p:cNvPr id="24" name="文本框 32"/>
          <p:cNvSpPr txBox="1">
            <a:spLocks noChangeArrowheads="1"/>
          </p:cNvSpPr>
          <p:nvPr/>
        </p:nvSpPr>
        <p:spPr bwMode="auto">
          <a:xfrm>
            <a:off x="1294606" y="10078183"/>
            <a:ext cx="1676400" cy="398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zh-CN" altLang="en-US" sz="2000" b="1">
                <a:solidFill>
                  <a:schemeClr val="bg1"/>
                </a:solidFill>
                <a:latin typeface="Arial" panose="020B0604020202020204" pitchFamily="34" charset="0"/>
                <a:ea typeface="汉仪行楷简" panose="02010600000101010101" charset="-122"/>
              </a:rPr>
              <a:t>展望</a:t>
            </a:r>
            <a:r>
              <a:rPr lang="en-US" altLang="zh-CN" sz="2000" b="1">
                <a:solidFill>
                  <a:schemeClr val="bg1"/>
                </a:solidFill>
                <a:latin typeface="Arial" panose="020B0604020202020204" pitchFamily="34" charset="0"/>
                <a:ea typeface="汉仪行楷简" panose="02010600000101010101" charset="-122"/>
              </a:rPr>
              <a:t>2035</a:t>
            </a:r>
            <a:r>
              <a:rPr lang="zh-CN" altLang="en-US" sz="2000" b="1">
                <a:solidFill>
                  <a:schemeClr val="bg1"/>
                </a:solidFill>
                <a:latin typeface="Arial" panose="020B0604020202020204" pitchFamily="34" charset="0"/>
                <a:ea typeface="汉仪行楷简" panose="02010600000101010101" charset="-122"/>
              </a:rPr>
              <a:t>年</a:t>
            </a:r>
            <a:endParaRPr lang="zh-CN" altLang="en-US" sz="2000" b="1">
              <a:solidFill>
                <a:schemeClr val="bg1"/>
              </a:solidFill>
              <a:latin typeface="Arial" panose="020B0604020202020204" pitchFamily="34" charset="0"/>
              <a:ea typeface="汉仪行楷简" panose="02010600000101010101" charset="-122"/>
            </a:endParaRPr>
          </a:p>
        </p:txBody>
      </p:sp>
      <p:sp>
        <p:nvSpPr>
          <p:cNvPr id="25" name="文本框 33"/>
          <p:cNvSpPr txBox="1">
            <a:spLocks noChangeArrowheads="1"/>
          </p:cNvSpPr>
          <p:nvPr/>
        </p:nvSpPr>
        <p:spPr bwMode="auto">
          <a:xfrm>
            <a:off x="1256506" y="12300683"/>
            <a:ext cx="1676400" cy="398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zh-CN" altLang="en-US" sz="2000" b="1">
                <a:solidFill>
                  <a:schemeClr val="bg1"/>
                </a:solidFill>
                <a:latin typeface="Arial" panose="020B0604020202020204" pitchFamily="34" charset="0"/>
                <a:ea typeface="汉仪行楷简" panose="02010600000101010101" charset="-122"/>
              </a:rPr>
              <a:t>圆梦</a:t>
            </a:r>
            <a:r>
              <a:rPr lang="en-US" altLang="zh-CN" sz="2000" b="1">
                <a:solidFill>
                  <a:schemeClr val="bg1"/>
                </a:solidFill>
                <a:latin typeface="Arial" panose="020B0604020202020204" pitchFamily="34" charset="0"/>
                <a:ea typeface="汉仪行楷简" panose="02010600000101010101" charset="-122"/>
              </a:rPr>
              <a:t>2050</a:t>
            </a:r>
            <a:r>
              <a:rPr lang="zh-CN" altLang="en-US" sz="2000" b="1">
                <a:solidFill>
                  <a:schemeClr val="bg1"/>
                </a:solidFill>
                <a:latin typeface="Arial" panose="020B0604020202020204" pitchFamily="34" charset="0"/>
                <a:ea typeface="汉仪行楷简" panose="02010600000101010101" charset="-122"/>
              </a:rPr>
              <a:t>年</a:t>
            </a:r>
            <a:endParaRPr lang="zh-CN" altLang="en-US" sz="2000" b="1">
              <a:solidFill>
                <a:schemeClr val="bg1"/>
              </a:solidFill>
              <a:latin typeface="Arial" panose="020B0604020202020204" pitchFamily="34" charset="0"/>
              <a:ea typeface="汉仪行楷简" panose="02010600000101010101" charset="-122"/>
            </a:endParaRPr>
          </a:p>
        </p:txBody>
      </p:sp>
      <p:sp>
        <p:nvSpPr>
          <p:cNvPr id="26" name="文本框 31"/>
          <p:cNvSpPr txBox="1">
            <a:spLocks noChangeArrowheads="1"/>
          </p:cNvSpPr>
          <p:nvPr/>
        </p:nvSpPr>
        <p:spPr bwMode="auto">
          <a:xfrm>
            <a:off x="1177131" y="8474808"/>
            <a:ext cx="7543800" cy="10147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indent="719455">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nSpc>
                <a:spcPct val="150000"/>
              </a:lnSpc>
            </a:pPr>
            <a:r>
              <a:rPr lang="zh-CN" altLang="en-US" sz="2000" b="1" dirty="0">
                <a:latin typeface="Arial" panose="020B0604020202020204" pitchFamily="34" charset="0"/>
                <a:ea typeface="汉仪行楷简" panose="02010600000101010101" charset="-122"/>
              </a:rPr>
              <a:t>力争在经济发展方式转变和产业结构优化、乡村振兴以及生态文明建设和可持续发展等方面取得重大进展。</a:t>
            </a:r>
            <a:endParaRPr lang="zh-CN" altLang="en-US" sz="2000" b="1" dirty="0">
              <a:latin typeface="Arial" panose="020B0604020202020204" pitchFamily="34" charset="0"/>
              <a:ea typeface="汉仪行楷简" panose="02010600000101010101" charset="-122"/>
            </a:endParaRPr>
          </a:p>
        </p:txBody>
      </p:sp>
      <p:sp>
        <p:nvSpPr>
          <p:cNvPr id="27" name="文本框 35"/>
          <p:cNvSpPr txBox="1">
            <a:spLocks noChangeArrowheads="1"/>
          </p:cNvSpPr>
          <p:nvPr/>
        </p:nvSpPr>
        <p:spPr bwMode="auto">
          <a:xfrm>
            <a:off x="1151731" y="10837008"/>
            <a:ext cx="7543800" cy="10147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indent="719455">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nSpc>
                <a:spcPct val="150000"/>
              </a:lnSpc>
            </a:pPr>
            <a:r>
              <a:rPr lang="zh-CN" altLang="en-US" sz="2000" b="1" dirty="0">
                <a:latin typeface="Arial" panose="020B0604020202020204" pitchFamily="34" charset="0"/>
                <a:ea typeface="汉仪行楷简" panose="02010600000101010101" charset="-122"/>
              </a:rPr>
              <a:t>基本达成三产融合产业新镇、特色魅力彰显的文化之镇、绿水相映的生态宜居小镇的总体目标。</a:t>
            </a:r>
            <a:endParaRPr lang="zh-CN" altLang="en-US" sz="2000" b="1" dirty="0">
              <a:latin typeface="Arial" panose="020B0604020202020204" pitchFamily="34" charset="0"/>
              <a:ea typeface="汉仪行楷简" panose="02010600000101010101" charset="-122"/>
            </a:endParaRPr>
          </a:p>
        </p:txBody>
      </p:sp>
      <p:sp>
        <p:nvSpPr>
          <p:cNvPr id="28" name="文本框 36"/>
          <p:cNvSpPr txBox="1">
            <a:spLocks noChangeArrowheads="1"/>
          </p:cNvSpPr>
          <p:nvPr/>
        </p:nvSpPr>
        <p:spPr bwMode="auto">
          <a:xfrm>
            <a:off x="1139031" y="12881708"/>
            <a:ext cx="7735888" cy="147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indent="719455">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nSpc>
                <a:spcPct val="150000"/>
              </a:lnSpc>
            </a:pPr>
            <a:r>
              <a:rPr lang="zh-CN" altLang="en-US" sz="2000" b="1" dirty="0">
                <a:latin typeface="Arial" panose="020B0604020202020204" pitchFamily="34" charset="0"/>
                <a:ea typeface="汉仪行楷简" panose="02010600000101010101" charset="-122"/>
              </a:rPr>
              <a:t>全面建成中国特色社会主义现代化镇域发展示范 ，成为繁荣富裕、文明和谐、绿色低碳的生态文化旅游镇、现代新兴产业承载区、乡村振兴示范区。</a:t>
            </a:r>
            <a:endParaRPr lang="zh-CN" altLang="en-US" sz="2000" b="1" dirty="0">
              <a:latin typeface="Arial" panose="020B0604020202020204" pitchFamily="34" charset="0"/>
              <a:ea typeface="汉仪行楷简" panose="02010600000101010101" charset="-122"/>
            </a:endParaRPr>
          </a:p>
        </p:txBody>
      </p:sp>
      <p:sp>
        <p:nvSpPr>
          <p:cNvPr id="29" name="object 23"/>
          <p:cNvSpPr txBox="1"/>
          <p:nvPr/>
        </p:nvSpPr>
        <p:spPr>
          <a:xfrm>
            <a:off x="1295050" y="1306964"/>
            <a:ext cx="5087380" cy="492125"/>
          </a:xfrm>
          <a:prstGeom prst="rect">
            <a:avLst/>
          </a:prstGeom>
        </p:spPr>
        <p:txBody>
          <a:bodyPr vert="horz" wrap="square" lIns="0" tIns="0" rIns="0" bIns="0" rtlCol="0">
            <a:spAutoFit/>
          </a:bodyPr>
          <a:lstStyle/>
          <a:p>
            <a:pPr marL="9525">
              <a:tabLst>
                <a:tab pos="838835" algn="l"/>
              </a:tabLst>
            </a:pPr>
            <a:r>
              <a:rPr sz="3200" b="1" spc="169" dirty="0">
                <a:solidFill>
                  <a:srgbClr val="F0A470"/>
                </a:solidFill>
                <a:latin typeface="Arial" panose="020B0604020202020204" pitchFamily="34" charset="0"/>
                <a:ea typeface="汉仪行楷简" panose="02010600000101010101" charset="-122"/>
                <a:cs typeface="微软雅黑" panose="020B0503020204020204" pitchFamily="34" charset="-122"/>
              </a:rPr>
              <a:t>2.</a:t>
            </a:r>
            <a:r>
              <a:rPr lang="en-US" sz="3200" b="1" spc="169" dirty="0">
                <a:solidFill>
                  <a:srgbClr val="F0A470"/>
                </a:solidFill>
                <a:latin typeface="Arial" panose="020B0604020202020204" pitchFamily="34" charset="0"/>
                <a:ea typeface="汉仪行楷简" panose="02010600000101010101" charset="-122"/>
                <a:cs typeface="微软雅黑" panose="020B0503020204020204" pitchFamily="34" charset="-122"/>
              </a:rPr>
              <a:t>3 </a:t>
            </a:r>
            <a:r>
              <a:rPr lang="zh-CN" altLang="en-US" sz="3200" b="1" spc="199" dirty="0">
                <a:solidFill>
                  <a:srgbClr val="F0A470"/>
                </a:solidFill>
                <a:latin typeface="Arial" panose="020B0604020202020204" pitchFamily="34" charset="0"/>
                <a:ea typeface="汉仪行楷简" panose="02010600000101010101" charset="-122"/>
                <a:cs typeface="微软雅黑" panose="020B0503020204020204" pitchFamily="34" charset="-122"/>
              </a:rPr>
              <a:t>规划目标</a:t>
            </a:r>
            <a:endParaRPr sz="3200" dirty="0">
              <a:solidFill>
                <a:srgbClr val="F0A470"/>
              </a:solidFill>
              <a:latin typeface="Arial" panose="020B0604020202020204" pitchFamily="34" charset="0"/>
              <a:ea typeface="汉仪行楷简" panose="02010600000101010101" charset="-122"/>
              <a:cs typeface="微软雅黑" panose="020B0503020204020204" pitchFamily="34" charset="-122"/>
            </a:endParaRPr>
          </a:p>
        </p:txBody>
      </p:sp>
      <p:grpSp>
        <p:nvGrpSpPr>
          <p:cNvPr id="30" name="组合 29"/>
          <p:cNvGrpSpPr/>
          <p:nvPr/>
        </p:nvGrpSpPr>
        <p:grpSpPr>
          <a:xfrm>
            <a:off x="0" y="374935"/>
            <a:ext cx="10691813" cy="555340"/>
            <a:chOff x="0" y="487695"/>
            <a:chExt cx="10691813" cy="555340"/>
          </a:xfrm>
        </p:grpSpPr>
        <p:cxnSp>
          <p:nvCxnSpPr>
            <p:cNvPr id="31" name="直接连接符 30"/>
            <p:cNvCxnSpPr/>
            <p:nvPr/>
          </p:nvCxnSpPr>
          <p:spPr>
            <a:xfrm>
              <a:off x="0" y="1043035"/>
              <a:ext cx="10691813" cy="0"/>
            </a:xfrm>
            <a:prstGeom prst="line">
              <a:avLst/>
            </a:prstGeom>
            <a:ln w="25400">
              <a:solidFill>
                <a:srgbClr val="F3BB95"/>
              </a:solidFill>
              <a:prstDash val="sysDot"/>
            </a:ln>
          </p:spPr>
          <p:style>
            <a:lnRef idx="1">
              <a:schemeClr val="accent1"/>
            </a:lnRef>
            <a:fillRef idx="0">
              <a:schemeClr val="accent1"/>
            </a:fillRef>
            <a:effectRef idx="0">
              <a:schemeClr val="accent1"/>
            </a:effectRef>
            <a:fontRef idx="minor">
              <a:schemeClr val="tx1"/>
            </a:fontRef>
          </p:style>
        </p:cxnSp>
        <p:grpSp>
          <p:nvGrpSpPr>
            <p:cNvPr id="32" name="组合 31"/>
            <p:cNvGrpSpPr/>
            <p:nvPr/>
          </p:nvGrpSpPr>
          <p:grpSpPr>
            <a:xfrm>
              <a:off x="523366" y="487695"/>
              <a:ext cx="8099140" cy="488542"/>
              <a:chOff x="523366" y="487695"/>
              <a:chExt cx="8099140" cy="488542"/>
            </a:xfrm>
          </p:grpSpPr>
          <p:sp>
            <p:nvSpPr>
              <p:cNvPr id="33" name="矩形 32"/>
              <p:cNvSpPr/>
              <p:nvPr/>
            </p:nvSpPr>
            <p:spPr>
              <a:xfrm>
                <a:off x="523366" y="487695"/>
                <a:ext cx="326740" cy="326740"/>
              </a:xfrm>
              <a:prstGeom prst="rect">
                <a:avLst/>
              </a:prstGeom>
              <a:gradFill flip="none" rotWithShape="1">
                <a:gsLst>
                  <a:gs pos="0">
                    <a:schemeClr val="bg1"/>
                  </a:gs>
                  <a:gs pos="14000">
                    <a:srgbClr val="F3BB95"/>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矩形 33"/>
              <p:cNvSpPr/>
              <p:nvPr/>
            </p:nvSpPr>
            <p:spPr>
              <a:xfrm>
                <a:off x="880815" y="674992"/>
                <a:ext cx="239481" cy="239481"/>
              </a:xfrm>
              <a:prstGeom prst="rect">
                <a:avLst/>
              </a:prstGeom>
              <a:gradFill>
                <a:gsLst>
                  <a:gs pos="0">
                    <a:schemeClr val="bg1"/>
                  </a:gs>
                  <a:gs pos="12000">
                    <a:srgbClr val="F3BB95"/>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文本框 34"/>
              <p:cNvSpPr txBox="1"/>
              <p:nvPr/>
            </p:nvSpPr>
            <p:spPr>
              <a:xfrm>
                <a:off x="1682928" y="639992"/>
                <a:ext cx="6939578" cy="336245"/>
              </a:xfrm>
              <a:prstGeom prst="rect">
                <a:avLst/>
              </a:prstGeom>
              <a:noFill/>
            </p:spPr>
            <p:txBody>
              <a:bodyPr wrap="square">
                <a:spAutoFit/>
              </a:bodyPr>
              <a:lstStyle/>
              <a:p>
                <a:r>
                  <a:rPr lang="en-US" altLang="zh-CN" sz="1600" b="1" dirty="0">
                    <a:solidFill>
                      <a:srgbClr val="F3BB95"/>
                    </a:solidFill>
                    <a:latin typeface="Arial" panose="020B0604020202020204" pitchFamily="34" charset="0"/>
                    <a:ea typeface="汉仪行楷简" panose="02010600000101010101" charset="-122"/>
                  </a:rPr>
                  <a:t>《</a:t>
                </a:r>
                <a:r>
                  <a:rPr lang="zh-CN" altLang="en-US" sz="1600" b="1" dirty="0">
                    <a:solidFill>
                      <a:srgbClr val="F3BB95"/>
                    </a:solidFill>
                    <a:latin typeface="Arial" panose="020B0604020202020204" pitchFamily="34" charset="0"/>
                    <a:ea typeface="汉仪行楷简" panose="02010600000101010101" charset="-122"/>
                  </a:rPr>
                  <a:t>岚城镇国土空间总体规划（</a:t>
                </a:r>
                <a:r>
                  <a:rPr lang="en-US" altLang="zh-CN" sz="1600" b="1" dirty="0">
                    <a:solidFill>
                      <a:srgbClr val="F3BB95"/>
                    </a:solidFill>
                    <a:latin typeface="Arial" panose="020B0604020202020204" pitchFamily="34" charset="0"/>
                    <a:ea typeface="汉仪行楷简" panose="02010600000101010101" charset="-122"/>
                  </a:rPr>
                  <a:t>2021-2035</a:t>
                </a:r>
                <a:r>
                  <a:rPr lang="zh-CN" altLang="en-US" sz="1600" b="1" dirty="0">
                    <a:solidFill>
                      <a:srgbClr val="F3BB95"/>
                    </a:solidFill>
                    <a:latin typeface="Arial" panose="020B0604020202020204" pitchFamily="34" charset="0"/>
                    <a:ea typeface="汉仪行楷简" panose="02010600000101010101" charset="-122"/>
                  </a:rPr>
                  <a:t>）</a:t>
                </a:r>
                <a:r>
                  <a:rPr lang="en-US" altLang="zh-CN" sz="1600" b="1" dirty="0">
                    <a:solidFill>
                      <a:srgbClr val="F3BB95"/>
                    </a:solidFill>
                    <a:latin typeface="Arial" panose="020B0604020202020204" pitchFamily="34" charset="0"/>
                    <a:ea typeface="汉仪行楷简" panose="02010600000101010101" charset="-122"/>
                  </a:rPr>
                  <a:t>》</a:t>
                </a:r>
                <a:r>
                  <a:rPr lang="zh-CN" altLang="en-US" sz="1600" b="1" dirty="0">
                    <a:solidFill>
                      <a:srgbClr val="F3BB95"/>
                    </a:solidFill>
                    <a:latin typeface="Arial" panose="020B0604020202020204" pitchFamily="34" charset="0"/>
                    <a:ea typeface="汉仪行楷简" panose="02010600000101010101" charset="-122"/>
                  </a:rPr>
                  <a:t>（公众版）</a:t>
                </a:r>
                <a:endParaRPr lang="zh-CN" altLang="en-US" sz="1600" b="1" dirty="0">
                  <a:solidFill>
                    <a:srgbClr val="F3BB95"/>
                  </a:solidFill>
                  <a:latin typeface="Arial" panose="020B0604020202020204" pitchFamily="34" charset="0"/>
                  <a:ea typeface="汉仪行楷简" panose="02010600000101010101" charset="-122"/>
                </a:endParaRPr>
              </a:p>
            </p:txBody>
          </p:sp>
        </p:grpSp>
      </p:grpSp>
      <p:sp>
        <p:nvSpPr>
          <p:cNvPr id="36" name="object 23"/>
          <p:cNvSpPr/>
          <p:nvPr/>
        </p:nvSpPr>
        <p:spPr>
          <a:xfrm>
            <a:off x="1115022" y="1447772"/>
            <a:ext cx="1030484" cy="398798"/>
          </a:xfrm>
          <a:prstGeom prst="rect">
            <a:avLst/>
          </a:prstGeom>
          <a:blipFill>
            <a:blip r:embed="rId2" cstate="print">
              <a:alphaModFix amt="30000"/>
            </a:blip>
            <a:stretch>
              <a:fillRect/>
            </a:stretch>
          </a:blipFill>
        </p:spPr>
        <p:txBody>
          <a:bodyPr wrap="square" lIns="0" tIns="0" rIns="0" bIns="0" rtlCol="0"/>
          <a:lstStyle/>
          <a:p>
            <a:endParaRPr sz="1020"/>
          </a:p>
        </p:txBody>
      </p:sp>
      <p:pic>
        <p:nvPicPr>
          <p:cNvPr id="37" name="图片 36"/>
          <p:cNvPicPr>
            <a:picLocks noChangeAspect="1"/>
          </p:cNvPicPr>
          <p:nvPr/>
        </p:nvPicPr>
        <p:blipFill>
          <a:blip r:embed="rId3" cstate="print">
            <a:alphaModFix amt="37000"/>
            <a:extLst>
              <a:ext uri="{28A0092B-C50C-407E-A947-70E740481C1C}">
                <a14:useLocalDpi xmlns:a14="http://schemas.microsoft.com/office/drawing/2010/main" val="0"/>
              </a:ext>
            </a:extLst>
          </a:blip>
          <a:stretch>
            <a:fillRect/>
          </a:stretch>
        </p:blipFill>
        <p:spPr>
          <a:xfrm>
            <a:off x="9430150" y="13813352"/>
            <a:ext cx="1490485" cy="2107839"/>
          </a:xfrm>
          <a:prstGeom prst="rect">
            <a:avLst/>
          </a:prstGeom>
        </p:spPr>
      </p:pic>
    </p:spTree>
    <p:custDataLst>
      <p:tags r:id="rId4"/>
    </p:custData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object 17"/>
          <p:cNvSpPr txBox="1"/>
          <p:nvPr/>
        </p:nvSpPr>
        <p:spPr>
          <a:xfrm>
            <a:off x="1295050" y="1306964"/>
            <a:ext cx="5087380" cy="492125"/>
          </a:xfrm>
          <a:prstGeom prst="rect">
            <a:avLst/>
          </a:prstGeom>
        </p:spPr>
        <p:txBody>
          <a:bodyPr vert="horz" wrap="square" lIns="0" tIns="0" rIns="0" bIns="0" rtlCol="0">
            <a:spAutoFit/>
          </a:bodyPr>
          <a:lstStyle/>
          <a:p>
            <a:pPr marL="9525">
              <a:tabLst>
                <a:tab pos="838835" algn="l"/>
              </a:tabLst>
            </a:pPr>
            <a:r>
              <a:rPr sz="3200" b="1" spc="169" dirty="0">
                <a:solidFill>
                  <a:srgbClr val="F0A470"/>
                </a:solidFill>
                <a:latin typeface="Arial" panose="020B0604020202020204" pitchFamily="34" charset="0"/>
                <a:ea typeface="汉仪闫锐敏行楷简" panose="00020600040101010101" charset="-122"/>
                <a:cs typeface="微软雅黑" panose="020B0503020204020204" pitchFamily="34" charset="-122"/>
              </a:rPr>
              <a:t>2.</a:t>
            </a:r>
            <a:r>
              <a:rPr lang="en-US" sz="3200" b="1" spc="169" dirty="0">
                <a:solidFill>
                  <a:srgbClr val="F0A470"/>
                </a:solidFill>
                <a:latin typeface="Arial" panose="020B0604020202020204" pitchFamily="34" charset="0"/>
                <a:ea typeface="汉仪闫锐敏行楷简" panose="00020600040101010101" charset="-122"/>
                <a:cs typeface="微软雅黑" panose="020B0503020204020204" pitchFamily="34" charset="-122"/>
              </a:rPr>
              <a:t>4</a:t>
            </a:r>
            <a:r>
              <a:rPr sz="3200" b="1" spc="169" dirty="0">
                <a:solidFill>
                  <a:srgbClr val="F0A470"/>
                </a:solidFill>
                <a:latin typeface="Arial" panose="020B0604020202020204" pitchFamily="34" charset="0"/>
                <a:ea typeface="汉仪闫锐敏行楷简" panose="00020600040101010101" charset="-122"/>
                <a:cs typeface="微软雅黑" panose="020B0503020204020204" pitchFamily="34" charset="-122"/>
              </a:rPr>
              <a:t>	</a:t>
            </a:r>
            <a:r>
              <a:rPr lang="zh-CN" altLang="en-US" sz="3200" b="1" spc="199" dirty="0">
                <a:solidFill>
                  <a:srgbClr val="F0A470"/>
                </a:solidFill>
                <a:latin typeface="Arial" panose="020B0604020202020204" pitchFamily="34" charset="0"/>
                <a:ea typeface="汉仪闫锐敏行楷简" panose="00020600040101010101" charset="-122"/>
                <a:cs typeface="微软雅黑" panose="020B0503020204020204" pitchFamily="34" charset="-122"/>
              </a:rPr>
              <a:t>实施战略</a:t>
            </a:r>
            <a:endParaRPr sz="3200" dirty="0">
              <a:solidFill>
                <a:srgbClr val="F0A470"/>
              </a:solidFill>
              <a:latin typeface="Arial" panose="020B0604020202020204" pitchFamily="34" charset="0"/>
              <a:ea typeface="汉仪闫锐敏行楷简" panose="00020600040101010101" charset="-122"/>
              <a:cs typeface="微软雅黑" panose="020B0503020204020204" pitchFamily="34" charset="-122"/>
            </a:endParaRPr>
          </a:p>
        </p:txBody>
      </p:sp>
      <p:sp>
        <p:nvSpPr>
          <p:cNvPr id="24" name="矩形: 圆角 23"/>
          <p:cNvSpPr/>
          <p:nvPr/>
        </p:nvSpPr>
        <p:spPr>
          <a:xfrm>
            <a:off x="1125289" y="2398930"/>
            <a:ext cx="3836178" cy="803301"/>
          </a:xfrm>
          <a:prstGeom prst="roundRect">
            <a:avLst/>
          </a:prstGeom>
          <a:solidFill>
            <a:srgbClr val="F0A47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p>
        </p:txBody>
      </p:sp>
      <p:sp>
        <p:nvSpPr>
          <p:cNvPr id="25" name="文本框 10"/>
          <p:cNvSpPr txBox="1">
            <a:spLocks noChangeArrowheads="1"/>
          </p:cNvSpPr>
          <p:nvPr/>
        </p:nvSpPr>
        <p:spPr bwMode="auto">
          <a:xfrm>
            <a:off x="2221706" y="2568985"/>
            <a:ext cx="3234007"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nSpc>
                <a:spcPts val="3400"/>
              </a:lnSpc>
            </a:pPr>
            <a:r>
              <a:rPr lang="zh-CN" altLang="en-US" sz="2800" b="1" dirty="0">
                <a:solidFill>
                  <a:schemeClr val="bg1"/>
                </a:solidFill>
                <a:latin typeface="Arial" panose="020B0604020202020204" pitchFamily="34" charset="0"/>
                <a:ea typeface="汉仪行楷简" panose="02010600000101010101" charset="-122"/>
              </a:rPr>
              <a:t>保护战略</a:t>
            </a:r>
            <a:endParaRPr lang="zh-CN" altLang="en-US" sz="2800" b="1" dirty="0">
              <a:solidFill>
                <a:schemeClr val="bg1"/>
              </a:solidFill>
              <a:latin typeface="Arial" panose="020B0604020202020204" pitchFamily="34" charset="0"/>
              <a:ea typeface="汉仪行楷简" panose="02010600000101010101" charset="-122"/>
            </a:endParaRPr>
          </a:p>
        </p:txBody>
      </p:sp>
      <p:sp>
        <p:nvSpPr>
          <p:cNvPr id="26" name="矩形: 圆角 25"/>
          <p:cNvSpPr/>
          <p:nvPr/>
        </p:nvSpPr>
        <p:spPr>
          <a:xfrm>
            <a:off x="622300" y="2194866"/>
            <a:ext cx="892629" cy="816258"/>
          </a:xfrm>
          <a:prstGeom prst="roundRect">
            <a:avLst/>
          </a:prstGeom>
          <a:noFill/>
          <a:ln w="76200">
            <a:solidFill>
              <a:srgbClr val="F0A47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27" name="矩形 26"/>
          <p:cNvSpPr/>
          <p:nvPr>
            <p:custDataLst>
              <p:tags r:id="rId1"/>
            </p:custDataLst>
          </p:nvPr>
        </p:nvSpPr>
        <p:spPr>
          <a:xfrm>
            <a:off x="622300" y="3767457"/>
            <a:ext cx="9372600" cy="2831543"/>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p>
        </p:txBody>
      </p:sp>
      <p:sp>
        <p:nvSpPr>
          <p:cNvPr id="29" name="矩形 28"/>
          <p:cNvSpPr/>
          <p:nvPr>
            <p:custDataLst>
              <p:tags r:id="rId2"/>
            </p:custDataLst>
          </p:nvPr>
        </p:nvSpPr>
        <p:spPr>
          <a:xfrm>
            <a:off x="622300" y="7112507"/>
            <a:ext cx="9372600" cy="3342768"/>
          </a:xfrm>
          <a:prstGeom prst="rect">
            <a:avLst/>
          </a:prstGeom>
          <a:noFill/>
          <a:ln w="38100">
            <a:solidFill>
              <a:srgbClr val="F0A47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30" name="矩形 29"/>
          <p:cNvSpPr/>
          <p:nvPr>
            <p:custDataLst>
              <p:tags r:id="rId3"/>
            </p:custDataLst>
          </p:nvPr>
        </p:nvSpPr>
        <p:spPr>
          <a:xfrm>
            <a:off x="622300" y="10878980"/>
            <a:ext cx="9372600" cy="3538695"/>
          </a:xfrm>
          <a:prstGeom prst="rect">
            <a:avLst/>
          </a:prstGeom>
          <a:noFill/>
          <a:ln w="38100">
            <a:solidFill>
              <a:srgbClr val="F3BB9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rgbClr val="00B050"/>
              </a:solidFill>
            </a:endParaRPr>
          </a:p>
        </p:txBody>
      </p:sp>
      <p:sp>
        <p:nvSpPr>
          <p:cNvPr id="31" name="矩形 30"/>
          <p:cNvSpPr/>
          <p:nvPr>
            <p:custDataLst>
              <p:tags r:id="rId4"/>
            </p:custDataLst>
          </p:nvPr>
        </p:nvSpPr>
        <p:spPr>
          <a:xfrm>
            <a:off x="1125289" y="3577969"/>
            <a:ext cx="3836178" cy="544172"/>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CN" altLang="en-US" sz="2400" b="1" dirty="0">
                <a:latin typeface="Arial" panose="020B0604020202020204" pitchFamily="34" charset="0"/>
                <a:ea typeface="汉仪行楷简" panose="02010600000101010101" charset="-122"/>
              </a:rPr>
              <a:t>格局优化</a:t>
            </a:r>
            <a:endParaRPr lang="zh-CN" altLang="en-US" sz="2400" b="1" dirty="0">
              <a:latin typeface="Arial" panose="020B0604020202020204" pitchFamily="34" charset="0"/>
              <a:ea typeface="汉仪行楷简" panose="02010600000101010101" charset="-122"/>
            </a:endParaRPr>
          </a:p>
        </p:txBody>
      </p:sp>
      <p:sp>
        <p:nvSpPr>
          <p:cNvPr id="33" name="矩形 32"/>
          <p:cNvSpPr/>
          <p:nvPr>
            <p:custDataLst>
              <p:tags r:id="rId5"/>
            </p:custDataLst>
          </p:nvPr>
        </p:nvSpPr>
        <p:spPr>
          <a:xfrm>
            <a:off x="1125289" y="6944073"/>
            <a:ext cx="3836178" cy="544172"/>
          </a:xfrm>
          <a:prstGeom prst="rect">
            <a:avLst/>
          </a:prstGeom>
          <a:solidFill>
            <a:srgbClr val="EE996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CN" altLang="en-US" sz="2400" b="1" dirty="0">
                <a:latin typeface="Arial" panose="020B0604020202020204" pitchFamily="34" charset="0"/>
                <a:ea typeface="汉仪行楷简" panose="02010600000101010101" charset="-122"/>
              </a:rPr>
              <a:t>集约开发</a:t>
            </a:r>
            <a:endParaRPr lang="zh-CN" altLang="en-US" sz="2400" b="1" dirty="0">
              <a:latin typeface="Arial" panose="020B0604020202020204" pitchFamily="34" charset="0"/>
              <a:ea typeface="汉仪行楷简" panose="02010600000101010101" charset="-122"/>
            </a:endParaRPr>
          </a:p>
        </p:txBody>
      </p:sp>
      <p:sp>
        <p:nvSpPr>
          <p:cNvPr id="34" name="矩形 33"/>
          <p:cNvSpPr/>
          <p:nvPr>
            <p:custDataLst>
              <p:tags r:id="rId6"/>
            </p:custDataLst>
          </p:nvPr>
        </p:nvSpPr>
        <p:spPr>
          <a:xfrm>
            <a:off x="1125289" y="10739698"/>
            <a:ext cx="3836178" cy="544172"/>
          </a:xfrm>
          <a:prstGeom prst="rect">
            <a:avLst/>
          </a:prstGeom>
          <a:solidFill>
            <a:srgbClr val="F3BB9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CN" altLang="en-US" sz="2400" b="1" dirty="0">
                <a:latin typeface="Arial" panose="020B0604020202020204" pitchFamily="34" charset="0"/>
                <a:ea typeface="汉仪行楷简" panose="02010600000101010101" charset="-122"/>
              </a:rPr>
              <a:t>生态保护</a:t>
            </a:r>
            <a:endParaRPr lang="zh-CN" altLang="en-US" sz="2400" b="1" dirty="0">
              <a:latin typeface="Arial" panose="020B0604020202020204" pitchFamily="34" charset="0"/>
              <a:ea typeface="汉仪行楷简" panose="02010600000101010101" charset="-122"/>
            </a:endParaRPr>
          </a:p>
        </p:txBody>
      </p:sp>
      <p:sp>
        <p:nvSpPr>
          <p:cNvPr id="35" name="文本框 18"/>
          <p:cNvSpPr txBox="1">
            <a:spLocks noChangeArrowheads="1"/>
          </p:cNvSpPr>
          <p:nvPr>
            <p:custDataLst>
              <p:tags r:id="rId7"/>
            </p:custDataLst>
          </p:nvPr>
        </p:nvSpPr>
        <p:spPr bwMode="auto">
          <a:xfrm>
            <a:off x="696912" y="4206875"/>
            <a:ext cx="9144793" cy="2830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indent="457200">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marL="0" rtl="0" eaLnBrk="1" latinLnBrk="0" hangingPunct="1">
              <a:lnSpc>
                <a:spcPct val="150000"/>
              </a:lnSpc>
              <a:spcBef>
                <a:spcPts val="0"/>
              </a:spcBef>
              <a:spcAft>
                <a:spcPts val="0"/>
              </a:spcAft>
            </a:pPr>
            <a:r>
              <a:rPr lang="zh-CN" altLang="en-US" sz="2000" dirty="0">
                <a:effectLst/>
                <a:latin typeface="Arial" panose="020B0604020202020204" pitchFamily="34" charset="0"/>
                <a:ea typeface="汉仪行楷简" panose="02010600000101010101" charset="-122"/>
              </a:rPr>
              <a:t>以高水平保护、高质量发展、高品质利用和高标准修复为纲领；</a:t>
            </a:r>
            <a:endParaRPr lang="zh-CN" altLang="en-US" sz="2000" dirty="0">
              <a:effectLst/>
              <a:latin typeface="Arial" panose="020B0604020202020204" pitchFamily="34" charset="0"/>
              <a:ea typeface="汉仪行楷简" panose="02010600000101010101" charset="-122"/>
            </a:endParaRPr>
          </a:p>
          <a:p>
            <a:pPr marL="0" rtl="0" eaLnBrk="1" latinLnBrk="0" hangingPunct="1">
              <a:lnSpc>
                <a:spcPct val="150000"/>
              </a:lnSpc>
              <a:spcBef>
                <a:spcPts val="0"/>
              </a:spcBef>
              <a:spcAft>
                <a:spcPts val="0"/>
              </a:spcAft>
            </a:pPr>
            <a:r>
              <a:rPr lang="zh-CN" altLang="en-US" sz="2000" dirty="0">
                <a:effectLst/>
                <a:latin typeface="Arial" panose="020B0604020202020204" pitchFamily="34" charset="0"/>
                <a:ea typeface="汉仪行楷简" panose="02010600000101010101" charset="-122"/>
              </a:rPr>
              <a:t>以资源环境承载力和国土空间开发适宜性评价、国土空间开发保护现状评估结果为依据；</a:t>
            </a:r>
            <a:endParaRPr lang="zh-CN" altLang="en-US" sz="2000" dirty="0">
              <a:effectLst/>
              <a:latin typeface="Arial" panose="020B0604020202020204" pitchFamily="34" charset="0"/>
              <a:ea typeface="汉仪行楷简" panose="02010600000101010101" charset="-122"/>
            </a:endParaRPr>
          </a:p>
          <a:p>
            <a:pPr marL="0" rtl="0" eaLnBrk="1" latinLnBrk="0" hangingPunct="1">
              <a:lnSpc>
                <a:spcPct val="150000"/>
              </a:lnSpc>
              <a:spcBef>
                <a:spcPts val="0"/>
              </a:spcBef>
              <a:spcAft>
                <a:spcPts val="0"/>
              </a:spcAft>
            </a:pPr>
            <a:r>
              <a:rPr lang="zh-CN" altLang="en-US" sz="2000" dirty="0">
                <a:effectLst/>
                <a:latin typeface="Arial" panose="020B0604020202020204" pitchFamily="34" charset="0"/>
                <a:ea typeface="汉仪行楷简" panose="02010600000101010101" charset="-122"/>
              </a:rPr>
              <a:t>推进全域“山水林田湖草城路村”的全要素优化配置，推动岚城镇农业空间、生态空间与城镇空间的布局优化，重构保护、开发、利用、修复治理的总体格局。</a:t>
            </a:r>
            <a:endParaRPr lang="zh-CN" altLang="en-US" sz="2000" dirty="0">
              <a:effectLst/>
              <a:latin typeface="Arial" panose="020B0604020202020204" pitchFamily="34" charset="0"/>
              <a:ea typeface="汉仪行楷简" panose="02010600000101010101" charset="-122"/>
            </a:endParaRPr>
          </a:p>
          <a:p>
            <a:pPr marL="0" algn="ctr" rtl="0" eaLnBrk="1" latinLnBrk="0" hangingPunct="1">
              <a:spcBef>
                <a:spcPts val="0"/>
              </a:spcBef>
              <a:spcAft>
                <a:spcPts val="0"/>
              </a:spcAft>
            </a:pPr>
            <a:endParaRPr lang="zh-CN" altLang="zh-CN" sz="2800" dirty="0">
              <a:effectLst/>
              <a:latin typeface="Arial" panose="020B0604020202020204" pitchFamily="34" charset="0"/>
              <a:ea typeface="汉仪行楷简" panose="02010600000101010101" charset="-122"/>
            </a:endParaRPr>
          </a:p>
        </p:txBody>
      </p:sp>
      <p:sp>
        <p:nvSpPr>
          <p:cNvPr id="37" name="文本框 25"/>
          <p:cNvSpPr txBox="1">
            <a:spLocks noChangeArrowheads="1"/>
          </p:cNvSpPr>
          <p:nvPr>
            <p:custDataLst>
              <p:tags r:id="rId8"/>
            </p:custDataLst>
          </p:nvPr>
        </p:nvSpPr>
        <p:spPr bwMode="auto">
          <a:xfrm>
            <a:off x="714623" y="7541161"/>
            <a:ext cx="9144793" cy="2861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indent="457200">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nSpc>
                <a:spcPct val="150000"/>
              </a:lnSpc>
              <a:buClrTx/>
              <a:buSzPts val="1050"/>
            </a:pPr>
            <a:r>
              <a:rPr lang="zh-CN" altLang="zh-CN" sz="2000" dirty="0">
                <a:latin typeface="Arial" panose="020B0604020202020204" pitchFamily="34" charset="0"/>
                <a:ea typeface="汉仪行楷简" panose="02010600000101010101" charset="-122"/>
              </a:rPr>
              <a:t>梳理整合用地，提高土地效能。盘活存量土地，整合城乡建设用地资源，逐步引导农村居民点用地迁村并点，强化区域中心节点城镇建设水平；</a:t>
            </a:r>
            <a:endParaRPr lang="zh-CN" altLang="zh-CN" sz="2000" dirty="0">
              <a:latin typeface="Arial" panose="020B0604020202020204" pitchFamily="34" charset="0"/>
              <a:ea typeface="汉仪行楷简" panose="02010600000101010101" charset="-122"/>
            </a:endParaRPr>
          </a:p>
          <a:p>
            <a:pPr>
              <a:lnSpc>
                <a:spcPct val="150000"/>
              </a:lnSpc>
            </a:pPr>
            <a:r>
              <a:rPr lang="zh-CN" altLang="zh-CN" sz="2000" dirty="0">
                <a:latin typeface="Arial" panose="020B0604020202020204" pitchFamily="34" charset="0"/>
                <a:ea typeface="汉仪行楷简" panose="02010600000101010101" charset="-122"/>
              </a:rPr>
              <a:t>优化资源配置，预留发展空间。分析</a:t>
            </a:r>
            <a:r>
              <a:rPr lang="zh-CN" altLang="en-US" sz="2000" dirty="0">
                <a:latin typeface="Arial" panose="020B0604020202020204" pitchFamily="34" charset="0"/>
                <a:ea typeface="汉仪行楷简" panose="02010600000101010101" charset="-122"/>
              </a:rPr>
              <a:t>岚城镇</a:t>
            </a:r>
            <a:r>
              <a:rPr lang="zh-CN" altLang="zh-CN" sz="2000" dirty="0">
                <a:latin typeface="Arial" panose="020B0604020202020204" pitchFamily="34" charset="0"/>
                <a:ea typeface="汉仪行楷简" panose="02010600000101010101" charset="-122"/>
              </a:rPr>
              <a:t>的国土空间利用效率分布，识别潜力发展空间，支撑建设用地指标的精准投放，引导资源的高效利用；</a:t>
            </a:r>
            <a:endParaRPr lang="zh-CN" altLang="zh-CN" sz="2000" dirty="0">
              <a:latin typeface="Arial" panose="020B0604020202020204" pitchFamily="34" charset="0"/>
              <a:ea typeface="汉仪行楷简" panose="02010600000101010101" charset="-122"/>
            </a:endParaRPr>
          </a:p>
          <a:p>
            <a:pPr>
              <a:lnSpc>
                <a:spcPct val="150000"/>
              </a:lnSpc>
            </a:pPr>
            <a:r>
              <a:rPr lang="zh-CN" altLang="zh-CN" sz="2000" dirty="0">
                <a:latin typeface="Arial" panose="020B0604020202020204" pitchFamily="34" charset="0"/>
                <a:ea typeface="汉仪行楷简" panose="02010600000101010101" charset="-122"/>
              </a:rPr>
              <a:t>坚守底线</a:t>
            </a:r>
            <a:r>
              <a:rPr lang="zh-CN" altLang="en-US" sz="2000" dirty="0">
                <a:latin typeface="Arial" panose="020B0604020202020204" pitchFamily="34" charset="0"/>
                <a:ea typeface="汉仪行楷简" panose="02010600000101010101" charset="-122"/>
              </a:rPr>
              <a:t>思维</a:t>
            </a:r>
            <a:r>
              <a:rPr lang="zh-CN" altLang="zh-CN" sz="2000" dirty="0">
                <a:latin typeface="Arial" panose="020B0604020202020204" pitchFamily="34" charset="0"/>
                <a:ea typeface="汉仪行楷简" panose="02010600000101010101" charset="-122"/>
              </a:rPr>
              <a:t>，</a:t>
            </a:r>
            <a:r>
              <a:rPr lang="zh-CN" altLang="en-US" sz="2000" dirty="0">
                <a:latin typeface="Arial" panose="020B0604020202020204" pitchFamily="34" charset="0"/>
                <a:ea typeface="汉仪行楷简" panose="02010600000101010101" charset="-122"/>
              </a:rPr>
              <a:t>不占或</a:t>
            </a:r>
            <a:r>
              <a:rPr lang="zh-CN" altLang="zh-CN" sz="2000" dirty="0">
                <a:latin typeface="Arial" panose="020B0604020202020204" pitchFamily="34" charset="0"/>
                <a:ea typeface="汉仪行楷简" panose="02010600000101010101" charset="-122"/>
              </a:rPr>
              <a:t>少占耕地。在确保农业高效发展，守住优质耕地资源底线的基础上，从长远发展格局考虑，优化布局，促进</a:t>
            </a:r>
            <a:r>
              <a:rPr lang="zh-CN" altLang="en-US" sz="2000" dirty="0">
                <a:latin typeface="Arial" panose="020B0604020202020204" pitchFamily="34" charset="0"/>
                <a:ea typeface="汉仪行楷简" panose="02010600000101010101" charset="-122"/>
              </a:rPr>
              <a:t>土地</a:t>
            </a:r>
            <a:r>
              <a:rPr lang="zh-CN" altLang="zh-CN" sz="2000" dirty="0">
                <a:latin typeface="Arial" panose="020B0604020202020204" pitchFamily="34" charset="0"/>
                <a:ea typeface="汉仪行楷简" panose="02010600000101010101" charset="-122"/>
              </a:rPr>
              <a:t>和产业集约建设。</a:t>
            </a:r>
            <a:endParaRPr lang="zh-CN" altLang="zh-CN" sz="2000" dirty="0">
              <a:latin typeface="Arial" panose="020B0604020202020204" pitchFamily="34" charset="0"/>
              <a:ea typeface="汉仪行楷简" panose="02010600000101010101" charset="-122"/>
            </a:endParaRPr>
          </a:p>
        </p:txBody>
      </p:sp>
      <p:sp>
        <p:nvSpPr>
          <p:cNvPr id="38" name="文本框 26"/>
          <p:cNvSpPr txBox="1">
            <a:spLocks noChangeArrowheads="1"/>
          </p:cNvSpPr>
          <p:nvPr>
            <p:custDataLst>
              <p:tags r:id="rId9"/>
            </p:custDataLst>
          </p:nvPr>
        </p:nvSpPr>
        <p:spPr bwMode="auto">
          <a:xfrm>
            <a:off x="696912" y="11402349"/>
            <a:ext cx="9144793" cy="2861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indent="457200">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nSpc>
                <a:spcPct val="150000"/>
              </a:lnSpc>
              <a:spcBef>
                <a:spcPts val="0"/>
              </a:spcBef>
              <a:spcAft>
                <a:spcPts val="0"/>
              </a:spcAft>
            </a:pPr>
            <a:r>
              <a:rPr lang="zh-CN" altLang="zh-CN" sz="2000" dirty="0">
                <a:latin typeface="Arial" panose="020B0604020202020204" pitchFamily="34" charset="0"/>
                <a:ea typeface="汉仪行楷简" panose="02010600000101010101" charset="-122"/>
              </a:rPr>
              <a:t>严守生态保护红线</a:t>
            </a:r>
            <a:r>
              <a:rPr lang="en-US" altLang="zh-CN" sz="2000" dirty="0">
                <a:latin typeface="Arial" panose="020B0604020202020204" pitchFamily="34" charset="0"/>
                <a:ea typeface="汉仪行楷简" panose="02010600000101010101" charset="-122"/>
              </a:rPr>
              <a:t>,</a:t>
            </a:r>
            <a:r>
              <a:rPr lang="zh-CN" altLang="zh-CN" sz="2000" dirty="0">
                <a:latin typeface="Arial" panose="020B0604020202020204" pitchFamily="34" charset="0"/>
                <a:ea typeface="汉仪行楷简" panose="02010600000101010101" charset="-122"/>
              </a:rPr>
              <a:t>合理确定</a:t>
            </a:r>
            <a:r>
              <a:rPr lang="zh-CN" altLang="en-US" sz="2000" dirty="0">
                <a:latin typeface="Arial" panose="020B0604020202020204" pitchFamily="34" charset="0"/>
                <a:ea typeface="汉仪行楷简" panose="02010600000101010101" charset="-122"/>
              </a:rPr>
              <a:t>建设</a:t>
            </a:r>
            <a:r>
              <a:rPr lang="zh-CN" altLang="zh-CN" sz="2000" dirty="0">
                <a:latin typeface="Arial" panose="020B0604020202020204" pitchFamily="34" charset="0"/>
                <a:ea typeface="汉仪行楷简" panose="02010600000101010101" charset="-122"/>
              </a:rPr>
              <a:t>发展规模、开发强度和保护性空间，保证国土生态环境用地，</a:t>
            </a:r>
            <a:r>
              <a:rPr lang="zh-CN" altLang="en-US" sz="2000" dirty="0">
                <a:latin typeface="Arial" panose="020B0604020202020204" pitchFamily="34" charset="0"/>
                <a:ea typeface="汉仪行楷简" panose="02010600000101010101" charset="-122"/>
              </a:rPr>
              <a:t>在</a:t>
            </a:r>
            <a:r>
              <a:rPr lang="zh-CN" altLang="zh-CN" sz="2000" dirty="0">
                <a:latin typeface="Arial" panose="020B0604020202020204" pitchFamily="34" charset="0"/>
                <a:ea typeface="汉仪行楷简" panose="02010600000101010101" charset="-122"/>
              </a:rPr>
              <a:t>科学</a:t>
            </a:r>
            <a:r>
              <a:rPr lang="zh-CN" altLang="en-US" sz="2000" dirty="0">
                <a:latin typeface="Arial" panose="020B0604020202020204" pitchFamily="34" charset="0"/>
                <a:ea typeface="汉仪行楷简" panose="02010600000101010101" charset="-122"/>
              </a:rPr>
              <a:t>进行</a:t>
            </a:r>
            <a:r>
              <a:rPr lang="zh-CN" altLang="zh-CN" sz="2000" dirty="0">
                <a:latin typeface="Arial" panose="020B0604020202020204" pitchFamily="34" charset="0"/>
                <a:ea typeface="汉仪行楷简" panose="02010600000101010101" charset="-122"/>
              </a:rPr>
              <a:t>土地开发利用的同时保持</a:t>
            </a:r>
            <a:r>
              <a:rPr lang="zh-CN" altLang="en-US" sz="2000" dirty="0">
                <a:latin typeface="Arial" panose="020B0604020202020204" pitchFamily="34" charset="0"/>
                <a:ea typeface="汉仪行楷简" panose="02010600000101010101" charset="-122"/>
              </a:rPr>
              <a:t>岚城</a:t>
            </a:r>
            <a:r>
              <a:rPr lang="zh-CN" altLang="zh-CN" sz="2000" dirty="0">
                <a:latin typeface="Arial" panose="020B0604020202020204" pitchFamily="34" charset="0"/>
                <a:ea typeface="汉仪行楷简" panose="02010600000101010101" charset="-122"/>
              </a:rPr>
              <a:t>山水</a:t>
            </a:r>
            <a:r>
              <a:rPr lang="zh-CN" altLang="en-US" sz="2000" dirty="0">
                <a:latin typeface="Arial" panose="020B0604020202020204" pitchFamily="34" charset="0"/>
                <a:ea typeface="汉仪行楷简" panose="02010600000101010101" charset="-122"/>
              </a:rPr>
              <a:t>林田</a:t>
            </a:r>
            <a:r>
              <a:rPr lang="zh-CN" altLang="zh-CN" sz="2000" dirty="0">
                <a:latin typeface="Arial" panose="020B0604020202020204" pitchFamily="34" charset="0"/>
                <a:ea typeface="汉仪行楷简" panose="02010600000101010101" charset="-122"/>
              </a:rPr>
              <a:t>的整体</a:t>
            </a:r>
            <a:r>
              <a:rPr lang="zh-CN" altLang="en-US" sz="2000" dirty="0">
                <a:latin typeface="Arial" panose="020B0604020202020204" pitchFamily="34" charset="0"/>
                <a:ea typeface="汉仪行楷简" panose="02010600000101010101" charset="-122"/>
              </a:rPr>
              <a:t>格局</a:t>
            </a:r>
            <a:r>
              <a:rPr lang="zh-CN" altLang="zh-CN" sz="2000" dirty="0">
                <a:latin typeface="Arial" panose="020B0604020202020204" pitchFamily="34" charset="0"/>
                <a:ea typeface="汉仪行楷简" panose="02010600000101010101" charset="-122"/>
              </a:rPr>
              <a:t>和河道、滨水地带的自然形态；</a:t>
            </a:r>
            <a:endParaRPr lang="zh-CN" altLang="zh-CN" sz="2000" dirty="0">
              <a:latin typeface="Arial" panose="020B0604020202020204" pitchFamily="34" charset="0"/>
              <a:ea typeface="汉仪行楷简" panose="02010600000101010101" charset="-122"/>
            </a:endParaRPr>
          </a:p>
          <a:p>
            <a:pPr>
              <a:lnSpc>
                <a:spcPct val="150000"/>
              </a:lnSpc>
              <a:spcBef>
                <a:spcPts val="0"/>
              </a:spcBef>
              <a:spcAft>
                <a:spcPts val="0"/>
              </a:spcAft>
            </a:pPr>
            <a:r>
              <a:rPr lang="zh-CN" altLang="zh-CN" sz="2000" dirty="0">
                <a:latin typeface="Arial" panose="020B0604020202020204" pitchFamily="34" charset="0"/>
                <a:ea typeface="汉仪行楷简" panose="02010600000101010101" charset="-122"/>
              </a:rPr>
              <a:t>统筹系统开展山水林田草矿综合整治、系统治理，保护好</a:t>
            </a:r>
            <a:r>
              <a:rPr lang="zh-CN" altLang="en-US" sz="2000" dirty="0">
                <a:latin typeface="Arial" panose="020B0604020202020204" pitchFamily="34" charset="0"/>
                <a:ea typeface="汉仪行楷简" panose="02010600000101010101" charset="-122"/>
              </a:rPr>
              <a:t>河流</a:t>
            </a:r>
            <a:r>
              <a:rPr lang="zh-CN" altLang="zh-CN" sz="2000" dirty="0">
                <a:latin typeface="Arial" panose="020B0604020202020204" pitchFamily="34" charset="0"/>
                <a:ea typeface="汉仪行楷简" panose="02010600000101010101" charset="-122"/>
              </a:rPr>
              <a:t>，加强水源、山地生态保育</a:t>
            </a:r>
            <a:r>
              <a:rPr lang="en-US" altLang="zh-CN" sz="2000" dirty="0">
                <a:latin typeface="Arial" panose="020B0604020202020204" pitchFamily="34" charset="0"/>
                <a:ea typeface="汉仪行楷简" panose="02010600000101010101" charset="-122"/>
              </a:rPr>
              <a:t>,</a:t>
            </a:r>
            <a:r>
              <a:rPr lang="zh-CN" altLang="zh-CN" sz="2000" dirty="0">
                <a:latin typeface="Arial" panose="020B0604020202020204" pitchFamily="34" charset="0"/>
                <a:ea typeface="汉仪行楷简" panose="02010600000101010101" charset="-122"/>
              </a:rPr>
              <a:t>推进高标准农田建设、农村建设用地整治、工矿废弃地复垦、矿山生态修复、水土流失治理等</a:t>
            </a:r>
            <a:r>
              <a:rPr lang="zh-CN" altLang="en-US" sz="2000" dirty="0">
                <a:latin typeface="Arial" panose="020B0604020202020204" pitchFamily="34" charset="0"/>
                <a:ea typeface="汉仪行楷简" panose="02010600000101010101" charset="-122"/>
              </a:rPr>
              <a:t>。</a:t>
            </a:r>
            <a:endParaRPr lang="zh-CN" altLang="zh-CN" sz="2000" dirty="0">
              <a:latin typeface="Arial" panose="020B0604020202020204" pitchFamily="34" charset="0"/>
              <a:ea typeface="汉仪行楷简" panose="02010600000101010101" charset="-122"/>
            </a:endParaRPr>
          </a:p>
        </p:txBody>
      </p:sp>
      <p:sp>
        <p:nvSpPr>
          <p:cNvPr id="17" name="object 23"/>
          <p:cNvSpPr/>
          <p:nvPr/>
        </p:nvSpPr>
        <p:spPr>
          <a:xfrm>
            <a:off x="1115022" y="1447772"/>
            <a:ext cx="1030484" cy="398798"/>
          </a:xfrm>
          <a:prstGeom prst="rect">
            <a:avLst/>
          </a:prstGeom>
          <a:blipFill>
            <a:blip r:embed="rId10" cstate="print">
              <a:alphaModFix amt="30000"/>
            </a:blip>
            <a:stretch>
              <a:fillRect/>
            </a:stretch>
          </a:blipFill>
        </p:spPr>
        <p:txBody>
          <a:bodyPr wrap="square" lIns="0" tIns="0" rIns="0" bIns="0" rtlCol="0"/>
          <a:lstStyle/>
          <a:p>
            <a:endParaRPr sz="1020"/>
          </a:p>
        </p:txBody>
      </p:sp>
      <p:pic>
        <p:nvPicPr>
          <p:cNvPr id="18" name="图片 17"/>
          <p:cNvPicPr>
            <a:picLocks noChangeAspect="1"/>
          </p:cNvPicPr>
          <p:nvPr/>
        </p:nvPicPr>
        <p:blipFill>
          <a:blip r:embed="rId11" cstate="print">
            <a:alphaModFix amt="37000"/>
            <a:extLst>
              <a:ext uri="{28A0092B-C50C-407E-A947-70E740481C1C}">
                <a14:useLocalDpi xmlns:a14="http://schemas.microsoft.com/office/drawing/2010/main" val="0"/>
              </a:ext>
            </a:extLst>
          </a:blip>
          <a:stretch>
            <a:fillRect/>
          </a:stretch>
        </p:blipFill>
        <p:spPr>
          <a:xfrm>
            <a:off x="9430150" y="13813352"/>
            <a:ext cx="1490485" cy="2107839"/>
          </a:xfrm>
          <a:prstGeom prst="rect">
            <a:avLst/>
          </a:prstGeom>
        </p:spPr>
      </p:pic>
      <p:grpSp>
        <p:nvGrpSpPr>
          <p:cNvPr id="2" name="组合 1"/>
          <p:cNvGrpSpPr/>
          <p:nvPr/>
        </p:nvGrpSpPr>
        <p:grpSpPr>
          <a:xfrm>
            <a:off x="0" y="374935"/>
            <a:ext cx="10691813" cy="555340"/>
            <a:chOff x="0" y="487695"/>
            <a:chExt cx="10691813" cy="555340"/>
          </a:xfrm>
        </p:grpSpPr>
        <p:cxnSp>
          <p:nvCxnSpPr>
            <p:cNvPr id="3" name="直接连接符 2"/>
            <p:cNvCxnSpPr/>
            <p:nvPr/>
          </p:nvCxnSpPr>
          <p:spPr>
            <a:xfrm>
              <a:off x="0" y="1043035"/>
              <a:ext cx="10691813" cy="0"/>
            </a:xfrm>
            <a:prstGeom prst="line">
              <a:avLst/>
            </a:prstGeom>
            <a:ln w="25400">
              <a:solidFill>
                <a:srgbClr val="F3BB95"/>
              </a:solidFill>
              <a:prstDash val="sysDot"/>
            </a:ln>
          </p:spPr>
          <p:style>
            <a:lnRef idx="1">
              <a:schemeClr val="accent1"/>
            </a:lnRef>
            <a:fillRef idx="0">
              <a:schemeClr val="accent1"/>
            </a:fillRef>
            <a:effectRef idx="0">
              <a:schemeClr val="accent1"/>
            </a:effectRef>
            <a:fontRef idx="minor">
              <a:schemeClr val="tx1"/>
            </a:fontRef>
          </p:style>
        </p:cxnSp>
        <p:grpSp>
          <p:nvGrpSpPr>
            <p:cNvPr id="32" name="组合 31"/>
            <p:cNvGrpSpPr/>
            <p:nvPr/>
          </p:nvGrpSpPr>
          <p:grpSpPr>
            <a:xfrm>
              <a:off x="523366" y="487695"/>
              <a:ext cx="8099140" cy="488542"/>
              <a:chOff x="523366" y="487695"/>
              <a:chExt cx="8099140" cy="488542"/>
            </a:xfrm>
          </p:grpSpPr>
          <p:sp>
            <p:nvSpPr>
              <p:cNvPr id="4" name="矩形 3"/>
              <p:cNvSpPr/>
              <p:nvPr/>
            </p:nvSpPr>
            <p:spPr>
              <a:xfrm>
                <a:off x="523366" y="487695"/>
                <a:ext cx="326740" cy="326740"/>
              </a:xfrm>
              <a:prstGeom prst="rect">
                <a:avLst/>
              </a:prstGeom>
              <a:gradFill flip="none" rotWithShape="1">
                <a:gsLst>
                  <a:gs pos="0">
                    <a:schemeClr val="bg1"/>
                  </a:gs>
                  <a:gs pos="14000">
                    <a:srgbClr val="F3BB95"/>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880815" y="674992"/>
                <a:ext cx="239481" cy="239481"/>
              </a:xfrm>
              <a:prstGeom prst="rect">
                <a:avLst/>
              </a:prstGeom>
              <a:gradFill>
                <a:gsLst>
                  <a:gs pos="0">
                    <a:schemeClr val="bg1"/>
                  </a:gs>
                  <a:gs pos="12000">
                    <a:srgbClr val="F3BB95"/>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文本框 5"/>
              <p:cNvSpPr txBox="1"/>
              <p:nvPr/>
            </p:nvSpPr>
            <p:spPr>
              <a:xfrm>
                <a:off x="1682928" y="639992"/>
                <a:ext cx="6939578" cy="336245"/>
              </a:xfrm>
              <a:prstGeom prst="rect">
                <a:avLst/>
              </a:prstGeom>
              <a:noFill/>
            </p:spPr>
            <p:txBody>
              <a:bodyPr wrap="square">
                <a:spAutoFit/>
              </a:bodyPr>
              <a:lstStyle/>
              <a:p>
                <a:r>
                  <a:rPr lang="en-US" altLang="zh-CN" sz="1600" b="1" dirty="0">
                    <a:solidFill>
                      <a:srgbClr val="F3BB95"/>
                    </a:solidFill>
                    <a:latin typeface="Arial" panose="020B0604020202020204" pitchFamily="34" charset="0"/>
                    <a:ea typeface="汉仪行楷简" panose="02010600000101010101" charset="-122"/>
                  </a:rPr>
                  <a:t>《</a:t>
                </a:r>
                <a:r>
                  <a:rPr lang="zh-CN" altLang="en-US" sz="1600" b="1" dirty="0">
                    <a:solidFill>
                      <a:srgbClr val="F3BB95"/>
                    </a:solidFill>
                    <a:latin typeface="Arial" panose="020B0604020202020204" pitchFamily="34" charset="0"/>
                    <a:ea typeface="汉仪行楷简" panose="02010600000101010101" charset="-122"/>
                  </a:rPr>
                  <a:t>岚城镇国土空间总体规划（</a:t>
                </a:r>
                <a:r>
                  <a:rPr lang="en-US" altLang="zh-CN" sz="1600" b="1" dirty="0">
                    <a:solidFill>
                      <a:srgbClr val="F3BB95"/>
                    </a:solidFill>
                    <a:latin typeface="Arial" panose="020B0604020202020204" pitchFamily="34" charset="0"/>
                    <a:ea typeface="汉仪行楷简" panose="02010600000101010101" charset="-122"/>
                  </a:rPr>
                  <a:t>2021-2035</a:t>
                </a:r>
                <a:r>
                  <a:rPr lang="zh-CN" altLang="en-US" sz="1600" b="1" dirty="0">
                    <a:solidFill>
                      <a:srgbClr val="F3BB95"/>
                    </a:solidFill>
                    <a:latin typeface="Arial" panose="020B0604020202020204" pitchFamily="34" charset="0"/>
                    <a:ea typeface="汉仪行楷简" panose="02010600000101010101" charset="-122"/>
                  </a:rPr>
                  <a:t>）</a:t>
                </a:r>
                <a:r>
                  <a:rPr lang="en-US" altLang="zh-CN" sz="1600" b="1" dirty="0">
                    <a:solidFill>
                      <a:srgbClr val="F3BB95"/>
                    </a:solidFill>
                    <a:latin typeface="Arial" panose="020B0604020202020204" pitchFamily="34" charset="0"/>
                    <a:ea typeface="汉仪行楷简" panose="02010600000101010101" charset="-122"/>
                  </a:rPr>
                  <a:t>》</a:t>
                </a:r>
                <a:r>
                  <a:rPr lang="zh-CN" altLang="en-US" sz="1600" b="1" dirty="0">
                    <a:solidFill>
                      <a:srgbClr val="F3BB95"/>
                    </a:solidFill>
                    <a:latin typeface="Arial" panose="020B0604020202020204" pitchFamily="34" charset="0"/>
                    <a:ea typeface="汉仪行楷简" panose="02010600000101010101" charset="-122"/>
                  </a:rPr>
                  <a:t>（公众版）</a:t>
                </a:r>
                <a:endParaRPr lang="zh-CN" altLang="en-US" sz="1600" b="1" dirty="0">
                  <a:solidFill>
                    <a:srgbClr val="F3BB95"/>
                  </a:solidFill>
                  <a:latin typeface="Arial" panose="020B0604020202020204" pitchFamily="34" charset="0"/>
                  <a:ea typeface="汉仪行楷简" panose="02010600000101010101" charset="-122"/>
                </a:endParaRPr>
              </a:p>
            </p:txBody>
          </p:sp>
        </p:grpSp>
      </p:gr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组合 22"/>
          <p:cNvGrpSpPr/>
          <p:nvPr/>
        </p:nvGrpSpPr>
        <p:grpSpPr>
          <a:xfrm>
            <a:off x="622300" y="2194866"/>
            <a:ext cx="9372600" cy="12222809"/>
            <a:chOff x="1324560" y="2436812"/>
            <a:chExt cx="8401050" cy="11980863"/>
          </a:xfrm>
        </p:grpSpPr>
        <p:sp>
          <p:nvSpPr>
            <p:cNvPr id="5" name="矩形: 圆角 4"/>
            <p:cNvSpPr/>
            <p:nvPr/>
          </p:nvSpPr>
          <p:spPr>
            <a:xfrm>
              <a:off x="1775410" y="2636837"/>
              <a:ext cx="3438525" cy="787400"/>
            </a:xfrm>
            <a:prstGeom prst="roundRect">
              <a:avLst/>
            </a:prstGeom>
            <a:solidFill>
              <a:srgbClr val="F0A47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p>
          </p:txBody>
        </p:sp>
        <p:sp>
          <p:nvSpPr>
            <p:cNvPr id="6" name="文本框 10"/>
            <p:cNvSpPr txBox="1">
              <a:spLocks noChangeArrowheads="1"/>
            </p:cNvSpPr>
            <p:nvPr/>
          </p:nvSpPr>
          <p:spPr bwMode="auto">
            <a:xfrm>
              <a:off x="2796352" y="2803525"/>
              <a:ext cx="2898775" cy="5166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nSpc>
                  <a:spcPts val="3400"/>
                </a:lnSpc>
              </a:pPr>
              <a:r>
                <a:rPr lang="zh-CN" altLang="en-US" sz="2800" b="1" dirty="0">
                  <a:solidFill>
                    <a:schemeClr val="bg1"/>
                  </a:solidFill>
                  <a:latin typeface="Arial" panose="020B0604020202020204" pitchFamily="34" charset="0"/>
                  <a:ea typeface="汉仪行楷简" panose="02010600000101010101" charset="-122"/>
                </a:rPr>
                <a:t>发展战略</a:t>
              </a:r>
              <a:endParaRPr lang="zh-CN" altLang="en-US" sz="2800" b="1" dirty="0">
                <a:solidFill>
                  <a:schemeClr val="bg1"/>
                </a:solidFill>
                <a:latin typeface="Arial" panose="020B0604020202020204" pitchFamily="34" charset="0"/>
                <a:ea typeface="汉仪行楷简" panose="02010600000101010101" charset="-122"/>
              </a:endParaRPr>
            </a:p>
          </p:txBody>
        </p:sp>
        <p:sp>
          <p:nvSpPr>
            <p:cNvPr id="7" name="矩形: 圆角 6"/>
            <p:cNvSpPr/>
            <p:nvPr/>
          </p:nvSpPr>
          <p:spPr>
            <a:xfrm>
              <a:off x="1324560" y="2436812"/>
              <a:ext cx="800100" cy="800100"/>
            </a:xfrm>
            <a:prstGeom prst="roundRect">
              <a:avLst/>
            </a:prstGeom>
            <a:noFill/>
            <a:ln w="76200">
              <a:solidFill>
                <a:srgbClr val="F0A47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8" name="矩形 7"/>
            <p:cNvSpPr/>
            <p:nvPr/>
          </p:nvSpPr>
          <p:spPr>
            <a:xfrm>
              <a:off x="1324560" y="3978275"/>
              <a:ext cx="8401050" cy="1652587"/>
            </a:xfrm>
            <a:prstGeom prst="rect">
              <a:avLst/>
            </a:prstGeom>
            <a:noFill/>
            <a:ln w="38100">
              <a:solidFill>
                <a:srgbClr val="37609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p>
          </p:txBody>
        </p:sp>
        <p:sp>
          <p:nvSpPr>
            <p:cNvPr id="9" name="矩形 8"/>
            <p:cNvSpPr/>
            <p:nvPr/>
          </p:nvSpPr>
          <p:spPr>
            <a:xfrm>
              <a:off x="1324560" y="6131685"/>
              <a:ext cx="8401050" cy="2001068"/>
            </a:xfrm>
            <a:prstGeom prst="rect">
              <a:avLst/>
            </a:prstGeom>
            <a:noFill/>
            <a:ln w="38100">
              <a:solidFill>
                <a:srgbClr val="31859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0" name="矩形 9"/>
            <p:cNvSpPr/>
            <p:nvPr/>
          </p:nvSpPr>
          <p:spPr>
            <a:xfrm>
              <a:off x="1324560" y="8769091"/>
              <a:ext cx="8401050" cy="1964533"/>
            </a:xfrm>
            <a:prstGeom prst="rect">
              <a:avLst/>
            </a:prstGeom>
            <a:no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1" name="矩形 10"/>
            <p:cNvSpPr/>
            <p:nvPr/>
          </p:nvSpPr>
          <p:spPr>
            <a:xfrm>
              <a:off x="1324560" y="11141075"/>
              <a:ext cx="8401050" cy="3276600"/>
            </a:xfrm>
            <a:prstGeom prst="rect">
              <a:avLst/>
            </a:prstGeom>
            <a:noFill/>
            <a:ln w="38100">
              <a:solidFill>
                <a:srgbClr val="604A7B"/>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3" name="矩形 12"/>
            <p:cNvSpPr/>
            <p:nvPr/>
          </p:nvSpPr>
          <p:spPr>
            <a:xfrm>
              <a:off x="1775410" y="3792537"/>
              <a:ext cx="3438525" cy="533400"/>
            </a:xfrm>
            <a:prstGeom prst="rect">
              <a:avLst/>
            </a:prstGeom>
            <a:solidFill>
              <a:srgbClr val="37609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CN" altLang="en-US" sz="2400" b="1" dirty="0">
                  <a:latin typeface="Arial" panose="020B0604020202020204" pitchFamily="34" charset="0"/>
                  <a:ea typeface="汉仪行楷简" panose="02010600000101010101" charset="-122"/>
                </a:rPr>
                <a:t>区域融合</a:t>
              </a:r>
              <a:endParaRPr lang="zh-CN" altLang="en-US" sz="2400" b="1" dirty="0">
                <a:latin typeface="Arial" panose="020B0604020202020204" pitchFamily="34" charset="0"/>
                <a:ea typeface="汉仪行楷简" panose="02010600000101010101" charset="-122"/>
              </a:endParaRPr>
            </a:p>
          </p:txBody>
        </p:sp>
        <p:sp>
          <p:nvSpPr>
            <p:cNvPr id="14" name="矩形 13"/>
            <p:cNvSpPr/>
            <p:nvPr/>
          </p:nvSpPr>
          <p:spPr>
            <a:xfrm>
              <a:off x="1724610" y="5955472"/>
              <a:ext cx="3438525" cy="533400"/>
            </a:xfrm>
            <a:prstGeom prst="rect">
              <a:avLst/>
            </a:prstGeom>
            <a:solidFill>
              <a:srgbClr val="31859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CN" altLang="en-US" sz="2400" b="1" dirty="0">
                  <a:latin typeface="Arial" panose="020B0604020202020204" pitchFamily="34" charset="0"/>
                  <a:ea typeface="汉仪行楷简" panose="02010600000101010101" charset="-122"/>
                </a:rPr>
                <a:t>城乡统筹</a:t>
              </a:r>
              <a:endParaRPr lang="zh-CN" altLang="en-US" sz="2400" b="1" dirty="0">
                <a:latin typeface="Arial" panose="020B0604020202020204" pitchFamily="34" charset="0"/>
                <a:ea typeface="汉仪行楷简" panose="02010600000101010101" charset="-122"/>
              </a:endParaRPr>
            </a:p>
          </p:txBody>
        </p:sp>
        <p:sp>
          <p:nvSpPr>
            <p:cNvPr id="15" name="矩形 14"/>
            <p:cNvSpPr/>
            <p:nvPr/>
          </p:nvSpPr>
          <p:spPr>
            <a:xfrm>
              <a:off x="1775410" y="8603991"/>
              <a:ext cx="3438525" cy="5334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CN" altLang="en-US" sz="2400" b="1" dirty="0">
                  <a:latin typeface="Arial" panose="020B0604020202020204" pitchFamily="34" charset="0"/>
                  <a:ea typeface="汉仪行楷简" panose="02010600000101010101" charset="-122"/>
                </a:rPr>
                <a:t>空间优化</a:t>
              </a:r>
              <a:endParaRPr lang="zh-CN" altLang="en-US" sz="2400" b="1" dirty="0">
                <a:latin typeface="Arial" panose="020B0604020202020204" pitchFamily="34" charset="0"/>
                <a:ea typeface="汉仪行楷简" panose="02010600000101010101" charset="-122"/>
              </a:endParaRPr>
            </a:p>
          </p:txBody>
        </p:sp>
        <p:sp>
          <p:nvSpPr>
            <p:cNvPr id="16" name="矩形 15"/>
            <p:cNvSpPr/>
            <p:nvPr/>
          </p:nvSpPr>
          <p:spPr>
            <a:xfrm>
              <a:off x="1775410" y="11004550"/>
              <a:ext cx="3438525" cy="533400"/>
            </a:xfrm>
            <a:prstGeom prst="rect">
              <a:avLst/>
            </a:prstGeom>
            <a:solidFill>
              <a:srgbClr val="604A7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CN" altLang="en-US" sz="2400" b="1" dirty="0">
                  <a:latin typeface="Arial" panose="020B0604020202020204" pitchFamily="34" charset="0"/>
                  <a:ea typeface="汉仪行楷简" panose="02010600000101010101" charset="-122"/>
                </a:rPr>
                <a:t>产业驱动</a:t>
              </a:r>
              <a:endParaRPr lang="zh-CN" altLang="en-US" sz="2400" b="1" dirty="0">
                <a:latin typeface="Arial" panose="020B0604020202020204" pitchFamily="34" charset="0"/>
                <a:ea typeface="汉仪行楷简" panose="02010600000101010101" charset="-122"/>
              </a:endParaRPr>
            </a:p>
          </p:txBody>
        </p:sp>
        <p:sp>
          <p:nvSpPr>
            <p:cNvPr id="18" name="文本框 18"/>
            <p:cNvSpPr txBox="1">
              <a:spLocks noChangeArrowheads="1"/>
            </p:cNvSpPr>
            <p:nvPr/>
          </p:nvSpPr>
          <p:spPr bwMode="auto">
            <a:xfrm>
              <a:off x="1391438" y="4467225"/>
              <a:ext cx="8196857" cy="9946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indent="457200">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nSpc>
                  <a:spcPct val="150000"/>
                </a:lnSpc>
              </a:pPr>
              <a:r>
                <a:rPr lang="zh-CN" altLang="en-US" sz="2000" dirty="0">
                  <a:latin typeface="Arial" panose="020B0604020202020204" pitchFamily="34" charset="0"/>
                  <a:ea typeface="汉仪行楷简" panose="02010600000101010101" charset="-122"/>
                </a:rPr>
                <a:t>对接区域，融入圈带协同发展。坚持区域协同，内聚外联发展战略，构建双向开放、内外联动的新格局。</a:t>
              </a:r>
              <a:endParaRPr lang="zh-CN" altLang="en-US" sz="2000" dirty="0">
                <a:latin typeface="Arial" panose="020B0604020202020204" pitchFamily="34" charset="0"/>
                <a:ea typeface="汉仪行楷简" panose="02010600000101010101" charset="-122"/>
              </a:endParaRPr>
            </a:p>
          </p:txBody>
        </p:sp>
        <p:sp>
          <p:nvSpPr>
            <p:cNvPr id="19" name="文本框 24"/>
            <p:cNvSpPr txBox="1">
              <a:spLocks noChangeArrowheads="1"/>
            </p:cNvSpPr>
            <p:nvPr/>
          </p:nvSpPr>
          <p:spPr bwMode="auto">
            <a:xfrm>
              <a:off x="1343892" y="6524714"/>
              <a:ext cx="8195175" cy="941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indent="457200">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nSpc>
                  <a:spcPct val="150000"/>
                </a:lnSpc>
              </a:pPr>
              <a:r>
                <a:rPr lang="zh-CN" altLang="en-US" sz="2000" dirty="0">
                  <a:latin typeface="Arial" panose="020B0604020202020204" pitchFamily="34" charset="0"/>
                  <a:ea typeface="汉仪行楷简" panose="02010600000101010101" charset="-122"/>
                </a:rPr>
                <a:t>城乡互促，推进美丽乡村建设。发挥区域引领作用，依托重要交通轴线，联动周边特色乡镇，构筑轴带支撑引领的城乡一体化发展格局。</a:t>
              </a:r>
              <a:endParaRPr lang="zh-CN" altLang="en-US" sz="2000" dirty="0">
                <a:latin typeface="Arial" panose="020B0604020202020204" pitchFamily="34" charset="0"/>
                <a:ea typeface="汉仪行楷简" panose="02010600000101010101" charset="-122"/>
              </a:endParaRPr>
            </a:p>
          </p:txBody>
        </p:sp>
        <p:sp>
          <p:nvSpPr>
            <p:cNvPr id="20" name="文本框 25"/>
            <p:cNvSpPr txBox="1">
              <a:spLocks noChangeArrowheads="1"/>
            </p:cNvSpPr>
            <p:nvPr/>
          </p:nvSpPr>
          <p:spPr bwMode="auto">
            <a:xfrm>
              <a:off x="1407313" y="9189260"/>
              <a:ext cx="8196857" cy="9946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indent="457200">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nSpc>
                  <a:spcPct val="150000"/>
                </a:lnSpc>
              </a:pPr>
              <a:r>
                <a:rPr lang="zh-CN" altLang="en-US" sz="2000" dirty="0">
                  <a:latin typeface="Arial" panose="020B0604020202020204" pitchFamily="34" charset="0"/>
                  <a:ea typeface="汉仪行楷简" panose="02010600000101010101" charset="-122"/>
                </a:rPr>
                <a:t>在镇域发展战略与空间布局调整思路引导下，建立“镇政府驻地</a:t>
              </a:r>
              <a:r>
                <a:rPr lang="en-US" altLang="zh-CN" sz="2000" dirty="0">
                  <a:latin typeface="Arial" panose="020B0604020202020204" pitchFamily="34" charset="0"/>
                  <a:ea typeface="汉仪行楷简" panose="02010600000101010101" charset="-122"/>
                </a:rPr>
                <a:t>—</a:t>
              </a:r>
              <a:r>
                <a:rPr lang="zh-CN" altLang="en-US" sz="2000" dirty="0">
                  <a:latin typeface="Arial" panose="020B0604020202020204" pitchFamily="34" charset="0"/>
                  <a:ea typeface="汉仪行楷简" panose="02010600000101010101" charset="-122"/>
                </a:rPr>
                <a:t>中心村</a:t>
              </a:r>
              <a:r>
                <a:rPr lang="en-US" altLang="zh-CN" sz="2000" dirty="0">
                  <a:latin typeface="Arial" panose="020B0604020202020204" pitchFamily="34" charset="0"/>
                  <a:ea typeface="汉仪行楷简" panose="02010600000101010101" charset="-122"/>
                </a:rPr>
                <a:t>—</a:t>
              </a:r>
              <a:r>
                <a:rPr lang="zh-CN" altLang="en-US" sz="2000" dirty="0">
                  <a:latin typeface="Arial" panose="020B0604020202020204" pitchFamily="34" charset="0"/>
                  <a:ea typeface="汉仪行楷简" panose="02010600000101010101" charset="-122"/>
                </a:rPr>
                <a:t>一般村”三级镇村体系结构，形成全域“</a:t>
              </a:r>
              <a:r>
                <a:rPr lang="zh-CN" altLang="zh-CN" sz="2000" dirty="0">
                  <a:latin typeface="Arial" panose="020B0604020202020204" pitchFamily="34" charset="0"/>
                  <a:ea typeface="汉仪行楷简" panose="02010600000101010101" charset="-122"/>
                </a:rPr>
                <a:t>一</a:t>
              </a:r>
              <a:r>
                <a:rPr lang="zh-CN" altLang="en-US" sz="2000" dirty="0">
                  <a:latin typeface="Arial" panose="020B0604020202020204" pitchFamily="34" charset="0"/>
                  <a:ea typeface="汉仪行楷简" panose="02010600000101010101" charset="-122"/>
                </a:rPr>
                <a:t>心</a:t>
              </a:r>
              <a:r>
                <a:rPr lang="zh-CN" altLang="zh-CN" sz="2000" dirty="0">
                  <a:latin typeface="Arial" panose="020B0604020202020204" pitchFamily="34" charset="0"/>
                  <a:ea typeface="汉仪行楷简" panose="02010600000101010101" charset="-122"/>
                </a:rPr>
                <a:t>两</a:t>
              </a:r>
              <a:r>
                <a:rPr lang="zh-CN" altLang="en-US" sz="2000" dirty="0">
                  <a:latin typeface="Arial" panose="020B0604020202020204" pitchFamily="34" charset="0"/>
                  <a:ea typeface="汉仪行楷简" panose="02010600000101010101" charset="-122"/>
                </a:rPr>
                <a:t>带</a:t>
              </a:r>
              <a:r>
                <a:rPr lang="zh-CN" altLang="zh-CN" sz="2000" dirty="0">
                  <a:latin typeface="Arial" panose="020B0604020202020204" pitchFamily="34" charset="0"/>
                  <a:ea typeface="汉仪行楷简" panose="02010600000101010101" charset="-122"/>
                </a:rPr>
                <a:t>，一</a:t>
              </a:r>
              <a:r>
                <a:rPr lang="zh-CN" altLang="en-US" sz="2000" dirty="0">
                  <a:latin typeface="Arial" panose="020B0604020202020204" pitchFamily="34" charset="0"/>
                  <a:ea typeface="汉仪行楷简" panose="02010600000101010101" charset="-122"/>
                </a:rPr>
                <a:t>轴三</a:t>
              </a:r>
              <a:r>
                <a:rPr lang="zh-CN" altLang="zh-CN" sz="2000" dirty="0">
                  <a:latin typeface="Arial" panose="020B0604020202020204" pitchFamily="34" charset="0"/>
                  <a:ea typeface="汉仪行楷简" panose="02010600000101010101" charset="-122"/>
                </a:rPr>
                <a:t>区</a:t>
              </a:r>
              <a:r>
                <a:rPr lang="zh-CN" altLang="en-US" sz="2000" dirty="0">
                  <a:latin typeface="Arial" panose="020B0604020202020204" pitchFamily="34" charset="0"/>
                  <a:ea typeface="汉仪行楷简" panose="02010600000101010101" charset="-122"/>
                </a:rPr>
                <a:t>”的发展空间格局。</a:t>
              </a:r>
              <a:endParaRPr lang="zh-CN" altLang="en-US" sz="2000" dirty="0">
                <a:latin typeface="Arial" panose="020B0604020202020204" pitchFamily="34" charset="0"/>
                <a:ea typeface="汉仪行楷简" panose="02010600000101010101" charset="-122"/>
              </a:endParaRPr>
            </a:p>
          </p:txBody>
        </p:sp>
        <p:sp>
          <p:nvSpPr>
            <p:cNvPr id="21" name="文本框 26"/>
            <p:cNvSpPr txBox="1">
              <a:spLocks noChangeArrowheads="1"/>
            </p:cNvSpPr>
            <p:nvPr/>
          </p:nvSpPr>
          <p:spPr bwMode="auto">
            <a:xfrm>
              <a:off x="1391438" y="11654084"/>
              <a:ext cx="8196857" cy="2352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indent="457200">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nSpc>
                  <a:spcPct val="150000"/>
                </a:lnSpc>
              </a:pPr>
              <a:r>
                <a:rPr lang="zh-CN" altLang="en-US" sz="2000" dirty="0">
                  <a:latin typeface="Arial" panose="020B0604020202020204" pitchFamily="34" charset="0"/>
                  <a:ea typeface="汉仪行楷简" panose="02010600000101010101" charset="-122"/>
                </a:rPr>
                <a:t>实施“大农业”战略，以规模化、特色化为重点，加快推进农业现代化进程，构建专业化、现代化农业产业体系；以大项目和优势企业为支撑，延伸产业链条，通过创新驱动，实现工业转型，打造多元稳固的工业发展新格局；以文化资源和生态田园资源为支撑，整合镇域旅游资源，打造岚城文化旅游品牌，推动文旅、农旅、工旅等多产业融合发展。</a:t>
              </a:r>
              <a:endParaRPr lang="zh-CN" altLang="en-US" sz="2000" dirty="0">
                <a:latin typeface="Arial" panose="020B0604020202020204" pitchFamily="34" charset="0"/>
                <a:ea typeface="汉仪行楷简" panose="02010600000101010101" charset="-122"/>
              </a:endParaRPr>
            </a:p>
          </p:txBody>
        </p:sp>
      </p:grpSp>
      <p:sp>
        <p:nvSpPr>
          <p:cNvPr id="22" name="object 17"/>
          <p:cNvSpPr txBox="1"/>
          <p:nvPr/>
        </p:nvSpPr>
        <p:spPr>
          <a:xfrm>
            <a:off x="1295050" y="1306964"/>
            <a:ext cx="5087380" cy="492125"/>
          </a:xfrm>
          <a:prstGeom prst="rect">
            <a:avLst/>
          </a:prstGeom>
        </p:spPr>
        <p:txBody>
          <a:bodyPr vert="horz" wrap="square" lIns="0" tIns="0" rIns="0" bIns="0" rtlCol="0">
            <a:spAutoFit/>
          </a:bodyPr>
          <a:lstStyle/>
          <a:p>
            <a:pPr marL="9525">
              <a:tabLst>
                <a:tab pos="838835" algn="l"/>
              </a:tabLst>
            </a:pPr>
            <a:r>
              <a:rPr sz="3200" b="1" spc="169" dirty="0">
                <a:solidFill>
                  <a:srgbClr val="F0A470"/>
                </a:solidFill>
                <a:latin typeface="Arial" panose="020B0604020202020204" pitchFamily="34" charset="0"/>
                <a:ea typeface="汉仪闫锐敏行楷简" panose="00020600040101010101" charset="-122"/>
                <a:cs typeface="微软雅黑" panose="020B0503020204020204" pitchFamily="34" charset="-122"/>
              </a:rPr>
              <a:t>2.</a:t>
            </a:r>
            <a:r>
              <a:rPr lang="en-US" sz="3200" b="1" spc="169" dirty="0">
                <a:solidFill>
                  <a:srgbClr val="F0A470"/>
                </a:solidFill>
                <a:latin typeface="Arial" panose="020B0604020202020204" pitchFamily="34" charset="0"/>
                <a:ea typeface="汉仪闫锐敏行楷简" panose="00020600040101010101" charset="-122"/>
                <a:cs typeface="微软雅黑" panose="020B0503020204020204" pitchFamily="34" charset="-122"/>
              </a:rPr>
              <a:t>4 </a:t>
            </a:r>
            <a:r>
              <a:rPr lang="zh-CN" altLang="en-US" sz="3200" b="1" spc="199" dirty="0">
                <a:solidFill>
                  <a:srgbClr val="F0A470"/>
                </a:solidFill>
                <a:latin typeface="Arial" panose="020B0604020202020204" pitchFamily="34" charset="0"/>
                <a:ea typeface="汉仪闫锐敏行楷简" panose="00020600040101010101" charset="-122"/>
                <a:cs typeface="微软雅黑" panose="020B0503020204020204" pitchFamily="34" charset="-122"/>
              </a:rPr>
              <a:t>实施战略</a:t>
            </a:r>
            <a:endParaRPr sz="3200" dirty="0">
              <a:solidFill>
                <a:srgbClr val="F0A470"/>
              </a:solidFill>
              <a:latin typeface="Arial" panose="020B0604020202020204" pitchFamily="34" charset="0"/>
              <a:ea typeface="汉仪闫锐敏行楷简" panose="00020600040101010101" charset="-122"/>
              <a:cs typeface="微软雅黑" panose="020B0503020204020204" pitchFamily="34" charset="-122"/>
            </a:endParaRPr>
          </a:p>
        </p:txBody>
      </p:sp>
      <p:sp>
        <p:nvSpPr>
          <p:cNvPr id="24" name="object 23"/>
          <p:cNvSpPr/>
          <p:nvPr/>
        </p:nvSpPr>
        <p:spPr>
          <a:xfrm>
            <a:off x="1115022" y="1447772"/>
            <a:ext cx="1030484" cy="398798"/>
          </a:xfrm>
          <a:prstGeom prst="rect">
            <a:avLst/>
          </a:prstGeom>
          <a:blipFill>
            <a:blip r:embed="rId1" cstate="print">
              <a:alphaModFix amt="30000"/>
            </a:blip>
            <a:stretch>
              <a:fillRect/>
            </a:stretch>
          </a:blipFill>
        </p:spPr>
        <p:txBody>
          <a:bodyPr wrap="square" lIns="0" tIns="0" rIns="0" bIns="0" rtlCol="0"/>
          <a:lstStyle/>
          <a:p>
            <a:endParaRPr sz="1020"/>
          </a:p>
        </p:txBody>
      </p:sp>
      <p:pic>
        <p:nvPicPr>
          <p:cNvPr id="25" name="图片 24"/>
          <p:cNvPicPr>
            <a:picLocks noChangeAspect="1"/>
          </p:cNvPicPr>
          <p:nvPr/>
        </p:nvPicPr>
        <p:blipFill>
          <a:blip r:embed="rId2" cstate="print">
            <a:alphaModFix amt="37000"/>
            <a:extLst>
              <a:ext uri="{28A0092B-C50C-407E-A947-70E740481C1C}">
                <a14:useLocalDpi xmlns:a14="http://schemas.microsoft.com/office/drawing/2010/main" val="0"/>
              </a:ext>
            </a:extLst>
          </a:blip>
          <a:stretch>
            <a:fillRect/>
          </a:stretch>
        </p:blipFill>
        <p:spPr>
          <a:xfrm>
            <a:off x="9430150" y="13813352"/>
            <a:ext cx="1490485" cy="2107839"/>
          </a:xfrm>
          <a:prstGeom prst="rect">
            <a:avLst/>
          </a:prstGeom>
        </p:spPr>
      </p:pic>
      <p:grpSp>
        <p:nvGrpSpPr>
          <p:cNvPr id="30" name="组合 29"/>
          <p:cNvGrpSpPr/>
          <p:nvPr/>
        </p:nvGrpSpPr>
        <p:grpSpPr>
          <a:xfrm>
            <a:off x="0" y="374935"/>
            <a:ext cx="10691813" cy="555340"/>
            <a:chOff x="0" y="487695"/>
            <a:chExt cx="10691813" cy="555340"/>
          </a:xfrm>
        </p:grpSpPr>
        <p:cxnSp>
          <p:nvCxnSpPr>
            <p:cNvPr id="31" name="直接连接符 30"/>
            <p:cNvCxnSpPr/>
            <p:nvPr/>
          </p:nvCxnSpPr>
          <p:spPr>
            <a:xfrm>
              <a:off x="0" y="1043035"/>
              <a:ext cx="10691813" cy="0"/>
            </a:xfrm>
            <a:prstGeom prst="line">
              <a:avLst/>
            </a:prstGeom>
            <a:ln w="25400">
              <a:solidFill>
                <a:srgbClr val="F3BB95"/>
              </a:solidFill>
              <a:prstDash val="sysDot"/>
            </a:ln>
          </p:spPr>
          <p:style>
            <a:lnRef idx="1">
              <a:schemeClr val="accent1"/>
            </a:lnRef>
            <a:fillRef idx="0">
              <a:schemeClr val="accent1"/>
            </a:fillRef>
            <a:effectRef idx="0">
              <a:schemeClr val="accent1"/>
            </a:effectRef>
            <a:fontRef idx="minor">
              <a:schemeClr val="tx1"/>
            </a:fontRef>
          </p:style>
        </p:cxnSp>
        <p:grpSp>
          <p:nvGrpSpPr>
            <p:cNvPr id="32" name="组合 31"/>
            <p:cNvGrpSpPr/>
            <p:nvPr/>
          </p:nvGrpSpPr>
          <p:grpSpPr>
            <a:xfrm>
              <a:off x="523366" y="487695"/>
              <a:ext cx="8099140" cy="488542"/>
              <a:chOff x="523366" y="487695"/>
              <a:chExt cx="8099140" cy="488542"/>
            </a:xfrm>
          </p:grpSpPr>
          <p:sp>
            <p:nvSpPr>
              <p:cNvPr id="33" name="矩形 32"/>
              <p:cNvSpPr/>
              <p:nvPr/>
            </p:nvSpPr>
            <p:spPr>
              <a:xfrm>
                <a:off x="523366" y="487695"/>
                <a:ext cx="326740" cy="326740"/>
              </a:xfrm>
              <a:prstGeom prst="rect">
                <a:avLst/>
              </a:prstGeom>
              <a:gradFill flip="none" rotWithShape="1">
                <a:gsLst>
                  <a:gs pos="0">
                    <a:schemeClr val="bg1"/>
                  </a:gs>
                  <a:gs pos="14000">
                    <a:srgbClr val="F3BB95"/>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矩形 33"/>
              <p:cNvSpPr/>
              <p:nvPr/>
            </p:nvSpPr>
            <p:spPr>
              <a:xfrm>
                <a:off x="880815" y="674992"/>
                <a:ext cx="239481" cy="239481"/>
              </a:xfrm>
              <a:prstGeom prst="rect">
                <a:avLst/>
              </a:prstGeom>
              <a:gradFill>
                <a:gsLst>
                  <a:gs pos="0">
                    <a:schemeClr val="bg1"/>
                  </a:gs>
                  <a:gs pos="12000">
                    <a:srgbClr val="F3BB95"/>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文本框 34"/>
              <p:cNvSpPr txBox="1"/>
              <p:nvPr/>
            </p:nvSpPr>
            <p:spPr>
              <a:xfrm>
                <a:off x="1682928" y="639992"/>
                <a:ext cx="6939578" cy="336245"/>
              </a:xfrm>
              <a:prstGeom prst="rect">
                <a:avLst/>
              </a:prstGeom>
              <a:noFill/>
            </p:spPr>
            <p:txBody>
              <a:bodyPr wrap="square">
                <a:spAutoFit/>
              </a:bodyPr>
              <a:lstStyle/>
              <a:p>
                <a:r>
                  <a:rPr lang="en-US" altLang="zh-CN" sz="1600" b="1" dirty="0">
                    <a:solidFill>
                      <a:srgbClr val="F3BB95"/>
                    </a:solidFill>
                    <a:latin typeface="Arial" panose="020B0604020202020204" pitchFamily="34" charset="0"/>
                    <a:ea typeface="汉仪行楷简" panose="02010600000101010101" charset="-122"/>
                  </a:rPr>
                  <a:t>《</a:t>
                </a:r>
                <a:r>
                  <a:rPr lang="zh-CN" altLang="en-US" sz="1600" b="1" dirty="0">
                    <a:solidFill>
                      <a:srgbClr val="F3BB95"/>
                    </a:solidFill>
                    <a:latin typeface="Arial" panose="020B0604020202020204" pitchFamily="34" charset="0"/>
                    <a:ea typeface="汉仪行楷简" panose="02010600000101010101" charset="-122"/>
                  </a:rPr>
                  <a:t>岚城镇国土空间总体规划（</a:t>
                </a:r>
                <a:r>
                  <a:rPr lang="en-US" altLang="zh-CN" sz="1600" b="1" dirty="0">
                    <a:solidFill>
                      <a:srgbClr val="F3BB95"/>
                    </a:solidFill>
                    <a:latin typeface="Arial" panose="020B0604020202020204" pitchFamily="34" charset="0"/>
                    <a:ea typeface="汉仪行楷简" panose="02010600000101010101" charset="-122"/>
                  </a:rPr>
                  <a:t>2021-2035</a:t>
                </a:r>
                <a:r>
                  <a:rPr lang="zh-CN" altLang="en-US" sz="1600" b="1" dirty="0">
                    <a:solidFill>
                      <a:srgbClr val="F3BB95"/>
                    </a:solidFill>
                    <a:latin typeface="Arial" panose="020B0604020202020204" pitchFamily="34" charset="0"/>
                    <a:ea typeface="汉仪行楷简" panose="02010600000101010101" charset="-122"/>
                  </a:rPr>
                  <a:t>）</a:t>
                </a:r>
                <a:r>
                  <a:rPr lang="en-US" altLang="zh-CN" sz="1600" b="1" dirty="0">
                    <a:solidFill>
                      <a:srgbClr val="F3BB95"/>
                    </a:solidFill>
                    <a:latin typeface="Arial" panose="020B0604020202020204" pitchFamily="34" charset="0"/>
                    <a:ea typeface="汉仪行楷简" panose="02010600000101010101" charset="-122"/>
                  </a:rPr>
                  <a:t>》</a:t>
                </a:r>
                <a:r>
                  <a:rPr lang="zh-CN" altLang="en-US" sz="1600" b="1" dirty="0">
                    <a:solidFill>
                      <a:srgbClr val="F3BB95"/>
                    </a:solidFill>
                    <a:latin typeface="Arial" panose="020B0604020202020204" pitchFamily="34" charset="0"/>
                    <a:ea typeface="汉仪行楷简" panose="02010600000101010101" charset="-122"/>
                  </a:rPr>
                  <a:t>（公众版）</a:t>
                </a:r>
                <a:endParaRPr lang="zh-CN" altLang="en-US" sz="1600" b="1" dirty="0">
                  <a:solidFill>
                    <a:srgbClr val="F3BB95"/>
                  </a:solidFill>
                  <a:latin typeface="Arial" panose="020B0604020202020204" pitchFamily="34" charset="0"/>
                  <a:ea typeface="汉仪行楷简" panose="02010600000101010101" charset="-122"/>
                </a:endParaRPr>
              </a:p>
            </p:txBody>
          </p:sp>
        </p:grpSp>
      </p:gr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descr="C:/Users/a1840/Desktop/3.jpg3"/>
          <p:cNvPicPr>
            <a:picLocks noChangeAspect="1"/>
          </p:cNvPicPr>
          <p:nvPr/>
        </p:nvPicPr>
        <p:blipFill>
          <a:blip r:embed="rId1"/>
          <a:srcRect t="24993" b="24993"/>
          <a:stretch>
            <a:fillRect/>
          </a:stretch>
        </p:blipFill>
        <p:spPr>
          <a:xfrm>
            <a:off x="-22730" y="8037616"/>
            <a:ext cx="10691813" cy="7129152"/>
          </a:xfrm>
          <a:prstGeom prst="rect">
            <a:avLst/>
          </a:prstGeom>
        </p:spPr>
      </p:pic>
      <p:sp>
        <p:nvSpPr>
          <p:cNvPr id="2" name="object 3"/>
          <p:cNvSpPr/>
          <p:nvPr/>
        </p:nvSpPr>
        <p:spPr>
          <a:xfrm>
            <a:off x="-22225" y="15875"/>
            <a:ext cx="10713720" cy="15142210"/>
          </a:xfrm>
          <a:custGeom>
            <a:avLst/>
            <a:gdLst/>
            <a:ahLst/>
            <a:cxnLst/>
            <a:rect l="l" t="t" r="r" b="b"/>
            <a:pathLst>
              <a:path w="14199235" h="20104100">
                <a:moveTo>
                  <a:pt x="0" y="20104101"/>
                </a:moveTo>
                <a:lnTo>
                  <a:pt x="14199166" y="20104101"/>
                </a:lnTo>
                <a:lnTo>
                  <a:pt x="14199166" y="0"/>
                </a:lnTo>
                <a:lnTo>
                  <a:pt x="0" y="0"/>
                </a:lnTo>
                <a:lnTo>
                  <a:pt x="0" y="20104101"/>
                </a:lnTo>
                <a:close/>
              </a:path>
            </a:pathLst>
          </a:custGeom>
          <a:gradFill>
            <a:gsLst>
              <a:gs pos="0">
                <a:schemeClr val="bg1">
                  <a:alpha val="70000"/>
                </a:schemeClr>
              </a:gs>
              <a:gs pos="45000">
                <a:srgbClr val="5397AA">
                  <a:alpha val="99000"/>
                </a:srgbClr>
              </a:gs>
            </a:gsLst>
            <a:lin ang="16200000" scaled="1"/>
          </a:gradFill>
        </p:spPr>
        <p:txBody>
          <a:bodyPr wrap="square" lIns="0" tIns="0" rIns="0" bIns="0" rtlCol="0"/>
          <a:lstStyle/>
          <a:p>
            <a:endParaRPr sz="1020"/>
          </a:p>
        </p:txBody>
      </p:sp>
      <p:sp>
        <p:nvSpPr>
          <p:cNvPr id="4" name="object 4"/>
          <p:cNvSpPr txBox="1"/>
          <p:nvPr/>
        </p:nvSpPr>
        <p:spPr>
          <a:xfrm>
            <a:off x="9805615" y="14299554"/>
            <a:ext cx="109360" cy="214033"/>
          </a:xfrm>
          <a:prstGeom prst="rect">
            <a:avLst/>
          </a:prstGeom>
        </p:spPr>
        <p:txBody>
          <a:bodyPr vert="horz" wrap="square" lIns="0" tIns="0" rIns="0" bIns="0" rtlCol="0">
            <a:spAutoFit/>
          </a:bodyPr>
          <a:lstStyle/>
          <a:p>
            <a:pPr marL="9525"/>
            <a:r>
              <a:rPr sz="1390" spc="4" dirty="0">
                <a:solidFill>
                  <a:srgbClr val="888888"/>
                </a:solidFill>
                <a:latin typeface="Calibri" panose="020F0502020204030204"/>
                <a:cs typeface="Calibri" panose="020F0502020204030204"/>
              </a:rPr>
              <a:t>3</a:t>
            </a:r>
            <a:endParaRPr sz="1390">
              <a:latin typeface="Calibri" panose="020F0502020204030204"/>
              <a:cs typeface="Calibri" panose="020F0502020204030204"/>
            </a:endParaRPr>
          </a:p>
        </p:txBody>
      </p:sp>
      <p:grpSp>
        <p:nvGrpSpPr>
          <p:cNvPr id="5" name="组合 4"/>
          <p:cNvGrpSpPr/>
          <p:nvPr/>
        </p:nvGrpSpPr>
        <p:grpSpPr>
          <a:xfrm>
            <a:off x="3974466" y="3825875"/>
            <a:ext cx="6531611" cy="3038475"/>
            <a:chOff x="2809741" y="11066125"/>
            <a:chExt cx="5007351" cy="2114284"/>
          </a:xfrm>
        </p:grpSpPr>
        <p:sp>
          <p:nvSpPr>
            <p:cNvPr id="7" name="object 6"/>
            <p:cNvSpPr txBox="1"/>
            <p:nvPr/>
          </p:nvSpPr>
          <p:spPr>
            <a:xfrm>
              <a:off x="2809741" y="11066125"/>
              <a:ext cx="5007351" cy="577948"/>
            </a:xfrm>
            <a:prstGeom prst="rect">
              <a:avLst/>
            </a:prstGeom>
          </p:spPr>
          <p:txBody>
            <a:bodyPr vert="horz" wrap="square" lIns="0" tIns="0" rIns="0" bIns="0" rtlCol="0">
              <a:spAutoFit/>
            </a:bodyPr>
            <a:lstStyle/>
            <a:p>
              <a:pPr marL="9525"/>
              <a:r>
                <a:rPr lang="zh-CN" altLang="en-US" sz="5400" b="1" spc="-8" dirty="0">
                  <a:solidFill>
                    <a:srgbClr val="FFFFFF"/>
                  </a:solidFill>
                  <a:effectLst>
                    <a:glow rad="419100">
                      <a:schemeClr val="tx2">
                        <a:lumMod val="75000"/>
                        <a:lumOff val="25000"/>
                        <a:alpha val="40000"/>
                      </a:schemeClr>
                    </a:glow>
                  </a:effectLst>
                  <a:latin typeface="Arial" panose="020B0604020202020204" pitchFamily="34" charset="0"/>
                  <a:ea typeface="汉仪闫锐敏行楷简" panose="00020600040101010101" charset="-122"/>
                  <a:cs typeface="微软雅黑" panose="020B0503020204020204" pitchFamily="34" charset="-122"/>
                </a:rPr>
                <a:t>区域协同发展</a:t>
              </a:r>
              <a:endParaRPr lang="zh-CN" altLang="en-US" sz="5400" b="1" spc="-8" dirty="0">
                <a:solidFill>
                  <a:srgbClr val="FFFFFF"/>
                </a:solidFill>
                <a:effectLst>
                  <a:glow rad="419100">
                    <a:schemeClr val="tx2">
                      <a:lumMod val="75000"/>
                      <a:lumOff val="25000"/>
                      <a:alpha val="40000"/>
                    </a:schemeClr>
                  </a:glow>
                </a:effectLst>
                <a:latin typeface="Arial" panose="020B0604020202020204" pitchFamily="34" charset="0"/>
                <a:ea typeface="汉仪闫锐敏行楷简" panose="00020600040101010101" charset="-122"/>
                <a:cs typeface="微软雅黑" panose="020B0503020204020204" pitchFamily="34" charset="-122"/>
              </a:endParaRPr>
            </a:p>
          </p:txBody>
        </p:sp>
        <p:sp>
          <p:nvSpPr>
            <p:cNvPr id="13" name="object 8"/>
            <p:cNvSpPr txBox="1"/>
            <p:nvPr/>
          </p:nvSpPr>
          <p:spPr>
            <a:xfrm>
              <a:off x="3510751" y="11649376"/>
              <a:ext cx="3446144" cy="1531033"/>
            </a:xfrm>
            <a:prstGeom prst="rect">
              <a:avLst/>
            </a:prstGeom>
            <a:effectLst>
              <a:outerShdw blurRad="50800" dist="50800" dir="5400000" sx="70000" sy="70000" algn="ctr" rotWithShape="0">
                <a:srgbClr val="000000">
                  <a:alpha val="87000"/>
                </a:srgbClr>
              </a:outerShdw>
            </a:effectLst>
          </p:spPr>
          <p:txBody>
            <a:bodyPr vert="horz" wrap="square" lIns="0" tIns="0" rIns="0" bIns="0" rtlCol="0">
              <a:spAutoFit/>
            </a:bodyPr>
            <a:lstStyle/>
            <a:p>
              <a:pPr marL="9525" marR="745490">
                <a:lnSpc>
                  <a:spcPct val="149000"/>
                </a:lnSpc>
              </a:pPr>
              <a:r>
                <a:rPr lang="zh-CN" altLang="en-US" sz="3200" b="1" spc="135" dirty="0">
                  <a:solidFill>
                    <a:srgbClr val="FFFFFF"/>
                  </a:solidFill>
                  <a:latin typeface="Arial" panose="020B0604020202020204" pitchFamily="34" charset="0"/>
                  <a:ea typeface="汉仪行楷简" panose="02010600000101010101" charset="-122"/>
                  <a:cs typeface="微软雅黑" panose="020B0503020204020204" pitchFamily="34" charset="-122"/>
                  <a:sym typeface="+mn-ea"/>
                </a:rPr>
                <a:t>协调区域提质发展</a:t>
              </a:r>
              <a:endParaRPr lang="en-US" altLang="zh-CN" sz="3200" b="1" spc="135" dirty="0">
                <a:solidFill>
                  <a:srgbClr val="FFFFFF"/>
                </a:solidFill>
                <a:latin typeface="Arial" panose="020B0604020202020204" pitchFamily="34" charset="0"/>
                <a:ea typeface="汉仪行楷简" panose="02010600000101010101" charset="-122"/>
                <a:cs typeface="微软雅黑" panose="020B0503020204020204" pitchFamily="34" charset="-122"/>
                <a:sym typeface="+mn-ea"/>
              </a:endParaRPr>
            </a:p>
            <a:p>
              <a:pPr marL="9525" marR="745490">
                <a:lnSpc>
                  <a:spcPct val="149000"/>
                </a:lnSpc>
              </a:pPr>
              <a:r>
                <a:rPr lang="zh-CN" altLang="en-US" sz="3200" b="1" spc="135" dirty="0">
                  <a:solidFill>
                    <a:srgbClr val="FFFFFF"/>
                  </a:solidFill>
                  <a:latin typeface="Arial" panose="020B0604020202020204" pitchFamily="34" charset="0"/>
                  <a:ea typeface="汉仪行楷简" panose="02010600000101010101" charset="-122"/>
                  <a:cs typeface="微软雅黑" panose="020B0503020204020204" pitchFamily="34" charset="-122"/>
                  <a:sym typeface="+mn-ea"/>
                </a:rPr>
                <a:t>完善配套加强辐射</a:t>
              </a:r>
              <a:endParaRPr lang="en-US" altLang="zh-CN" sz="3200" b="1" spc="135" dirty="0">
                <a:solidFill>
                  <a:srgbClr val="FFFFFF"/>
                </a:solidFill>
                <a:latin typeface="Arial" panose="020B0604020202020204" pitchFamily="34" charset="0"/>
                <a:ea typeface="汉仪行楷简" panose="02010600000101010101" charset="-122"/>
                <a:cs typeface="微软雅黑" panose="020B0503020204020204" pitchFamily="34" charset="-122"/>
              </a:endParaRPr>
            </a:p>
            <a:p>
              <a:pPr marL="9525" marR="745490">
                <a:lnSpc>
                  <a:spcPct val="149000"/>
                </a:lnSpc>
              </a:pPr>
              <a:r>
                <a:rPr lang="zh-CN" altLang="en-US" sz="3200" b="1" spc="135" dirty="0">
                  <a:solidFill>
                    <a:srgbClr val="FFFFFF"/>
                  </a:solidFill>
                  <a:latin typeface="Arial" panose="020B0604020202020204" pitchFamily="34" charset="0"/>
                  <a:ea typeface="汉仪行楷简" panose="02010600000101010101" charset="-122"/>
                  <a:cs typeface="微软雅黑" panose="020B0503020204020204" pitchFamily="34" charset="-122"/>
                  <a:sym typeface="+mn-ea"/>
                </a:rPr>
                <a:t>统筹生态共保共治</a:t>
              </a:r>
              <a:endParaRPr lang="zh-CN" altLang="en-US" sz="3200" b="1" spc="135" dirty="0">
                <a:solidFill>
                  <a:srgbClr val="FFFFFF"/>
                </a:solidFill>
                <a:latin typeface="Arial" panose="020B0604020202020204" pitchFamily="34" charset="0"/>
                <a:ea typeface="汉仪行楷简" panose="02010600000101010101" charset="-122"/>
                <a:cs typeface="微软雅黑" panose="020B0503020204020204" pitchFamily="34" charset="-122"/>
                <a:sym typeface="+mn-ea"/>
              </a:endParaRPr>
            </a:p>
          </p:txBody>
        </p:sp>
      </p:grpSp>
      <p:grpSp>
        <p:nvGrpSpPr>
          <p:cNvPr id="6" name="组合 5"/>
          <p:cNvGrpSpPr/>
          <p:nvPr/>
        </p:nvGrpSpPr>
        <p:grpSpPr>
          <a:xfrm>
            <a:off x="1333500" y="1804035"/>
            <a:ext cx="4565650" cy="5326380"/>
            <a:chOff x="2145506" y="2255370"/>
            <a:chExt cx="4009299" cy="4537478"/>
          </a:xfrm>
        </p:grpSpPr>
        <p:sp>
          <p:nvSpPr>
            <p:cNvPr id="8" name="object 8"/>
            <p:cNvSpPr/>
            <p:nvPr/>
          </p:nvSpPr>
          <p:spPr>
            <a:xfrm>
              <a:off x="2145506" y="2255370"/>
              <a:ext cx="4009299" cy="4537478"/>
            </a:xfrm>
            <a:prstGeom prst="rect">
              <a:avLst/>
            </a:prstGeom>
            <a:blipFill>
              <a:blip r:embed="rId2" cstate="print"/>
              <a:stretch>
                <a:fillRect/>
              </a:stretch>
            </a:blipFill>
          </p:spPr>
          <p:txBody>
            <a:bodyPr wrap="square" lIns="0" tIns="0" rIns="0" bIns="0" rtlCol="0"/>
            <a:lstStyle/>
            <a:p>
              <a:endParaRPr sz="1020"/>
            </a:p>
          </p:txBody>
        </p:sp>
        <p:sp>
          <p:nvSpPr>
            <p:cNvPr id="9" name="object 9"/>
            <p:cNvSpPr/>
            <p:nvPr/>
          </p:nvSpPr>
          <p:spPr>
            <a:xfrm>
              <a:off x="2591609" y="3653435"/>
              <a:ext cx="1755010" cy="2302286"/>
            </a:xfrm>
            <a:custGeom>
              <a:avLst/>
              <a:gdLst/>
              <a:ahLst/>
              <a:cxnLst/>
              <a:rect l="l" t="t" r="r" b="b"/>
              <a:pathLst>
                <a:path w="2333625" h="3061334">
                  <a:moveTo>
                    <a:pt x="160207" y="2549120"/>
                  </a:moveTo>
                  <a:lnTo>
                    <a:pt x="119102" y="2555263"/>
                  </a:lnTo>
                  <a:lnTo>
                    <a:pt x="115261" y="2580562"/>
                  </a:lnTo>
                  <a:lnTo>
                    <a:pt x="103739" y="2597429"/>
                  </a:lnTo>
                  <a:lnTo>
                    <a:pt x="84535" y="2614295"/>
                  </a:lnTo>
                  <a:lnTo>
                    <a:pt x="57649" y="2614295"/>
                  </a:lnTo>
                  <a:lnTo>
                    <a:pt x="0" y="2757660"/>
                  </a:lnTo>
                  <a:lnTo>
                    <a:pt x="972" y="2799826"/>
                  </a:lnTo>
                  <a:lnTo>
                    <a:pt x="3888" y="2841992"/>
                  </a:lnTo>
                  <a:lnTo>
                    <a:pt x="8749" y="2884158"/>
                  </a:lnTo>
                  <a:lnTo>
                    <a:pt x="24304" y="2951624"/>
                  </a:lnTo>
                  <a:lnTo>
                    <a:pt x="47637" y="3002223"/>
                  </a:lnTo>
                  <a:lnTo>
                    <a:pt x="78748" y="3035956"/>
                  </a:lnTo>
                  <a:lnTo>
                    <a:pt x="117637" y="3061255"/>
                  </a:lnTo>
                  <a:lnTo>
                    <a:pt x="225666" y="3061255"/>
                  </a:lnTo>
                  <a:lnTo>
                    <a:pt x="253277" y="3044389"/>
                  </a:lnTo>
                  <a:lnTo>
                    <a:pt x="278840" y="3035956"/>
                  </a:lnTo>
                  <a:lnTo>
                    <a:pt x="302355" y="3010656"/>
                  </a:lnTo>
                  <a:lnTo>
                    <a:pt x="323071" y="3010656"/>
                  </a:lnTo>
                  <a:lnTo>
                    <a:pt x="349180" y="2993790"/>
                  </a:lnTo>
                  <a:lnTo>
                    <a:pt x="380682" y="2968490"/>
                  </a:lnTo>
                  <a:lnTo>
                    <a:pt x="417578" y="2934757"/>
                  </a:lnTo>
                  <a:lnTo>
                    <a:pt x="427303" y="2917891"/>
                  </a:lnTo>
                  <a:lnTo>
                    <a:pt x="444586" y="2901024"/>
                  </a:lnTo>
                  <a:lnTo>
                    <a:pt x="469427" y="2884158"/>
                  </a:lnTo>
                  <a:lnTo>
                    <a:pt x="501826" y="2884158"/>
                  </a:lnTo>
                  <a:lnTo>
                    <a:pt x="549474" y="2825125"/>
                  </a:lnTo>
                  <a:lnTo>
                    <a:pt x="628662" y="2825125"/>
                  </a:lnTo>
                  <a:lnTo>
                    <a:pt x="638854" y="2782959"/>
                  </a:lnTo>
                  <a:lnTo>
                    <a:pt x="650820" y="2749226"/>
                  </a:lnTo>
                  <a:lnTo>
                    <a:pt x="664571" y="2723927"/>
                  </a:lnTo>
                  <a:lnTo>
                    <a:pt x="680119" y="2698627"/>
                  </a:lnTo>
                  <a:lnTo>
                    <a:pt x="697477" y="2681761"/>
                  </a:lnTo>
                  <a:lnTo>
                    <a:pt x="831396" y="2580562"/>
                  </a:lnTo>
                  <a:lnTo>
                    <a:pt x="825956" y="2572129"/>
                  </a:lnTo>
                  <a:lnTo>
                    <a:pt x="167551" y="2572129"/>
                  </a:lnTo>
                  <a:lnTo>
                    <a:pt x="160207" y="2549120"/>
                  </a:lnTo>
                  <a:close/>
                </a:path>
                <a:path w="2333625" h="3061334">
                  <a:moveTo>
                    <a:pt x="175537" y="2546829"/>
                  </a:moveTo>
                  <a:lnTo>
                    <a:pt x="160207" y="2549120"/>
                  </a:lnTo>
                  <a:lnTo>
                    <a:pt x="167551" y="2572129"/>
                  </a:lnTo>
                  <a:lnTo>
                    <a:pt x="175537" y="2546829"/>
                  </a:lnTo>
                  <a:close/>
                </a:path>
                <a:path w="2333625" h="3061334">
                  <a:moveTo>
                    <a:pt x="810595" y="2546829"/>
                  </a:moveTo>
                  <a:lnTo>
                    <a:pt x="175537" y="2546829"/>
                  </a:lnTo>
                  <a:lnTo>
                    <a:pt x="167551" y="2572129"/>
                  </a:lnTo>
                  <a:lnTo>
                    <a:pt x="825956" y="2572129"/>
                  </a:lnTo>
                  <a:lnTo>
                    <a:pt x="815076" y="2555263"/>
                  </a:lnTo>
                  <a:lnTo>
                    <a:pt x="810595" y="2546829"/>
                  </a:lnTo>
                  <a:close/>
                </a:path>
                <a:path w="2333625" h="3061334">
                  <a:moveTo>
                    <a:pt x="609856" y="2201068"/>
                  </a:moveTo>
                  <a:lnTo>
                    <a:pt x="561220" y="2226367"/>
                  </a:lnTo>
                  <a:lnTo>
                    <a:pt x="523352" y="2243234"/>
                  </a:lnTo>
                  <a:lnTo>
                    <a:pt x="496268" y="2260100"/>
                  </a:lnTo>
                  <a:lnTo>
                    <a:pt x="479984" y="2268533"/>
                  </a:lnTo>
                  <a:lnTo>
                    <a:pt x="441276" y="2310699"/>
                  </a:lnTo>
                  <a:lnTo>
                    <a:pt x="370943" y="2352866"/>
                  </a:lnTo>
                  <a:lnTo>
                    <a:pt x="256319" y="2454064"/>
                  </a:lnTo>
                  <a:lnTo>
                    <a:pt x="193803" y="2454064"/>
                  </a:lnTo>
                  <a:lnTo>
                    <a:pt x="193803" y="2496230"/>
                  </a:lnTo>
                  <a:lnTo>
                    <a:pt x="151401" y="2521530"/>
                  </a:lnTo>
                  <a:lnTo>
                    <a:pt x="160207" y="2549120"/>
                  </a:lnTo>
                  <a:lnTo>
                    <a:pt x="175537" y="2546829"/>
                  </a:lnTo>
                  <a:lnTo>
                    <a:pt x="810595" y="2546829"/>
                  </a:lnTo>
                  <a:lnTo>
                    <a:pt x="797150" y="2521530"/>
                  </a:lnTo>
                  <a:lnTo>
                    <a:pt x="784128" y="2504663"/>
                  </a:lnTo>
                  <a:lnTo>
                    <a:pt x="570388" y="2504663"/>
                  </a:lnTo>
                  <a:lnTo>
                    <a:pt x="583038" y="2487797"/>
                  </a:lnTo>
                  <a:lnTo>
                    <a:pt x="575279" y="2454064"/>
                  </a:lnTo>
                  <a:lnTo>
                    <a:pt x="609687" y="2428764"/>
                  </a:lnTo>
                  <a:lnTo>
                    <a:pt x="711717" y="2428764"/>
                  </a:lnTo>
                  <a:lnTo>
                    <a:pt x="717716" y="2420331"/>
                  </a:lnTo>
                  <a:lnTo>
                    <a:pt x="881405" y="2361299"/>
                  </a:lnTo>
                  <a:lnTo>
                    <a:pt x="915146" y="2352866"/>
                  </a:lnTo>
                  <a:lnTo>
                    <a:pt x="940079" y="2344432"/>
                  </a:lnTo>
                  <a:lnTo>
                    <a:pt x="956189" y="2327566"/>
                  </a:lnTo>
                  <a:lnTo>
                    <a:pt x="963460" y="2319133"/>
                  </a:lnTo>
                  <a:lnTo>
                    <a:pt x="999167" y="2293833"/>
                  </a:lnTo>
                  <a:lnTo>
                    <a:pt x="1026730" y="2276967"/>
                  </a:lnTo>
                  <a:lnTo>
                    <a:pt x="1046166" y="2268533"/>
                  </a:lnTo>
                  <a:lnTo>
                    <a:pt x="1057490" y="2251667"/>
                  </a:lnTo>
                  <a:lnTo>
                    <a:pt x="1071574" y="2234801"/>
                  </a:lnTo>
                  <a:lnTo>
                    <a:pt x="1098123" y="2226367"/>
                  </a:lnTo>
                  <a:lnTo>
                    <a:pt x="1120086" y="2217934"/>
                  </a:lnTo>
                  <a:lnTo>
                    <a:pt x="1137464" y="2209501"/>
                  </a:lnTo>
                  <a:lnTo>
                    <a:pt x="610783" y="2209501"/>
                  </a:lnTo>
                  <a:lnTo>
                    <a:pt x="609856" y="2201068"/>
                  </a:lnTo>
                  <a:close/>
                </a:path>
                <a:path w="2333625" h="3061334">
                  <a:moveTo>
                    <a:pt x="655826" y="2428764"/>
                  </a:moveTo>
                  <a:lnTo>
                    <a:pt x="609687" y="2428764"/>
                  </a:lnTo>
                  <a:lnTo>
                    <a:pt x="575279" y="2454064"/>
                  </a:lnTo>
                  <a:lnTo>
                    <a:pt x="583038" y="2487797"/>
                  </a:lnTo>
                  <a:lnTo>
                    <a:pt x="570388" y="2504663"/>
                  </a:lnTo>
                  <a:lnTo>
                    <a:pt x="675719" y="2479364"/>
                  </a:lnTo>
                  <a:lnTo>
                    <a:pt x="701529" y="2443084"/>
                  </a:lnTo>
                  <a:lnTo>
                    <a:pt x="683404" y="2437198"/>
                  </a:lnTo>
                  <a:lnTo>
                    <a:pt x="655826" y="2428764"/>
                  </a:lnTo>
                  <a:close/>
                </a:path>
                <a:path w="2333625" h="3061334">
                  <a:moveTo>
                    <a:pt x="701529" y="2443084"/>
                  </a:moveTo>
                  <a:lnTo>
                    <a:pt x="675719" y="2479364"/>
                  </a:lnTo>
                  <a:lnTo>
                    <a:pt x="570388" y="2504663"/>
                  </a:lnTo>
                  <a:lnTo>
                    <a:pt x="784128" y="2504663"/>
                  </a:lnTo>
                  <a:lnTo>
                    <a:pt x="777617" y="2496230"/>
                  </a:lnTo>
                  <a:lnTo>
                    <a:pt x="756477" y="2479364"/>
                  </a:lnTo>
                  <a:lnTo>
                    <a:pt x="733728" y="2462497"/>
                  </a:lnTo>
                  <a:lnTo>
                    <a:pt x="709371" y="2445631"/>
                  </a:lnTo>
                  <a:lnTo>
                    <a:pt x="701529" y="2443084"/>
                  </a:lnTo>
                  <a:close/>
                </a:path>
                <a:path w="2333625" h="3061334">
                  <a:moveTo>
                    <a:pt x="711717" y="2428764"/>
                  </a:moveTo>
                  <a:lnTo>
                    <a:pt x="655826" y="2428764"/>
                  </a:lnTo>
                  <a:lnTo>
                    <a:pt x="683404" y="2437198"/>
                  </a:lnTo>
                  <a:lnTo>
                    <a:pt x="701529" y="2443084"/>
                  </a:lnTo>
                  <a:lnTo>
                    <a:pt x="711717" y="2428764"/>
                  </a:lnTo>
                  <a:close/>
                </a:path>
                <a:path w="2333625" h="3061334">
                  <a:moveTo>
                    <a:pt x="2215349" y="1239682"/>
                  </a:moveTo>
                  <a:lnTo>
                    <a:pt x="1515667" y="1239682"/>
                  </a:lnTo>
                  <a:lnTo>
                    <a:pt x="1521964" y="1248115"/>
                  </a:lnTo>
                  <a:lnTo>
                    <a:pt x="1536571" y="1248115"/>
                  </a:lnTo>
                  <a:lnTo>
                    <a:pt x="1559510" y="1256548"/>
                  </a:lnTo>
                  <a:lnTo>
                    <a:pt x="1590807" y="1256548"/>
                  </a:lnTo>
                  <a:lnTo>
                    <a:pt x="1628281" y="1281848"/>
                  </a:lnTo>
                  <a:lnTo>
                    <a:pt x="1658934" y="1298714"/>
                  </a:lnTo>
                  <a:lnTo>
                    <a:pt x="1682766" y="1315580"/>
                  </a:lnTo>
                  <a:lnTo>
                    <a:pt x="1699777" y="1332447"/>
                  </a:lnTo>
                  <a:lnTo>
                    <a:pt x="1709968" y="1349313"/>
                  </a:lnTo>
                  <a:lnTo>
                    <a:pt x="1703311" y="1366180"/>
                  </a:lnTo>
                  <a:lnTo>
                    <a:pt x="1698140" y="1383046"/>
                  </a:lnTo>
                  <a:lnTo>
                    <a:pt x="1694456" y="1391479"/>
                  </a:lnTo>
                  <a:lnTo>
                    <a:pt x="1692258" y="1399913"/>
                  </a:lnTo>
                  <a:lnTo>
                    <a:pt x="1661055" y="1526411"/>
                  </a:lnTo>
                  <a:lnTo>
                    <a:pt x="1334774" y="1804707"/>
                  </a:lnTo>
                  <a:lnTo>
                    <a:pt x="1263092" y="1830006"/>
                  </a:lnTo>
                  <a:lnTo>
                    <a:pt x="1167038" y="1889039"/>
                  </a:lnTo>
                  <a:lnTo>
                    <a:pt x="688200" y="2158902"/>
                  </a:lnTo>
                  <a:lnTo>
                    <a:pt x="623686" y="2184201"/>
                  </a:lnTo>
                  <a:lnTo>
                    <a:pt x="610783" y="2209501"/>
                  </a:lnTo>
                  <a:lnTo>
                    <a:pt x="1137464" y="2209501"/>
                  </a:lnTo>
                  <a:lnTo>
                    <a:pt x="1150256" y="2201068"/>
                  </a:lnTo>
                  <a:lnTo>
                    <a:pt x="1226920" y="2144756"/>
                  </a:lnTo>
                  <a:lnTo>
                    <a:pt x="1224974" y="2142035"/>
                  </a:lnTo>
                  <a:lnTo>
                    <a:pt x="1255410" y="2142035"/>
                  </a:lnTo>
                  <a:lnTo>
                    <a:pt x="1264598" y="2133602"/>
                  </a:lnTo>
                  <a:lnTo>
                    <a:pt x="1320411" y="2099869"/>
                  </a:lnTo>
                  <a:lnTo>
                    <a:pt x="1348658" y="2091436"/>
                  </a:lnTo>
                  <a:lnTo>
                    <a:pt x="1377129" y="2074570"/>
                  </a:lnTo>
                  <a:lnTo>
                    <a:pt x="1405826" y="2066136"/>
                  </a:lnTo>
                  <a:lnTo>
                    <a:pt x="1434745" y="2049270"/>
                  </a:lnTo>
                  <a:lnTo>
                    <a:pt x="1463887" y="2040837"/>
                  </a:lnTo>
                  <a:lnTo>
                    <a:pt x="1481122" y="2023970"/>
                  </a:lnTo>
                  <a:lnTo>
                    <a:pt x="1495511" y="2007104"/>
                  </a:lnTo>
                  <a:lnTo>
                    <a:pt x="1507054" y="1998671"/>
                  </a:lnTo>
                  <a:lnTo>
                    <a:pt x="1515751" y="1990237"/>
                  </a:lnTo>
                  <a:lnTo>
                    <a:pt x="1523307" y="1973371"/>
                  </a:lnTo>
                  <a:lnTo>
                    <a:pt x="1531416" y="1964938"/>
                  </a:lnTo>
                  <a:lnTo>
                    <a:pt x="1540063" y="1939638"/>
                  </a:lnTo>
                  <a:lnTo>
                    <a:pt x="1549231" y="1922772"/>
                  </a:lnTo>
                  <a:lnTo>
                    <a:pt x="1553896" y="1922772"/>
                  </a:lnTo>
                  <a:lnTo>
                    <a:pt x="1562071" y="1914339"/>
                  </a:lnTo>
                  <a:lnTo>
                    <a:pt x="1588951" y="1914339"/>
                  </a:lnTo>
                  <a:lnTo>
                    <a:pt x="1610061" y="1905905"/>
                  </a:lnTo>
                  <a:lnTo>
                    <a:pt x="1639487" y="1897472"/>
                  </a:lnTo>
                  <a:lnTo>
                    <a:pt x="1677231" y="1889039"/>
                  </a:lnTo>
                  <a:lnTo>
                    <a:pt x="1723293" y="1872172"/>
                  </a:lnTo>
                  <a:lnTo>
                    <a:pt x="1776422" y="1796274"/>
                  </a:lnTo>
                  <a:lnTo>
                    <a:pt x="1850634" y="1762541"/>
                  </a:lnTo>
                  <a:lnTo>
                    <a:pt x="2038695" y="1517978"/>
                  </a:lnTo>
                  <a:lnTo>
                    <a:pt x="2056437" y="1517978"/>
                  </a:lnTo>
                  <a:lnTo>
                    <a:pt x="2078046" y="1509544"/>
                  </a:lnTo>
                  <a:lnTo>
                    <a:pt x="2103529" y="1492678"/>
                  </a:lnTo>
                  <a:lnTo>
                    <a:pt x="2132894" y="1475812"/>
                  </a:lnTo>
                  <a:lnTo>
                    <a:pt x="2144874" y="1416779"/>
                  </a:lnTo>
                  <a:lnTo>
                    <a:pt x="2154802" y="1374613"/>
                  </a:lnTo>
                  <a:lnTo>
                    <a:pt x="2162670" y="1349313"/>
                  </a:lnTo>
                  <a:lnTo>
                    <a:pt x="2168470" y="1324014"/>
                  </a:lnTo>
                  <a:lnTo>
                    <a:pt x="2172192" y="1315580"/>
                  </a:lnTo>
                  <a:lnTo>
                    <a:pt x="2177396" y="1298714"/>
                  </a:lnTo>
                  <a:lnTo>
                    <a:pt x="2186181" y="1290281"/>
                  </a:lnTo>
                  <a:lnTo>
                    <a:pt x="2198555" y="1264981"/>
                  </a:lnTo>
                  <a:lnTo>
                    <a:pt x="2214527" y="1248115"/>
                  </a:lnTo>
                  <a:lnTo>
                    <a:pt x="2215349" y="1239682"/>
                  </a:lnTo>
                  <a:close/>
                </a:path>
                <a:path w="2333625" h="3061334">
                  <a:moveTo>
                    <a:pt x="1255410" y="2142035"/>
                  </a:moveTo>
                  <a:lnTo>
                    <a:pt x="1230624" y="2142035"/>
                  </a:lnTo>
                  <a:lnTo>
                    <a:pt x="1226920" y="2144756"/>
                  </a:lnTo>
                  <a:lnTo>
                    <a:pt x="1237034" y="2158902"/>
                  </a:lnTo>
                  <a:lnTo>
                    <a:pt x="1255410" y="2142035"/>
                  </a:lnTo>
                  <a:close/>
                </a:path>
                <a:path w="2333625" h="3061334">
                  <a:moveTo>
                    <a:pt x="1230624" y="2142035"/>
                  </a:moveTo>
                  <a:lnTo>
                    <a:pt x="1224974" y="2142035"/>
                  </a:lnTo>
                  <a:lnTo>
                    <a:pt x="1226920" y="2144756"/>
                  </a:lnTo>
                  <a:lnTo>
                    <a:pt x="1230624" y="2142035"/>
                  </a:lnTo>
                  <a:close/>
                </a:path>
                <a:path w="2333625" h="3061334">
                  <a:moveTo>
                    <a:pt x="1302620" y="501498"/>
                  </a:moveTo>
                  <a:lnTo>
                    <a:pt x="1226408" y="573458"/>
                  </a:lnTo>
                  <a:lnTo>
                    <a:pt x="1172017" y="624057"/>
                  </a:lnTo>
                  <a:lnTo>
                    <a:pt x="1144740" y="640924"/>
                  </a:lnTo>
                  <a:lnTo>
                    <a:pt x="1090017" y="691523"/>
                  </a:lnTo>
                  <a:lnTo>
                    <a:pt x="1062568" y="708389"/>
                  </a:lnTo>
                  <a:lnTo>
                    <a:pt x="1035058" y="733689"/>
                  </a:lnTo>
                  <a:lnTo>
                    <a:pt x="969954" y="818021"/>
                  </a:lnTo>
                  <a:lnTo>
                    <a:pt x="934489" y="843321"/>
                  </a:lnTo>
                  <a:lnTo>
                    <a:pt x="901982" y="868620"/>
                  </a:lnTo>
                  <a:lnTo>
                    <a:pt x="872447" y="885487"/>
                  </a:lnTo>
                  <a:lnTo>
                    <a:pt x="845901" y="902353"/>
                  </a:lnTo>
                  <a:lnTo>
                    <a:pt x="857961" y="952952"/>
                  </a:lnTo>
                  <a:lnTo>
                    <a:pt x="835476" y="969819"/>
                  </a:lnTo>
                  <a:lnTo>
                    <a:pt x="819126" y="986685"/>
                  </a:lnTo>
                  <a:lnTo>
                    <a:pt x="808911" y="995118"/>
                  </a:lnTo>
                  <a:lnTo>
                    <a:pt x="769918" y="995118"/>
                  </a:lnTo>
                  <a:lnTo>
                    <a:pt x="760557" y="1054151"/>
                  </a:lnTo>
                  <a:lnTo>
                    <a:pt x="710664" y="1079451"/>
                  </a:lnTo>
                  <a:lnTo>
                    <a:pt x="691762" y="1113183"/>
                  </a:lnTo>
                  <a:lnTo>
                    <a:pt x="668597" y="1180649"/>
                  </a:lnTo>
                  <a:lnTo>
                    <a:pt x="651779" y="1205949"/>
                  </a:lnTo>
                  <a:lnTo>
                    <a:pt x="626439" y="1231248"/>
                  </a:lnTo>
                  <a:lnTo>
                    <a:pt x="592568" y="1256548"/>
                  </a:lnTo>
                  <a:lnTo>
                    <a:pt x="561196" y="1374613"/>
                  </a:lnTo>
                  <a:lnTo>
                    <a:pt x="699501" y="1501111"/>
                  </a:lnTo>
                  <a:lnTo>
                    <a:pt x="738931" y="1475812"/>
                  </a:lnTo>
                  <a:lnTo>
                    <a:pt x="776538" y="1458945"/>
                  </a:lnTo>
                  <a:lnTo>
                    <a:pt x="812322" y="1442079"/>
                  </a:lnTo>
                  <a:lnTo>
                    <a:pt x="846284" y="1416779"/>
                  </a:lnTo>
                  <a:lnTo>
                    <a:pt x="878425" y="1399913"/>
                  </a:lnTo>
                  <a:lnTo>
                    <a:pt x="908744" y="1391479"/>
                  </a:lnTo>
                  <a:lnTo>
                    <a:pt x="937243" y="1374613"/>
                  </a:lnTo>
                  <a:lnTo>
                    <a:pt x="963921" y="1357747"/>
                  </a:lnTo>
                  <a:lnTo>
                    <a:pt x="988778" y="1349313"/>
                  </a:lnTo>
                  <a:lnTo>
                    <a:pt x="1011816" y="1340880"/>
                  </a:lnTo>
                  <a:lnTo>
                    <a:pt x="1033034" y="1332447"/>
                  </a:lnTo>
                  <a:lnTo>
                    <a:pt x="1100753" y="1332447"/>
                  </a:lnTo>
                  <a:lnTo>
                    <a:pt x="1140136" y="1298714"/>
                  </a:lnTo>
                  <a:lnTo>
                    <a:pt x="1232026" y="1298714"/>
                  </a:lnTo>
                  <a:lnTo>
                    <a:pt x="1315304" y="1264981"/>
                  </a:lnTo>
                  <a:lnTo>
                    <a:pt x="1290584" y="1264981"/>
                  </a:lnTo>
                  <a:lnTo>
                    <a:pt x="1283754" y="1248115"/>
                  </a:lnTo>
                  <a:lnTo>
                    <a:pt x="1336124" y="1239682"/>
                  </a:lnTo>
                  <a:lnTo>
                    <a:pt x="2215349" y="1239682"/>
                  </a:lnTo>
                  <a:lnTo>
                    <a:pt x="2224394" y="1146916"/>
                  </a:lnTo>
                  <a:lnTo>
                    <a:pt x="2203478" y="1113183"/>
                  </a:lnTo>
                  <a:lnTo>
                    <a:pt x="2184030" y="1087884"/>
                  </a:lnTo>
                  <a:lnTo>
                    <a:pt x="2166051" y="1062584"/>
                  </a:lnTo>
                  <a:lnTo>
                    <a:pt x="2149543" y="1037285"/>
                  </a:lnTo>
                  <a:lnTo>
                    <a:pt x="2134508" y="1003552"/>
                  </a:lnTo>
                  <a:lnTo>
                    <a:pt x="2120946" y="978252"/>
                  </a:lnTo>
                  <a:lnTo>
                    <a:pt x="2081915" y="936086"/>
                  </a:lnTo>
                  <a:lnTo>
                    <a:pt x="2026509" y="902353"/>
                  </a:lnTo>
                  <a:lnTo>
                    <a:pt x="1983563" y="877053"/>
                  </a:lnTo>
                  <a:lnTo>
                    <a:pt x="1745556" y="877053"/>
                  </a:lnTo>
                  <a:lnTo>
                    <a:pt x="1707453" y="860187"/>
                  </a:lnTo>
                  <a:lnTo>
                    <a:pt x="1689301" y="851754"/>
                  </a:lnTo>
                  <a:lnTo>
                    <a:pt x="1372387" y="851754"/>
                  </a:lnTo>
                  <a:lnTo>
                    <a:pt x="1367580" y="843321"/>
                  </a:lnTo>
                  <a:lnTo>
                    <a:pt x="1357797" y="834887"/>
                  </a:lnTo>
                  <a:lnTo>
                    <a:pt x="1393440" y="830045"/>
                  </a:lnTo>
                  <a:lnTo>
                    <a:pt x="1399959" y="826454"/>
                  </a:lnTo>
                  <a:lnTo>
                    <a:pt x="1421384" y="809588"/>
                  </a:lnTo>
                  <a:lnTo>
                    <a:pt x="1446621" y="792721"/>
                  </a:lnTo>
                  <a:lnTo>
                    <a:pt x="1472411" y="775855"/>
                  </a:lnTo>
                  <a:lnTo>
                    <a:pt x="1498758" y="750555"/>
                  </a:lnTo>
                  <a:lnTo>
                    <a:pt x="1525668" y="725256"/>
                  </a:lnTo>
                  <a:lnTo>
                    <a:pt x="1553145" y="699956"/>
                  </a:lnTo>
                  <a:lnTo>
                    <a:pt x="1581193" y="666223"/>
                  </a:lnTo>
                  <a:lnTo>
                    <a:pt x="1634828" y="640924"/>
                  </a:lnTo>
                  <a:lnTo>
                    <a:pt x="1694198" y="598758"/>
                  </a:lnTo>
                  <a:lnTo>
                    <a:pt x="1782831" y="590324"/>
                  </a:lnTo>
                  <a:lnTo>
                    <a:pt x="1842791" y="556591"/>
                  </a:lnTo>
                  <a:lnTo>
                    <a:pt x="1938086" y="514425"/>
                  </a:lnTo>
                  <a:lnTo>
                    <a:pt x="1941730" y="505992"/>
                  </a:lnTo>
                  <a:lnTo>
                    <a:pt x="1330389" y="505992"/>
                  </a:lnTo>
                  <a:lnTo>
                    <a:pt x="1302620" y="501498"/>
                  </a:lnTo>
                  <a:close/>
                </a:path>
                <a:path w="2333625" h="3061334">
                  <a:moveTo>
                    <a:pt x="1232026" y="1298714"/>
                  </a:moveTo>
                  <a:lnTo>
                    <a:pt x="1140136" y="1298714"/>
                  </a:lnTo>
                  <a:lnTo>
                    <a:pt x="1169568" y="1324014"/>
                  </a:lnTo>
                  <a:lnTo>
                    <a:pt x="1232026" y="1298714"/>
                  </a:lnTo>
                  <a:close/>
                </a:path>
                <a:path w="2333625" h="3061334">
                  <a:moveTo>
                    <a:pt x="1497822" y="1248115"/>
                  </a:moveTo>
                  <a:lnTo>
                    <a:pt x="1371290" y="1248115"/>
                  </a:lnTo>
                  <a:lnTo>
                    <a:pt x="1426443" y="1281848"/>
                  </a:lnTo>
                  <a:lnTo>
                    <a:pt x="1497822" y="1248115"/>
                  </a:lnTo>
                  <a:close/>
                </a:path>
                <a:path w="2333625" h="3061334">
                  <a:moveTo>
                    <a:pt x="1336124" y="1239682"/>
                  </a:moveTo>
                  <a:lnTo>
                    <a:pt x="1283754" y="1248115"/>
                  </a:lnTo>
                  <a:lnTo>
                    <a:pt x="1290584" y="1264981"/>
                  </a:lnTo>
                  <a:lnTo>
                    <a:pt x="1336124" y="1255464"/>
                  </a:lnTo>
                  <a:lnTo>
                    <a:pt x="1336124" y="1239682"/>
                  </a:lnTo>
                  <a:close/>
                </a:path>
                <a:path w="2333625" h="3061334">
                  <a:moveTo>
                    <a:pt x="1336124" y="1255464"/>
                  </a:moveTo>
                  <a:lnTo>
                    <a:pt x="1290584" y="1264981"/>
                  </a:lnTo>
                  <a:lnTo>
                    <a:pt x="1315304" y="1264981"/>
                  </a:lnTo>
                  <a:lnTo>
                    <a:pt x="1336124" y="1256548"/>
                  </a:lnTo>
                  <a:lnTo>
                    <a:pt x="1336124" y="1255464"/>
                  </a:lnTo>
                  <a:close/>
                </a:path>
                <a:path w="2333625" h="3061334">
                  <a:moveTo>
                    <a:pt x="1515667" y="1239682"/>
                  </a:moveTo>
                  <a:lnTo>
                    <a:pt x="1336124" y="1239682"/>
                  </a:lnTo>
                  <a:lnTo>
                    <a:pt x="1336124" y="1255464"/>
                  </a:lnTo>
                  <a:lnTo>
                    <a:pt x="1371290" y="1248115"/>
                  </a:lnTo>
                  <a:lnTo>
                    <a:pt x="1497822" y="1248115"/>
                  </a:lnTo>
                  <a:lnTo>
                    <a:pt x="1515667" y="1239682"/>
                  </a:lnTo>
                  <a:close/>
                </a:path>
                <a:path w="2333625" h="3061334">
                  <a:moveTo>
                    <a:pt x="1835201" y="843321"/>
                  </a:moveTo>
                  <a:lnTo>
                    <a:pt x="1745556" y="877053"/>
                  </a:lnTo>
                  <a:lnTo>
                    <a:pt x="1983563" y="877053"/>
                  </a:lnTo>
                  <a:lnTo>
                    <a:pt x="1969078" y="868620"/>
                  </a:lnTo>
                  <a:lnTo>
                    <a:pt x="1959254" y="860187"/>
                  </a:lnTo>
                  <a:lnTo>
                    <a:pt x="1862694" y="860187"/>
                  </a:lnTo>
                  <a:lnTo>
                    <a:pt x="1835201" y="843321"/>
                  </a:lnTo>
                  <a:close/>
                </a:path>
                <a:path w="2333625" h="3061334">
                  <a:moveTo>
                    <a:pt x="1939604" y="843321"/>
                  </a:moveTo>
                  <a:lnTo>
                    <a:pt x="1862694" y="860187"/>
                  </a:lnTo>
                  <a:lnTo>
                    <a:pt x="1959254" y="860187"/>
                  </a:lnTo>
                  <a:lnTo>
                    <a:pt x="1939604" y="843321"/>
                  </a:lnTo>
                  <a:close/>
                </a:path>
                <a:path w="2333625" h="3061334">
                  <a:moveTo>
                    <a:pt x="1393440" y="830045"/>
                  </a:moveTo>
                  <a:lnTo>
                    <a:pt x="1357797" y="834887"/>
                  </a:lnTo>
                  <a:lnTo>
                    <a:pt x="1367580" y="843321"/>
                  </a:lnTo>
                  <a:lnTo>
                    <a:pt x="1372387" y="851754"/>
                  </a:lnTo>
                  <a:lnTo>
                    <a:pt x="1372387" y="843321"/>
                  </a:lnTo>
                  <a:lnTo>
                    <a:pt x="1375453" y="843321"/>
                  </a:lnTo>
                  <a:lnTo>
                    <a:pt x="1384646" y="834887"/>
                  </a:lnTo>
                  <a:lnTo>
                    <a:pt x="1393440" y="830045"/>
                  </a:lnTo>
                  <a:close/>
                </a:path>
                <a:path w="2333625" h="3061334">
                  <a:moveTo>
                    <a:pt x="1573076" y="809588"/>
                  </a:moveTo>
                  <a:lnTo>
                    <a:pt x="1544002" y="809588"/>
                  </a:lnTo>
                  <a:lnTo>
                    <a:pt x="1393440" y="830045"/>
                  </a:lnTo>
                  <a:lnTo>
                    <a:pt x="1384646" y="834887"/>
                  </a:lnTo>
                  <a:lnTo>
                    <a:pt x="1375453" y="843321"/>
                  </a:lnTo>
                  <a:lnTo>
                    <a:pt x="1372387" y="843321"/>
                  </a:lnTo>
                  <a:lnTo>
                    <a:pt x="1372387" y="851754"/>
                  </a:lnTo>
                  <a:lnTo>
                    <a:pt x="1689301" y="851754"/>
                  </a:lnTo>
                  <a:lnTo>
                    <a:pt x="1671150" y="843321"/>
                  </a:lnTo>
                  <a:lnTo>
                    <a:pt x="1636652" y="826454"/>
                  </a:lnTo>
                  <a:lnTo>
                    <a:pt x="1603959" y="818021"/>
                  </a:lnTo>
                  <a:lnTo>
                    <a:pt x="1573076" y="809588"/>
                  </a:lnTo>
                  <a:close/>
                </a:path>
                <a:path w="2333625" h="3061334">
                  <a:moveTo>
                    <a:pt x="1424446" y="8433"/>
                  </a:moveTo>
                  <a:lnTo>
                    <a:pt x="1391191" y="8433"/>
                  </a:lnTo>
                  <a:lnTo>
                    <a:pt x="1378279" y="16866"/>
                  </a:lnTo>
                  <a:lnTo>
                    <a:pt x="1361051" y="16866"/>
                  </a:lnTo>
                  <a:lnTo>
                    <a:pt x="1339497" y="25299"/>
                  </a:lnTo>
                  <a:lnTo>
                    <a:pt x="1315636" y="33732"/>
                  </a:lnTo>
                  <a:lnTo>
                    <a:pt x="1291491" y="33732"/>
                  </a:lnTo>
                  <a:lnTo>
                    <a:pt x="1267061" y="42166"/>
                  </a:lnTo>
                  <a:lnTo>
                    <a:pt x="1009843" y="42166"/>
                  </a:lnTo>
                  <a:lnTo>
                    <a:pt x="943136" y="75898"/>
                  </a:lnTo>
                  <a:lnTo>
                    <a:pt x="923065" y="75898"/>
                  </a:lnTo>
                  <a:lnTo>
                    <a:pt x="898683" y="101198"/>
                  </a:lnTo>
                  <a:lnTo>
                    <a:pt x="879423" y="118064"/>
                  </a:lnTo>
                  <a:lnTo>
                    <a:pt x="865287" y="134931"/>
                  </a:lnTo>
                  <a:lnTo>
                    <a:pt x="856274" y="143364"/>
                  </a:lnTo>
                  <a:lnTo>
                    <a:pt x="803060" y="168664"/>
                  </a:lnTo>
                  <a:lnTo>
                    <a:pt x="764858" y="227696"/>
                  </a:lnTo>
                  <a:lnTo>
                    <a:pt x="731378" y="227696"/>
                  </a:lnTo>
                  <a:lnTo>
                    <a:pt x="711787" y="252996"/>
                  </a:lnTo>
                  <a:lnTo>
                    <a:pt x="689697" y="269862"/>
                  </a:lnTo>
                  <a:lnTo>
                    <a:pt x="665109" y="295162"/>
                  </a:lnTo>
                  <a:lnTo>
                    <a:pt x="638023" y="320462"/>
                  </a:lnTo>
                  <a:lnTo>
                    <a:pt x="613278" y="345761"/>
                  </a:lnTo>
                  <a:lnTo>
                    <a:pt x="595593" y="371061"/>
                  </a:lnTo>
                  <a:lnTo>
                    <a:pt x="584976" y="387927"/>
                  </a:lnTo>
                  <a:lnTo>
                    <a:pt x="581436" y="413227"/>
                  </a:lnTo>
                  <a:lnTo>
                    <a:pt x="581436" y="463826"/>
                  </a:lnTo>
                  <a:lnTo>
                    <a:pt x="600822" y="480693"/>
                  </a:lnTo>
                  <a:lnTo>
                    <a:pt x="618120" y="505992"/>
                  </a:lnTo>
                  <a:lnTo>
                    <a:pt x="633332" y="522859"/>
                  </a:lnTo>
                  <a:lnTo>
                    <a:pt x="646456" y="539725"/>
                  </a:lnTo>
                  <a:lnTo>
                    <a:pt x="661447" y="556591"/>
                  </a:lnTo>
                  <a:lnTo>
                    <a:pt x="682265" y="573458"/>
                  </a:lnTo>
                  <a:lnTo>
                    <a:pt x="708918" y="581891"/>
                  </a:lnTo>
                  <a:lnTo>
                    <a:pt x="741414" y="598758"/>
                  </a:lnTo>
                  <a:lnTo>
                    <a:pt x="766821" y="590324"/>
                  </a:lnTo>
                  <a:lnTo>
                    <a:pt x="792941" y="573458"/>
                  </a:lnTo>
                  <a:lnTo>
                    <a:pt x="873687" y="548158"/>
                  </a:lnTo>
                  <a:lnTo>
                    <a:pt x="897333" y="539725"/>
                  </a:lnTo>
                  <a:lnTo>
                    <a:pt x="918180" y="531292"/>
                  </a:lnTo>
                  <a:lnTo>
                    <a:pt x="954040" y="531292"/>
                  </a:lnTo>
                  <a:lnTo>
                    <a:pt x="974223" y="522859"/>
                  </a:lnTo>
                  <a:lnTo>
                    <a:pt x="996762" y="522859"/>
                  </a:lnTo>
                  <a:lnTo>
                    <a:pt x="1021649" y="514425"/>
                  </a:lnTo>
                  <a:lnTo>
                    <a:pt x="1121920" y="489126"/>
                  </a:lnTo>
                  <a:lnTo>
                    <a:pt x="1315723" y="489126"/>
                  </a:lnTo>
                  <a:lnTo>
                    <a:pt x="1324655" y="480693"/>
                  </a:lnTo>
                  <a:lnTo>
                    <a:pt x="1952659" y="480693"/>
                  </a:lnTo>
                  <a:lnTo>
                    <a:pt x="1956302" y="472259"/>
                  </a:lnTo>
                  <a:lnTo>
                    <a:pt x="1983170" y="455393"/>
                  </a:lnTo>
                  <a:lnTo>
                    <a:pt x="2005341" y="438526"/>
                  </a:lnTo>
                  <a:lnTo>
                    <a:pt x="2022832" y="421660"/>
                  </a:lnTo>
                  <a:lnTo>
                    <a:pt x="2035659" y="404794"/>
                  </a:lnTo>
                  <a:lnTo>
                    <a:pt x="2059031" y="396360"/>
                  </a:lnTo>
                  <a:lnTo>
                    <a:pt x="2079311" y="396360"/>
                  </a:lnTo>
                  <a:lnTo>
                    <a:pt x="2096508" y="387927"/>
                  </a:lnTo>
                  <a:lnTo>
                    <a:pt x="2110630" y="379494"/>
                  </a:lnTo>
                  <a:lnTo>
                    <a:pt x="2146977" y="345761"/>
                  </a:lnTo>
                  <a:lnTo>
                    <a:pt x="2278114" y="286729"/>
                  </a:lnTo>
                  <a:lnTo>
                    <a:pt x="2313478" y="252996"/>
                  </a:lnTo>
                  <a:lnTo>
                    <a:pt x="2331144" y="193963"/>
                  </a:lnTo>
                  <a:lnTo>
                    <a:pt x="2333351" y="151797"/>
                  </a:lnTo>
                  <a:lnTo>
                    <a:pt x="2331038" y="118064"/>
                  </a:lnTo>
                  <a:lnTo>
                    <a:pt x="2324098" y="84332"/>
                  </a:lnTo>
                  <a:lnTo>
                    <a:pt x="1889565" y="84332"/>
                  </a:lnTo>
                  <a:lnTo>
                    <a:pt x="1867975" y="75898"/>
                  </a:lnTo>
                  <a:lnTo>
                    <a:pt x="1839759" y="67465"/>
                  </a:lnTo>
                  <a:lnTo>
                    <a:pt x="1609866" y="67465"/>
                  </a:lnTo>
                  <a:lnTo>
                    <a:pt x="1592598" y="59032"/>
                  </a:lnTo>
                  <a:lnTo>
                    <a:pt x="1568237" y="59032"/>
                  </a:lnTo>
                  <a:lnTo>
                    <a:pt x="1536778" y="50599"/>
                  </a:lnTo>
                  <a:lnTo>
                    <a:pt x="1498210" y="33732"/>
                  </a:lnTo>
                  <a:lnTo>
                    <a:pt x="1424446" y="8433"/>
                  </a:lnTo>
                  <a:close/>
                </a:path>
                <a:path w="2333625" h="3061334">
                  <a:moveTo>
                    <a:pt x="1328977" y="480693"/>
                  </a:moveTo>
                  <a:lnTo>
                    <a:pt x="1324655" y="480693"/>
                  </a:lnTo>
                  <a:lnTo>
                    <a:pt x="1302620" y="501498"/>
                  </a:lnTo>
                  <a:lnTo>
                    <a:pt x="1330389" y="505992"/>
                  </a:lnTo>
                  <a:lnTo>
                    <a:pt x="1330039" y="489126"/>
                  </a:lnTo>
                  <a:lnTo>
                    <a:pt x="1328977" y="480693"/>
                  </a:lnTo>
                  <a:close/>
                </a:path>
                <a:path w="2333625" h="3061334">
                  <a:moveTo>
                    <a:pt x="1952659" y="480693"/>
                  </a:moveTo>
                  <a:lnTo>
                    <a:pt x="1328977" y="480693"/>
                  </a:lnTo>
                  <a:lnTo>
                    <a:pt x="1330039" y="489126"/>
                  </a:lnTo>
                  <a:lnTo>
                    <a:pt x="1330389" y="505992"/>
                  </a:lnTo>
                  <a:lnTo>
                    <a:pt x="1941730" y="505992"/>
                  </a:lnTo>
                  <a:lnTo>
                    <a:pt x="1952659" y="480693"/>
                  </a:lnTo>
                  <a:close/>
                </a:path>
                <a:path w="2333625" h="3061334">
                  <a:moveTo>
                    <a:pt x="1315723" y="489126"/>
                  </a:moveTo>
                  <a:lnTo>
                    <a:pt x="1194910" y="489126"/>
                  </a:lnTo>
                  <a:lnTo>
                    <a:pt x="1233126" y="497559"/>
                  </a:lnTo>
                  <a:lnTo>
                    <a:pt x="1278286" y="497559"/>
                  </a:lnTo>
                  <a:lnTo>
                    <a:pt x="1302620" y="501498"/>
                  </a:lnTo>
                  <a:lnTo>
                    <a:pt x="1315723" y="489126"/>
                  </a:lnTo>
                  <a:close/>
                </a:path>
                <a:path w="2333625" h="3061334">
                  <a:moveTo>
                    <a:pt x="2219923" y="0"/>
                  </a:moveTo>
                  <a:lnTo>
                    <a:pt x="2156289" y="0"/>
                  </a:lnTo>
                  <a:lnTo>
                    <a:pt x="2126035" y="8433"/>
                  </a:lnTo>
                  <a:lnTo>
                    <a:pt x="2094417" y="16866"/>
                  </a:lnTo>
                  <a:lnTo>
                    <a:pt x="2061436" y="25299"/>
                  </a:lnTo>
                  <a:lnTo>
                    <a:pt x="2027092" y="33732"/>
                  </a:lnTo>
                  <a:lnTo>
                    <a:pt x="1991384" y="50599"/>
                  </a:lnTo>
                  <a:lnTo>
                    <a:pt x="1964945" y="67465"/>
                  </a:lnTo>
                  <a:lnTo>
                    <a:pt x="1941660" y="75898"/>
                  </a:lnTo>
                  <a:lnTo>
                    <a:pt x="1921522" y="84332"/>
                  </a:lnTo>
                  <a:lnTo>
                    <a:pt x="2324098" y="84332"/>
                  </a:lnTo>
                  <a:lnTo>
                    <a:pt x="2312529" y="59032"/>
                  </a:lnTo>
                  <a:lnTo>
                    <a:pt x="2296329" y="42166"/>
                  </a:lnTo>
                  <a:lnTo>
                    <a:pt x="2275496" y="25299"/>
                  </a:lnTo>
                  <a:lnTo>
                    <a:pt x="2250028" y="8433"/>
                  </a:lnTo>
                  <a:lnTo>
                    <a:pt x="2219923" y="0"/>
                  </a:lnTo>
                  <a:close/>
                </a:path>
                <a:path w="2333625" h="3061334">
                  <a:moveTo>
                    <a:pt x="1667043" y="59032"/>
                  </a:moveTo>
                  <a:lnTo>
                    <a:pt x="1651526" y="59032"/>
                  </a:lnTo>
                  <a:lnTo>
                    <a:pt x="1609866" y="67465"/>
                  </a:lnTo>
                  <a:lnTo>
                    <a:pt x="1695235" y="67465"/>
                  </a:lnTo>
                  <a:lnTo>
                    <a:pt x="1667043" y="59032"/>
                  </a:lnTo>
                  <a:close/>
                </a:path>
                <a:path w="2333625" h="3061334">
                  <a:moveTo>
                    <a:pt x="1804926" y="59032"/>
                  </a:moveTo>
                  <a:lnTo>
                    <a:pt x="1778024" y="67465"/>
                  </a:lnTo>
                  <a:lnTo>
                    <a:pt x="1839759" y="67465"/>
                  </a:lnTo>
                  <a:lnTo>
                    <a:pt x="1804926" y="59032"/>
                  </a:lnTo>
                  <a:close/>
                </a:path>
                <a:path w="2333625" h="3061334">
                  <a:moveTo>
                    <a:pt x="1197123" y="33732"/>
                  </a:moveTo>
                  <a:lnTo>
                    <a:pt x="1153039" y="33732"/>
                  </a:lnTo>
                  <a:lnTo>
                    <a:pt x="1125547" y="42166"/>
                  </a:lnTo>
                  <a:lnTo>
                    <a:pt x="1219593" y="42166"/>
                  </a:lnTo>
                  <a:lnTo>
                    <a:pt x="1197123" y="33732"/>
                  </a:lnTo>
                  <a:close/>
                </a:path>
              </a:pathLst>
            </a:custGeom>
            <a:solidFill>
              <a:srgbClr val="FFFFFF"/>
            </a:solidFill>
          </p:spPr>
          <p:txBody>
            <a:bodyPr wrap="square" lIns="0" tIns="0" rIns="0" bIns="0" rtlCol="0"/>
            <a:lstStyle/>
            <a:p>
              <a:endParaRPr sz="1020"/>
            </a:p>
          </p:txBody>
        </p:sp>
      </p:gr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剪去对角 3"/>
          <p:cNvSpPr/>
          <p:nvPr/>
        </p:nvSpPr>
        <p:spPr>
          <a:xfrm>
            <a:off x="604837" y="1829225"/>
            <a:ext cx="6569869" cy="504825"/>
          </a:xfrm>
          <a:prstGeom prst="snip2DiagRect">
            <a:avLst>
              <a:gd name="adj1" fmla="val 0"/>
              <a:gd name="adj2" fmla="val 50000"/>
            </a:avLst>
          </a:prstGeom>
          <a:solidFill>
            <a:srgbClr val="5598A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zh-CN" altLang="en-US" sz="2400" b="1" dirty="0">
                <a:latin typeface="Arial" panose="020B0604020202020204" pitchFamily="34" charset="0"/>
                <a:ea typeface="汉仪行楷简" panose="02010600000101010101" charset="-122"/>
              </a:rPr>
              <a:t>衔接上位“外屏中田内城，一核两轴多点”</a:t>
            </a:r>
            <a:endParaRPr lang="zh-CN" altLang="en-US" sz="2400" b="1" dirty="0">
              <a:latin typeface="Arial" panose="020B0604020202020204" pitchFamily="34" charset="0"/>
              <a:ea typeface="汉仪行楷简" panose="02010600000101010101" charset="-122"/>
            </a:endParaRPr>
          </a:p>
        </p:txBody>
      </p:sp>
      <p:sp>
        <p:nvSpPr>
          <p:cNvPr id="5" name="矩形: 剪去对角 4"/>
          <p:cNvSpPr/>
          <p:nvPr/>
        </p:nvSpPr>
        <p:spPr>
          <a:xfrm>
            <a:off x="604837" y="4130903"/>
            <a:ext cx="6569869" cy="504825"/>
          </a:xfrm>
          <a:prstGeom prst="snip2DiagRect">
            <a:avLst>
              <a:gd name="adj1" fmla="val 0"/>
              <a:gd name="adj2" fmla="val 50000"/>
            </a:avLst>
          </a:prstGeom>
          <a:solidFill>
            <a:srgbClr val="5598A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zh-CN" altLang="en-US" sz="2400" b="1" kern="100" dirty="0">
                <a:latin typeface="Arial" panose="020B0604020202020204" pitchFamily="34" charset="0"/>
                <a:ea typeface="汉仪行楷简" panose="02010600000101010101" charset="-122"/>
                <a:cs typeface="Times New Roman" panose="02020603050405020304" pitchFamily="18" charset="0"/>
              </a:rPr>
              <a:t>岚城自身</a:t>
            </a:r>
            <a:r>
              <a:rPr lang="en-US" altLang="zh-CN" sz="2400" b="1" kern="100" dirty="0">
                <a:latin typeface="Arial" panose="020B0604020202020204" pitchFamily="34" charset="0"/>
                <a:ea typeface="汉仪行楷简" panose="02010600000101010101" charset="-122"/>
                <a:cs typeface="Times New Roman" panose="02020603050405020304" pitchFamily="18" charset="0"/>
              </a:rPr>
              <a:t>——</a:t>
            </a:r>
            <a:r>
              <a:rPr lang="zh-CN" altLang="en-US" sz="2400" b="1" kern="100" dirty="0">
                <a:latin typeface="Arial" panose="020B0604020202020204" pitchFamily="34" charset="0"/>
                <a:ea typeface="汉仪行楷简" panose="02010600000101010101" charset="-122"/>
                <a:cs typeface="Times New Roman" panose="02020603050405020304" pitchFamily="18" charset="0"/>
              </a:rPr>
              <a:t>优化布局、联动发展</a:t>
            </a:r>
            <a:endParaRPr lang="zh-CN" altLang="en-US" sz="2400" b="1" kern="100" dirty="0">
              <a:latin typeface="Arial" panose="020B0604020202020204" pitchFamily="34" charset="0"/>
              <a:ea typeface="汉仪行楷简" panose="02010600000101010101" charset="-122"/>
              <a:cs typeface="Times New Roman" panose="02020603050405020304" pitchFamily="18" charset="0"/>
            </a:endParaRPr>
          </a:p>
        </p:txBody>
      </p:sp>
      <p:sp>
        <p:nvSpPr>
          <p:cNvPr id="6" name="文本框 5"/>
          <p:cNvSpPr txBox="1"/>
          <p:nvPr/>
        </p:nvSpPr>
        <p:spPr>
          <a:xfrm>
            <a:off x="523365" y="4984152"/>
            <a:ext cx="9251861" cy="1476375"/>
          </a:xfrm>
          <a:prstGeom prst="rect">
            <a:avLst/>
          </a:prstGeom>
          <a:solidFill>
            <a:schemeClr val="bg1">
              <a:lumMod val="95000"/>
            </a:schemeClr>
          </a:solidFill>
        </p:spPr>
        <p:txBody>
          <a:bodyPr wrap="square">
            <a:spAutoFit/>
          </a:bodyPr>
          <a:lstStyle/>
          <a:p>
            <a:pPr indent="457200">
              <a:lnSpc>
                <a:spcPct val="150000"/>
              </a:lnSpc>
              <a:defRPr/>
            </a:pPr>
            <a:r>
              <a:rPr lang="zh-CN" altLang="zh-CN" sz="2000" kern="100" dirty="0">
                <a:latin typeface="Arial" panose="020B0604020202020204" pitchFamily="34" charset="0"/>
                <a:ea typeface="汉仪行楷简" panose="02010600000101010101" charset="-122"/>
                <a:cs typeface="Times New Roman" panose="02020603050405020304" pitchFamily="18" charset="0"/>
              </a:rPr>
              <a:t>遵循</a:t>
            </a:r>
            <a:r>
              <a:rPr lang="zh-CN" altLang="en-US" sz="2000" kern="100" dirty="0">
                <a:latin typeface="Arial" panose="020B0604020202020204" pitchFamily="34" charset="0"/>
                <a:ea typeface="汉仪行楷简" panose="02010600000101010101" charset="-122"/>
                <a:cs typeface="Times New Roman" panose="02020603050405020304" pitchFamily="18" charset="0"/>
              </a:rPr>
              <a:t>岚县</a:t>
            </a:r>
            <a:r>
              <a:rPr lang="zh-CN" altLang="zh-CN" sz="2000" kern="100" dirty="0">
                <a:latin typeface="Arial" panose="020B0604020202020204" pitchFamily="34" charset="0"/>
                <a:ea typeface="汉仪行楷简" panose="02010600000101010101" charset="-122"/>
                <a:cs typeface="Times New Roman" panose="02020603050405020304" pitchFamily="18" charset="0"/>
              </a:rPr>
              <a:t>产业发展“</a:t>
            </a:r>
            <a:r>
              <a:rPr lang="zh-CN" altLang="en-US" sz="2000" kern="100" dirty="0">
                <a:latin typeface="Arial" panose="020B0604020202020204" pitchFamily="34" charset="0"/>
                <a:ea typeface="汉仪行楷简" panose="02010600000101010101" charset="-122"/>
                <a:cs typeface="Times New Roman" panose="02020603050405020304" pitchFamily="18" charset="0"/>
              </a:rPr>
              <a:t>生产发展、生活富裕、生态良好</a:t>
            </a:r>
            <a:r>
              <a:rPr lang="zh-CN" altLang="zh-CN" sz="2000" kern="100" dirty="0">
                <a:latin typeface="Arial" panose="020B0604020202020204" pitchFamily="34" charset="0"/>
                <a:ea typeface="汉仪行楷简" panose="02010600000101010101" charset="-122"/>
                <a:cs typeface="Times New Roman" panose="02020603050405020304" pitchFamily="18" charset="0"/>
              </a:rPr>
              <a:t>”的</a:t>
            </a:r>
            <a:r>
              <a:rPr lang="zh-CN" altLang="en-US" sz="2000" kern="100" dirty="0">
                <a:latin typeface="Arial" panose="020B0604020202020204" pitchFamily="34" charset="0"/>
                <a:ea typeface="汉仪行楷简" panose="02010600000101010101" charset="-122"/>
                <a:cs typeface="Times New Roman" panose="02020603050405020304" pitchFamily="18" charset="0"/>
              </a:rPr>
              <a:t>总体目标</a:t>
            </a:r>
            <a:r>
              <a:rPr lang="zh-CN" altLang="zh-CN" sz="2000" kern="100" dirty="0">
                <a:latin typeface="Arial" panose="020B0604020202020204" pitchFamily="34" charset="0"/>
                <a:ea typeface="汉仪行楷简" panose="02010600000101010101" charset="-122"/>
                <a:cs typeface="Times New Roman" panose="02020603050405020304" pitchFamily="18" charset="0"/>
              </a:rPr>
              <a:t>，</a:t>
            </a:r>
            <a:r>
              <a:rPr lang="zh-CN" altLang="en-US" sz="2000" kern="100" dirty="0">
                <a:latin typeface="Arial" panose="020B0604020202020204" pitchFamily="34" charset="0"/>
                <a:ea typeface="汉仪行楷简" panose="02010600000101010101" charset="-122"/>
                <a:cs typeface="Times New Roman" panose="02020603050405020304" pitchFamily="18" charset="0"/>
              </a:rPr>
              <a:t>岚城</a:t>
            </a:r>
            <a:r>
              <a:rPr lang="zh-CN" altLang="zh-CN" sz="2000" kern="100" dirty="0">
                <a:latin typeface="Arial" panose="020B0604020202020204" pitchFamily="34" charset="0"/>
                <a:ea typeface="汉仪行楷简" panose="02010600000101010101" charset="-122"/>
                <a:cs typeface="Times New Roman" panose="02020603050405020304" pitchFamily="18" charset="0"/>
              </a:rPr>
              <a:t>镇应立足自身产业发展基础，积极转型升级，加强产业链条延展创新；</a:t>
            </a:r>
            <a:r>
              <a:rPr lang="zh-CN" altLang="en-US" sz="2000" kern="100" dirty="0">
                <a:latin typeface="Arial" panose="020B0604020202020204" pitchFamily="34" charset="0"/>
                <a:ea typeface="汉仪行楷简" panose="02010600000101010101" charset="-122"/>
                <a:cs typeface="Times New Roman" panose="02020603050405020304" pitchFamily="18" charset="0"/>
              </a:rPr>
              <a:t>大力发展种植、养殖、农产品加工和物流、旅游等产业。</a:t>
            </a:r>
            <a:endParaRPr lang="en-US" altLang="zh-CN" sz="2000" kern="100" dirty="0">
              <a:latin typeface="Arial" panose="020B0604020202020204" pitchFamily="34" charset="0"/>
              <a:ea typeface="汉仪行楷简" panose="02010600000101010101" charset="-122"/>
              <a:cs typeface="Times New Roman" panose="02020603050405020304" pitchFamily="18" charset="0"/>
            </a:endParaRPr>
          </a:p>
        </p:txBody>
      </p:sp>
      <p:sp>
        <p:nvSpPr>
          <p:cNvPr id="8" name="文本框 7"/>
          <p:cNvSpPr txBox="1"/>
          <p:nvPr/>
        </p:nvSpPr>
        <p:spPr>
          <a:xfrm>
            <a:off x="484228" y="2449284"/>
            <a:ext cx="9290999" cy="1476375"/>
          </a:xfrm>
          <a:prstGeom prst="rect">
            <a:avLst/>
          </a:prstGeom>
          <a:solidFill>
            <a:schemeClr val="bg1">
              <a:lumMod val="95000"/>
            </a:schemeClr>
          </a:solidFill>
        </p:spPr>
        <p:txBody>
          <a:bodyPr wrap="square">
            <a:spAutoFit/>
          </a:bodyPr>
          <a:lstStyle/>
          <a:p>
            <a:pPr indent="457200">
              <a:lnSpc>
                <a:spcPct val="150000"/>
              </a:lnSpc>
              <a:defRPr/>
            </a:pPr>
            <a:r>
              <a:rPr lang="zh-CN" altLang="en-US" sz="2000" kern="100" dirty="0">
                <a:latin typeface="Arial" panose="020B0604020202020204" pitchFamily="34" charset="0"/>
                <a:ea typeface="汉仪行楷简" panose="02010600000101010101" charset="-122"/>
                <a:cs typeface="Times New Roman" panose="02020603050405020304" pitchFamily="18" charset="0"/>
              </a:rPr>
              <a:t>岚城</a:t>
            </a:r>
            <a:r>
              <a:rPr lang="zh-CN" altLang="zh-CN" sz="2000" kern="100" dirty="0">
                <a:latin typeface="Arial" panose="020B0604020202020204" pitchFamily="34" charset="0"/>
                <a:ea typeface="汉仪行楷简" panose="02010600000101010101" charset="-122"/>
                <a:cs typeface="Times New Roman" panose="02020603050405020304" pitchFamily="18" charset="0"/>
              </a:rPr>
              <a:t>镇</a:t>
            </a:r>
            <a:r>
              <a:rPr lang="zh-CN" altLang="en-US" sz="2000" kern="100" dirty="0">
                <a:latin typeface="Arial" panose="020B0604020202020204" pitchFamily="34" charset="0"/>
                <a:ea typeface="汉仪行楷简" panose="02010600000101010101" charset="-122"/>
                <a:cs typeface="Times New Roman" panose="02020603050405020304" pitchFamily="18" charset="0"/>
              </a:rPr>
              <a:t>北部属于山体生态保护区</a:t>
            </a:r>
            <a:r>
              <a:rPr lang="zh-CN" altLang="zh-CN" sz="2000" kern="100" dirty="0">
                <a:latin typeface="Arial" panose="020B0604020202020204" pitchFamily="34" charset="0"/>
                <a:ea typeface="汉仪行楷简" panose="02010600000101010101" charset="-122"/>
                <a:cs typeface="Times New Roman" panose="02020603050405020304" pitchFamily="18" charset="0"/>
              </a:rPr>
              <a:t>，</a:t>
            </a:r>
            <a:r>
              <a:rPr lang="zh-CN" altLang="en-US" sz="2000" kern="100" dirty="0">
                <a:latin typeface="Arial" panose="020B0604020202020204" pitchFamily="34" charset="0"/>
                <a:ea typeface="汉仪行楷简" panose="02010600000101010101" charset="-122"/>
                <a:cs typeface="Times New Roman" panose="02020603050405020304" pitchFamily="18" charset="0"/>
              </a:rPr>
              <a:t>南</a:t>
            </a:r>
            <a:r>
              <a:rPr lang="zh-CN" altLang="zh-CN" sz="2000" kern="100" dirty="0">
                <a:latin typeface="Arial" panose="020B0604020202020204" pitchFamily="34" charset="0"/>
                <a:ea typeface="汉仪行楷简" panose="02010600000101010101" charset="-122"/>
                <a:cs typeface="Times New Roman" panose="02020603050405020304" pitchFamily="18" charset="0"/>
              </a:rPr>
              <a:t>部属于</a:t>
            </a:r>
            <a:r>
              <a:rPr lang="zh-CN" altLang="en-US" sz="2000" kern="100" dirty="0">
                <a:latin typeface="Arial" panose="020B0604020202020204" pitchFamily="34" charset="0"/>
                <a:ea typeface="汉仪行楷简" panose="02010600000101010101" charset="-122"/>
                <a:cs typeface="Times New Roman" panose="02020603050405020304" pitchFamily="18" charset="0"/>
              </a:rPr>
              <a:t>中部盆地特色农牧发展</a:t>
            </a:r>
            <a:r>
              <a:rPr lang="zh-CN" altLang="zh-CN" sz="2000" kern="100" dirty="0">
                <a:latin typeface="Arial" panose="020B0604020202020204" pitchFamily="34" charset="0"/>
                <a:ea typeface="汉仪行楷简" panose="02010600000101010101" charset="-122"/>
                <a:cs typeface="Times New Roman" panose="02020603050405020304" pitchFamily="18" charset="0"/>
              </a:rPr>
              <a:t>区。境内</a:t>
            </a:r>
            <a:r>
              <a:rPr lang="zh-CN" altLang="en-US" sz="2000" kern="100" dirty="0">
                <a:latin typeface="Arial" panose="020B0604020202020204" pitchFamily="34" charset="0"/>
                <a:ea typeface="汉仪行楷简" panose="02010600000101010101" charset="-122"/>
                <a:cs typeface="Times New Roman" panose="02020603050405020304" pitchFamily="18" charset="0"/>
              </a:rPr>
              <a:t>王家村、河口村、前庄村是岚县重点发展村</a:t>
            </a:r>
            <a:r>
              <a:rPr lang="zh-CN" altLang="zh-CN" sz="2000" kern="100" dirty="0">
                <a:latin typeface="Arial" panose="020B0604020202020204" pitchFamily="34" charset="0"/>
                <a:ea typeface="汉仪行楷简" panose="02010600000101010101" charset="-122"/>
                <a:cs typeface="Times New Roman" panose="02020603050405020304" pitchFamily="18" charset="0"/>
              </a:rPr>
              <a:t>。依托</a:t>
            </a:r>
            <a:r>
              <a:rPr lang="en-US" altLang="zh-CN" sz="2000" kern="100" dirty="0">
                <a:latin typeface="Arial" panose="020B0604020202020204" pitchFamily="34" charset="0"/>
                <a:ea typeface="汉仪行楷简" panose="02010600000101010101" charset="-122"/>
                <a:cs typeface="Times New Roman" panose="02020603050405020304" pitchFamily="18" charset="0"/>
              </a:rPr>
              <a:t>G209</a:t>
            </a:r>
            <a:r>
              <a:rPr lang="zh-CN" altLang="zh-CN" sz="2000" kern="100" dirty="0">
                <a:latin typeface="Arial" panose="020B0604020202020204" pitchFamily="34" charset="0"/>
                <a:ea typeface="汉仪行楷简" panose="02010600000101010101" charset="-122"/>
                <a:cs typeface="Times New Roman" panose="02020603050405020304" pitchFamily="18" charset="0"/>
              </a:rPr>
              <a:t>形成</a:t>
            </a:r>
            <a:r>
              <a:rPr lang="zh-CN" altLang="en-US" sz="2000" kern="100" dirty="0">
                <a:latin typeface="Arial" panose="020B0604020202020204" pitchFamily="34" charset="0"/>
                <a:ea typeface="汉仪行楷简" panose="02010600000101010101" charset="-122"/>
                <a:cs typeface="Times New Roman" panose="02020603050405020304" pitchFamily="18" charset="0"/>
              </a:rPr>
              <a:t>的区域协同</a:t>
            </a:r>
            <a:r>
              <a:rPr lang="zh-CN" altLang="zh-CN" sz="2000" kern="100" dirty="0">
                <a:latin typeface="Arial" panose="020B0604020202020204" pitchFamily="34" charset="0"/>
                <a:ea typeface="汉仪行楷简" panose="02010600000101010101" charset="-122"/>
                <a:cs typeface="Times New Roman" panose="02020603050405020304" pitchFamily="18" charset="0"/>
              </a:rPr>
              <a:t>发展轴贯穿</a:t>
            </a:r>
            <a:r>
              <a:rPr lang="zh-CN" altLang="en-US" sz="2000" kern="100" dirty="0">
                <a:latin typeface="Arial" panose="020B0604020202020204" pitchFamily="34" charset="0"/>
                <a:ea typeface="汉仪行楷简" panose="02010600000101010101" charset="-122"/>
                <a:cs typeface="Times New Roman" panose="02020603050405020304" pitchFamily="18" charset="0"/>
              </a:rPr>
              <a:t>岚城</a:t>
            </a:r>
            <a:r>
              <a:rPr lang="zh-CN" altLang="zh-CN" sz="2000" kern="100" dirty="0">
                <a:latin typeface="Arial" panose="020B0604020202020204" pitchFamily="34" charset="0"/>
                <a:ea typeface="汉仪行楷简" panose="02010600000101010101" charset="-122"/>
                <a:cs typeface="Times New Roman" panose="02020603050405020304" pitchFamily="18" charset="0"/>
              </a:rPr>
              <a:t>境内，具备较好的区位优势。</a:t>
            </a:r>
            <a:endParaRPr lang="zh-CN" altLang="zh-CN" sz="2000" kern="100" dirty="0">
              <a:latin typeface="Arial" panose="020B0604020202020204" pitchFamily="34" charset="0"/>
              <a:ea typeface="汉仪行楷简" panose="02010600000101010101" charset="-122"/>
              <a:cs typeface="Times New Roman" panose="02020603050405020304" pitchFamily="18" charset="0"/>
            </a:endParaRPr>
          </a:p>
        </p:txBody>
      </p:sp>
      <p:sp>
        <p:nvSpPr>
          <p:cNvPr id="14" name="object 17"/>
          <p:cNvSpPr txBox="1"/>
          <p:nvPr/>
        </p:nvSpPr>
        <p:spPr>
          <a:xfrm>
            <a:off x="1295050" y="1306964"/>
            <a:ext cx="5087380" cy="492125"/>
          </a:xfrm>
          <a:prstGeom prst="rect">
            <a:avLst/>
          </a:prstGeom>
        </p:spPr>
        <p:txBody>
          <a:bodyPr vert="horz" wrap="square" lIns="0" tIns="0" rIns="0" bIns="0" rtlCol="0">
            <a:spAutoFit/>
          </a:bodyPr>
          <a:lstStyle/>
          <a:p>
            <a:pPr marL="9525">
              <a:tabLst>
                <a:tab pos="838835" algn="l"/>
              </a:tabLst>
            </a:pPr>
            <a:r>
              <a:rPr lang="en-US" sz="3200" b="1" spc="169" dirty="0">
                <a:solidFill>
                  <a:srgbClr val="5598AB"/>
                </a:solidFill>
                <a:latin typeface="Arial" panose="020B0604020202020204" pitchFamily="34" charset="0"/>
                <a:ea typeface="汉仪行楷简" panose="02010600000101010101" charset="-122"/>
                <a:cs typeface="微软雅黑" panose="020B0503020204020204" pitchFamily="34" charset="-122"/>
              </a:rPr>
              <a:t>3.1</a:t>
            </a:r>
            <a:r>
              <a:rPr sz="3200" b="1" spc="169" dirty="0">
                <a:solidFill>
                  <a:srgbClr val="5598AB"/>
                </a:solidFill>
                <a:latin typeface="Arial" panose="020B0604020202020204" pitchFamily="34" charset="0"/>
                <a:ea typeface="汉仪行楷简" panose="02010600000101010101" charset="-122"/>
                <a:cs typeface="微软雅黑" panose="020B0503020204020204" pitchFamily="34" charset="-122"/>
              </a:rPr>
              <a:t>	</a:t>
            </a:r>
            <a:r>
              <a:rPr lang="zh-CN" altLang="en-US" sz="3200" b="1" spc="199" dirty="0">
                <a:solidFill>
                  <a:srgbClr val="5598AB"/>
                </a:solidFill>
                <a:latin typeface="Arial" panose="020B0604020202020204" pitchFamily="34" charset="0"/>
                <a:ea typeface="汉仪行楷简" panose="02010600000101010101" charset="-122"/>
                <a:cs typeface="微软雅黑" panose="020B0503020204020204" pitchFamily="34" charset="-122"/>
              </a:rPr>
              <a:t>协同区域提质发展</a:t>
            </a:r>
            <a:endParaRPr sz="3200" dirty="0">
              <a:solidFill>
                <a:srgbClr val="5598AB"/>
              </a:solidFill>
              <a:latin typeface="Arial" panose="020B0604020202020204" pitchFamily="34" charset="0"/>
              <a:ea typeface="汉仪行楷简" panose="02010600000101010101" charset="-122"/>
              <a:cs typeface="微软雅黑" panose="020B0503020204020204" pitchFamily="34" charset="-122"/>
            </a:endParaRPr>
          </a:p>
        </p:txBody>
      </p:sp>
      <p:grpSp>
        <p:nvGrpSpPr>
          <p:cNvPr id="15" name="组合 14"/>
          <p:cNvGrpSpPr/>
          <p:nvPr/>
        </p:nvGrpSpPr>
        <p:grpSpPr>
          <a:xfrm>
            <a:off x="0" y="374935"/>
            <a:ext cx="10691813" cy="555340"/>
            <a:chOff x="0" y="487695"/>
            <a:chExt cx="10691813" cy="555340"/>
          </a:xfrm>
        </p:grpSpPr>
        <p:cxnSp>
          <p:nvCxnSpPr>
            <p:cNvPr id="17" name="直接连接符 16"/>
            <p:cNvCxnSpPr/>
            <p:nvPr/>
          </p:nvCxnSpPr>
          <p:spPr>
            <a:xfrm>
              <a:off x="0" y="1043035"/>
              <a:ext cx="10691813" cy="0"/>
            </a:xfrm>
            <a:prstGeom prst="line">
              <a:avLst/>
            </a:prstGeom>
            <a:ln w="25400">
              <a:solidFill>
                <a:srgbClr val="5397AA"/>
              </a:solidFill>
              <a:prstDash val="sysDot"/>
            </a:ln>
          </p:spPr>
          <p:style>
            <a:lnRef idx="1">
              <a:schemeClr val="accent1"/>
            </a:lnRef>
            <a:fillRef idx="0">
              <a:schemeClr val="accent1"/>
            </a:fillRef>
            <a:effectRef idx="0">
              <a:schemeClr val="accent1"/>
            </a:effectRef>
            <a:fontRef idx="minor">
              <a:schemeClr val="tx1"/>
            </a:fontRef>
          </p:style>
        </p:cxnSp>
        <p:grpSp>
          <p:nvGrpSpPr>
            <p:cNvPr id="18" name="组合 17"/>
            <p:cNvGrpSpPr/>
            <p:nvPr/>
          </p:nvGrpSpPr>
          <p:grpSpPr>
            <a:xfrm>
              <a:off x="523366" y="487695"/>
              <a:ext cx="8099140" cy="488542"/>
              <a:chOff x="523366" y="487695"/>
              <a:chExt cx="8099140" cy="488542"/>
            </a:xfrm>
          </p:grpSpPr>
          <p:sp>
            <p:nvSpPr>
              <p:cNvPr id="19" name="矩形 18"/>
              <p:cNvSpPr/>
              <p:nvPr/>
            </p:nvSpPr>
            <p:spPr>
              <a:xfrm>
                <a:off x="523366" y="487695"/>
                <a:ext cx="326740" cy="326740"/>
              </a:xfrm>
              <a:prstGeom prst="rect">
                <a:avLst/>
              </a:prstGeom>
              <a:gradFill flip="none" rotWithShape="1">
                <a:gsLst>
                  <a:gs pos="0">
                    <a:schemeClr val="bg1"/>
                  </a:gs>
                  <a:gs pos="14000">
                    <a:srgbClr val="5397AA"/>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矩形 19"/>
              <p:cNvSpPr/>
              <p:nvPr/>
            </p:nvSpPr>
            <p:spPr>
              <a:xfrm>
                <a:off x="880815" y="674992"/>
                <a:ext cx="239481" cy="239481"/>
              </a:xfrm>
              <a:prstGeom prst="rect">
                <a:avLst/>
              </a:prstGeom>
              <a:gradFill>
                <a:gsLst>
                  <a:gs pos="0">
                    <a:schemeClr val="bg1"/>
                  </a:gs>
                  <a:gs pos="12000">
                    <a:srgbClr val="5397AA"/>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文本框 20"/>
              <p:cNvSpPr txBox="1"/>
              <p:nvPr/>
            </p:nvSpPr>
            <p:spPr>
              <a:xfrm>
                <a:off x="1682928" y="639992"/>
                <a:ext cx="6939578" cy="336245"/>
              </a:xfrm>
              <a:prstGeom prst="rect">
                <a:avLst/>
              </a:prstGeom>
              <a:noFill/>
            </p:spPr>
            <p:txBody>
              <a:bodyPr wrap="square">
                <a:spAutoFit/>
              </a:bodyPr>
              <a:lstStyle/>
              <a:p>
                <a:r>
                  <a:rPr lang="en-US" altLang="zh-CN" sz="1600" b="1" dirty="0">
                    <a:solidFill>
                      <a:srgbClr val="5397AA"/>
                    </a:solidFill>
                    <a:latin typeface="Arial" panose="020B0604020202020204" pitchFamily="34" charset="0"/>
                    <a:ea typeface="汉仪闫锐敏行楷简" panose="00020600040101010101" charset="-122"/>
                  </a:rPr>
                  <a:t>《</a:t>
                </a:r>
                <a:r>
                  <a:rPr lang="zh-CN" altLang="en-US" sz="1600" b="1" dirty="0">
                    <a:solidFill>
                      <a:srgbClr val="5397AA"/>
                    </a:solidFill>
                    <a:latin typeface="Arial" panose="020B0604020202020204" pitchFamily="34" charset="0"/>
                    <a:ea typeface="汉仪闫锐敏行楷简" panose="00020600040101010101" charset="-122"/>
                  </a:rPr>
                  <a:t>岚城镇国土空间总体规划（</a:t>
                </a:r>
                <a:r>
                  <a:rPr lang="en-US" altLang="zh-CN" sz="1600" b="1" dirty="0">
                    <a:solidFill>
                      <a:srgbClr val="5397AA"/>
                    </a:solidFill>
                    <a:latin typeface="Arial" panose="020B0604020202020204" pitchFamily="34" charset="0"/>
                    <a:ea typeface="汉仪闫锐敏行楷简" panose="00020600040101010101" charset="-122"/>
                  </a:rPr>
                  <a:t>2021-2035</a:t>
                </a:r>
                <a:r>
                  <a:rPr lang="zh-CN" altLang="en-US" sz="1600" b="1" dirty="0">
                    <a:solidFill>
                      <a:srgbClr val="5397AA"/>
                    </a:solidFill>
                    <a:latin typeface="Arial" panose="020B0604020202020204" pitchFamily="34" charset="0"/>
                    <a:ea typeface="汉仪闫锐敏行楷简" panose="00020600040101010101" charset="-122"/>
                  </a:rPr>
                  <a:t>）</a:t>
                </a:r>
                <a:r>
                  <a:rPr lang="en-US" altLang="zh-CN" sz="1600" b="1" dirty="0">
                    <a:solidFill>
                      <a:srgbClr val="5397AA"/>
                    </a:solidFill>
                    <a:latin typeface="Arial" panose="020B0604020202020204" pitchFamily="34" charset="0"/>
                    <a:ea typeface="汉仪闫锐敏行楷简" panose="00020600040101010101" charset="-122"/>
                  </a:rPr>
                  <a:t>》</a:t>
                </a:r>
                <a:r>
                  <a:rPr lang="zh-CN" altLang="en-US" sz="1600" b="1" dirty="0">
                    <a:solidFill>
                      <a:srgbClr val="5397AA"/>
                    </a:solidFill>
                    <a:latin typeface="Arial" panose="020B0604020202020204" pitchFamily="34" charset="0"/>
                    <a:ea typeface="汉仪闫锐敏行楷简" panose="00020600040101010101" charset="-122"/>
                  </a:rPr>
                  <a:t>（公众版）</a:t>
                </a:r>
                <a:endParaRPr lang="zh-CN" altLang="en-US" sz="1600" b="1" dirty="0">
                  <a:solidFill>
                    <a:srgbClr val="5397AA"/>
                  </a:solidFill>
                  <a:latin typeface="Arial" panose="020B0604020202020204" pitchFamily="34" charset="0"/>
                  <a:ea typeface="汉仪闫锐敏行楷简" panose="00020600040101010101" charset="-122"/>
                </a:endParaRPr>
              </a:p>
            </p:txBody>
          </p:sp>
        </p:grpSp>
      </p:grpSp>
      <p:sp>
        <p:nvSpPr>
          <p:cNvPr id="22" name="object 23"/>
          <p:cNvSpPr/>
          <p:nvPr/>
        </p:nvSpPr>
        <p:spPr>
          <a:xfrm>
            <a:off x="1115022" y="1447772"/>
            <a:ext cx="1030484" cy="398798"/>
          </a:xfrm>
          <a:prstGeom prst="rect">
            <a:avLst/>
          </a:prstGeom>
          <a:blipFill>
            <a:blip r:embed="rId1" cstate="print">
              <a:alphaModFix amt="30000"/>
            </a:blip>
            <a:stretch>
              <a:fillRect/>
            </a:stretch>
          </a:blipFill>
        </p:spPr>
        <p:txBody>
          <a:bodyPr wrap="square" lIns="0" tIns="0" rIns="0" bIns="0" rtlCol="0"/>
          <a:lstStyle/>
          <a:p>
            <a:endParaRPr sz="1020"/>
          </a:p>
        </p:txBody>
      </p:sp>
      <p:pic>
        <p:nvPicPr>
          <p:cNvPr id="23" name="图片 22"/>
          <p:cNvPicPr>
            <a:picLocks noChangeAspect="1"/>
          </p:cNvPicPr>
          <p:nvPr/>
        </p:nvPicPr>
        <p:blipFill>
          <a:blip r:embed="rId2" cstate="print">
            <a:alphaModFix amt="37000"/>
            <a:extLst>
              <a:ext uri="{28A0092B-C50C-407E-A947-70E740481C1C}">
                <a14:useLocalDpi xmlns:a14="http://schemas.microsoft.com/office/drawing/2010/main" val="0"/>
              </a:ext>
            </a:extLst>
          </a:blip>
          <a:stretch>
            <a:fillRect/>
          </a:stretch>
        </p:blipFill>
        <p:spPr>
          <a:xfrm>
            <a:off x="9430150" y="13813352"/>
            <a:ext cx="1490485" cy="2107839"/>
          </a:xfrm>
          <a:prstGeom prst="rect">
            <a:avLst/>
          </a:prstGeom>
        </p:spPr>
      </p:pic>
      <p:pic>
        <p:nvPicPr>
          <p:cNvPr id="3" name="图片 2"/>
          <p:cNvPicPr>
            <a:picLocks noChangeAspect="1"/>
          </p:cNvPicPr>
          <p:nvPr/>
        </p:nvPicPr>
        <p:blipFill>
          <a:blip r:embed="rId3"/>
          <a:stretch>
            <a:fillRect/>
          </a:stretch>
        </p:blipFill>
        <p:spPr>
          <a:xfrm>
            <a:off x="2210262" y="6645275"/>
            <a:ext cx="6265027" cy="7962718"/>
          </a:xfrm>
          <a:prstGeom prst="rect">
            <a:avLst/>
          </a:prstGeom>
          <a:ln w="3175">
            <a:solidFill>
              <a:schemeClr val="tx1"/>
            </a:solid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bject 17"/>
          <p:cNvSpPr txBox="1"/>
          <p:nvPr/>
        </p:nvSpPr>
        <p:spPr>
          <a:xfrm>
            <a:off x="1295050" y="1306964"/>
            <a:ext cx="5087380" cy="492125"/>
          </a:xfrm>
          <a:prstGeom prst="rect">
            <a:avLst/>
          </a:prstGeom>
        </p:spPr>
        <p:txBody>
          <a:bodyPr vert="horz" wrap="square" lIns="0" tIns="0" rIns="0" bIns="0" rtlCol="0">
            <a:spAutoFit/>
          </a:bodyPr>
          <a:lstStyle/>
          <a:p>
            <a:pPr marL="9525">
              <a:tabLst>
                <a:tab pos="838835" algn="l"/>
              </a:tabLst>
            </a:pPr>
            <a:r>
              <a:rPr lang="en-US" sz="3200" b="1" spc="169" dirty="0">
                <a:solidFill>
                  <a:srgbClr val="5598AB"/>
                </a:solidFill>
                <a:latin typeface="Arial" panose="020B0604020202020204" pitchFamily="34" charset="0"/>
                <a:ea typeface="汉仪闫锐敏行楷简" panose="00020600040101010101" charset="-122"/>
                <a:cs typeface="微软雅黑" panose="020B0503020204020204" pitchFamily="34" charset="-122"/>
              </a:rPr>
              <a:t>3.2  </a:t>
            </a:r>
            <a:r>
              <a:rPr lang="zh-CN" altLang="en-US" sz="3200" b="1" spc="199" dirty="0">
                <a:solidFill>
                  <a:srgbClr val="5598AB"/>
                </a:solidFill>
                <a:latin typeface="Arial" panose="020B0604020202020204" pitchFamily="34" charset="0"/>
                <a:ea typeface="汉仪闫锐敏行楷简" panose="00020600040101010101" charset="-122"/>
                <a:cs typeface="微软雅黑" panose="020B0503020204020204" pitchFamily="34" charset="-122"/>
              </a:rPr>
              <a:t>完善配套加强辐射</a:t>
            </a:r>
            <a:endParaRPr sz="3200" dirty="0">
              <a:solidFill>
                <a:srgbClr val="5598AB"/>
              </a:solidFill>
              <a:latin typeface="Arial" panose="020B0604020202020204" pitchFamily="34" charset="0"/>
              <a:ea typeface="汉仪闫锐敏行楷简" panose="00020600040101010101" charset="-122"/>
              <a:cs typeface="微软雅黑" panose="020B0503020204020204" pitchFamily="34" charset="-122"/>
            </a:endParaRPr>
          </a:p>
        </p:txBody>
      </p:sp>
      <p:sp>
        <p:nvSpPr>
          <p:cNvPr id="16" name="object 2"/>
          <p:cNvSpPr/>
          <p:nvPr/>
        </p:nvSpPr>
        <p:spPr>
          <a:xfrm>
            <a:off x="1126385" y="1478751"/>
            <a:ext cx="973404" cy="330302"/>
          </a:xfrm>
          <a:prstGeom prst="rect">
            <a:avLst/>
          </a:prstGeom>
          <a:blipFill>
            <a:blip r:embed="rId1" cstate="print">
              <a:alphaModFix amt="30000"/>
            </a:blip>
            <a:stretch>
              <a:fillRect/>
            </a:stretch>
          </a:blipFill>
        </p:spPr>
        <p:txBody>
          <a:bodyPr wrap="square" lIns="0" tIns="0" rIns="0" bIns="0" rtlCol="0"/>
          <a:lstStyle/>
          <a:p>
            <a:endParaRPr sz="1020"/>
          </a:p>
        </p:txBody>
      </p:sp>
      <p:sp>
        <p:nvSpPr>
          <p:cNvPr id="4" name="矩形: 剪去对角 3"/>
          <p:cNvSpPr/>
          <p:nvPr/>
        </p:nvSpPr>
        <p:spPr>
          <a:xfrm>
            <a:off x="541492" y="2259174"/>
            <a:ext cx="6722269" cy="504825"/>
          </a:xfrm>
          <a:prstGeom prst="snip2DiagRect">
            <a:avLst>
              <a:gd name="adj1" fmla="val 0"/>
              <a:gd name="adj2" fmla="val 50000"/>
            </a:avLst>
          </a:prstGeom>
          <a:solidFill>
            <a:srgbClr val="5598A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zh-CN" altLang="en-US" sz="2400" b="1" kern="100" dirty="0">
                <a:latin typeface="Arial" panose="020B0604020202020204" pitchFamily="34" charset="0"/>
                <a:ea typeface="汉仪行楷简" panose="02010600000101010101" charset="-122"/>
                <a:cs typeface="Times New Roman" panose="02020603050405020304" pitchFamily="18" charset="0"/>
              </a:rPr>
              <a:t>加强高等级交通系统建设，实现全面互联互通</a:t>
            </a:r>
            <a:endParaRPr lang="zh-CN" altLang="en-US" sz="2400" b="1" kern="100" dirty="0">
              <a:latin typeface="Arial" panose="020B0604020202020204" pitchFamily="34" charset="0"/>
              <a:ea typeface="汉仪行楷简" panose="02010600000101010101" charset="-122"/>
              <a:cs typeface="Times New Roman" panose="02020603050405020304" pitchFamily="18" charset="0"/>
            </a:endParaRPr>
          </a:p>
        </p:txBody>
      </p:sp>
      <p:pic>
        <p:nvPicPr>
          <p:cNvPr id="8" name="图片 7"/>
          <p:cNvPicPr>
            <a:picLocks noChangeAspect="1"/>
          </p:cNvPicPr>
          <p:nvPr/>
        </p:nvPicPr>
        <p:blipFill>
          <a:blip r:embed="rId2" cstate="print">
            <a:alphaModFix amt="37000"/>
            <a:extLst>
              <a:ext uri="{28A0092B-C50C-407E-A947-70E740481C1C}">
                <a14:useLocalDpi xmlns:a14="http://schemas.microsoft.com/office/drawing/2010/main" val="0"/>
              </a:ext>
            </a:extLst>
          </a:blip>
          <a:stretch>
            <a:fillRect/>
          </a:stretch>
        </p:blipFill>
        <p:spPr>
          <a:xfrm>
            <a:off x="9430150" y="13813352"/>
            <a:ext cx="1490485" cy="2107839"/>
          </a:xfrm>
          <a:prstGeom prst="rect">
            <a:avLst/>
          </a:prstGeom>
        </p:spPr>
      </p:pic>
      <p:grpSp>
        <p:nvGrpSpPr>
          <p:cNvPr id="11" name="组合 10"/>
          <p:cNvGrpSpPr/>
          <p:nvPr/>
        </p:nvGrpSpPr>
        <p:grpSpPr>
          <a:xfrm>
            <a:off x="0" y="374935"/>
            <a:ext cx="10691813" cy="555340"/>
            <a:chOff x="0" y="487695"/>
            <a:chExt cx="10691813" cy="555340"/>
          </a:xfrm>
        </p:grpSpPr>
        <p:cxnSp>
          <p:nvCxnSpPr>
            <p:cNvPr id="12" name="直接连接符 11"/>
            <p:cNvCxnSpPr/>
            <p:nvPr/>
          </p:nvCxnSpPr>
          <p:spPr>
            <a:xfrm>
              <a:off x="0" y="1043035"/>
              <a:ext cx="10691813" cy="0"/>
            </a:xfrm>
            <a:prstGeom prst="line">
              <a:avLst/>
            </a:prstGeom>
            <a:ln w="25400">
              <a:solidFill>
                <a:srgbClr val="5397AA"/>
              </a:solidFill>
              <a:prstDash val="sysDot"/>
            </a:ln>
          </p:spPr>
          <p:style>
            <a:lnRef idx="1">
              <a:schemeClr val="accent1"/>
            </a:lnRef>
            <a:fillRef idx="0">
              <a:schemeClr val="accent1"/>
            </a:fillRef>
            <a:effectRef idx="0">
              <a:schemeClr val="accent1"/>
            </a:effectRef>
            <a:fontRef idx="minor">
              <a:schemeClr val="tx1"/>
            </a:fontRef>
          </p:style>
        </p:cxnSp>
        <p:grpSp>
          <p:nvGrpSpPr>
            <p:cNvPr id="13" name="组合 12"/>
            <p:cNvGrpSpPr/>
            <p:nvPr/>
          </p:nvGrpSpPr>
          <p:grpSpPr>
            <a:xfrm>
              <a:off x="523366" y="487695"/>
              <a:ext cx="8099140" cy="488542"/>
              <a:chOff x="523366" y="487695"/>
              <a:chExt cx="8099140" cy="488542"/>
            </a:xfrm>
          </p:grpSpPr>
          <p:sp>
            <p:nvSpPr>
              <p:cNvPr id="14" name="矩形 13"/>
              <p:cNvSpPr/>
              <p:nvPr/>
            </p:nvSpPr>
            <p:spPr>
              <a:xfrm>
                <a:off x="523366" y="487695"/>
                <a:ext cx="326740" cy="326740"/>
              </a:xfrm>
              <a:prstGeom prst="rect">
                <a:avLst/>
              </a:prstGeom>
              <a:gradFill flip="none" rotWithShape="1">
                <a:gsLst>
                  <a:gs pos="0">
                    <a:schemeClr val="bg1"/>
                  </a:gs>
                  <a:gs pos="14000">
                    <a:srgbClr val="5397AA"/>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p:cNvSpPr/>
              <p:nvPr/>
            </p:nvSpPr>
            <p:spPr>
              <a:xfrm>
                <a:off x="880815" y="674992"/>
                <a:ext cx="239481" cy="239481"/>
              </a:xfrm>
              <a:prstGeom prst="rect">
                <a:avLst/>
              </a:prstGeom>
              <a:gradFill>
                <a:gsLst>
                  <a:gs pos="0">
                    <a:schemeClr val="bg1"/>
                  </a:gs>
                  <a:gs pos="12000">
                    <a:srgbClr val="5397AA"/>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文本框 16"/>
              <p:cNvSpPr txBox="1"/>
              <p:nvPr/>
            </p:nvSpPr>
            <p:spPr>
              <a:xfrm>
                <a:off x="1682928" y="639992"/>
                <a:ext cx="6939578" cy="336245"/>
              </a:xfrm>
              <a:prstGeom prst="rect">
                <a:avLst/>
              </a:prstGeom>
              <a:noFill/>
            </p:spPr>
            <p:txBody>
              <a:bodyPr wrap="square">
                <a:spAutoFit/>
              </a:bodyPr>
              <a:lstStyle/>
              <a:p>
                <a:r>
                  <a:rPr lang="en-US" altLang="zh-CN" sz="1600" b="1" dirty="0">
                    <a:solidFill>
                      <a:srgbClr val="5397AA"/>
                    </a:solidFill>
                    <a:latin typeface="Arial" panose="020B0604020202020204" pitchFamily="34" charset="0"/>
                    <a:ea typeface="汉仪行楷简" panose="02010600000101010101" charset="-122"/>
                  </a:rPr>
                  <a:t>《</a:t>
                </a:r>
                <a:r>
                  <a:rPr lang="zh-CN" altLang="en-US" sz="1600" b="1" dirty="0">
                    <a:solidFill>
                      <a:srgbClr val="5397AA"/>
                    </a:solidFill>
                    <a:latin typeface="Arial" panose="020B0604020202020204" pitchFamily="34" charset="0"/>
                    <a:ea typeface="汉仪行楷简" panose="02010600000101010101" charset="-122"/>
                  </a:rPr>
                  <a:t>岚城镇国土空间总体规划（</a:t>
                </a:r>
                <a:r>
                  <a:rPr lang="en-US" altLang="zh-CN" sz="1600" b="1" dirty="0">
                    <a:solidFill>
                      <a:srgbClr val="5397AA"/>
                    </a:solidFill>
                    <a:latin typeface="Arial" panose="020B0604020202020204" pitchFamily="34" charset="0"/>
                    <a:ea typeface="汉仪行楷简" panose="02010600000101010101" charset="-122"/>
                  </a:rPr>
                  <a:t>2021-2035</a:t>
                </a:r>
                <a:r>
                  <a:rPr lang="zh-CN" altLang="en-US" sz="1600" b="1" dirty="0">
                    <a:solidFill>
                      <a:srgbClr val="5397AA"/>
                    </a:solidFill>
                    <a:latin typeface="Arial" panose="020B0604020202020204" pitchFamily="34" charset="0"/>
                    <a:ea typeface="汉仪行楷简" panose="02010600000101010101" charset="-122"/>
                  </a:rPr>
                  <a:t>）</a:t>
                </a:r>
                <a:r>
                  <a:rPr lang="en-US" altLang="zh-CN" sz="1600" b="1" dirty="0">
                    <a:solidFill>
                      <a:srgbClr val="5397AA"/>
                    </a:solidFill>
                    <a:latin typeface="Arial" panose="020B0604020202020204" pitchFamily="34" charset="0"/>
                    <a:ea typeface="汉仪行楷简" panose="02010600000101010101" charset="-122"/>
                  </a:rPr>
                  <a:t>》</a:t>
                </a:r>
                <a:r>
                  <a:rPr lang="zh-CN" altLang="en-US" sz="1600" b="1" dirty="0">
                    <a:solidFill>
                      <a:srgbClr val="5397AA"/>
                    </a:solidFill>
                    <a:latin typeface="Arial" panose="020B0604020202020204" pitchFamily="34" charset="0"/>
                    <a:ea typeface="汉仪行楷简" panose="02010600000101010101" charset="-122"/>
                  </a:rPr>
                  <a:t>（公众版）</a:t>
                </a:r>
                <a:endParaRPr lang="zh-CN" altLang="en-US" sz="1600" b="1" dirty="0">
                  <a:solidFill>
                    <a:srgbClr val="5397AA"/>
                  </a:solidFill>
                  <a:latin typeface="Arial" panose="020B0604020202020204" pitchFamily="34" charset="0"/>
                  <a:ea typeface="汉仪行楷简" panose="02010600000101010101" charset="-122"/>
                </a:endParaRPr>
              </a:p>
            </p:txBody>
          </p:sp>
        </p:grpSp>
      </p:grpSp>
      <p:sp>
        <p:nvSpPr>
          <p:cNvPr id="7" name="文本框 6"/>
          <p:cNvSpPr txBox="1"/>
          <p:nvPr/>
        </p:nvSpPr>
        <p:spPr>
          <a:xfrm>
            <a:off x="621506" y="2911475"/>
            <a:ext cx="9122525" cy="2399665"/>
          </a:xfrm>
          <a:prstGeom prst="rect">
            <a:avLst/>
          </a:prstGeom>
          <a:solidFill>
            <a:schemeClr val="bg1">
              <a:lumMod val="95000"/>
            </a:schemeClr>
          </a:solidFill>
        </p:spPr>
        <p:txBody>
          <a:bodyPr wrap="square">
            <a:spAutoFit/>
          </a:bodyPr>
          <a:lstStyle/>
          <a:p>
            <a:pPr indent="457200">
              <a:lnSpc>
                <a:spcPct val="150000"/>
              </a:lnSpc>
              <a:defRPr/>
            </a:pPr>
            <a:r>
              <a:rPr lang="zh-CN" altLang="en-US" sz="2000" dirty="0">
                <a:latin typeface="Arial" panose="020B0604020202020204" pitchFamily="34" charset="0"/>
                <a:ea typeface="汉仪行楷简" panose="02010600000101010101" charset="-122"/>
              </a:rPr>
              <a:t>岚城镇地处岚县</a:t>
            </a:r>
            <a:r>
              <a:rPr lang="zh-CN" altLang="zh-CN" sz="2000" dirty="0">
                <a:latin typeface="Arial" panose="020B0604020202020204" pitchFamily="34" charset="0"/>
                <a:ea typeface="汉仪行楷简" panose="02010600000101010101" charset="-122"/>
              </a:rPr>
              <a:t>县境最北端</a:t>
            </a:r>
            <a:r>
              <a:rPr lang="zh-CN" altLang="en-US" sz="2000" dirty="0">
                <a:latin typeface="Arial" panose="020B0604020202020204" pitchFamily="34" charset="0"/>
                <a:ea typeface="汉仪行楷简" panose="02010600000101010101" charset="-122"/>
              </a:rPr>
              <a:t>，</a:t>
            </a:r>
            <a:r>
              <a:rPr lang="zh-CN" altLang="zh-CN" sz="2000" dirty="0">
                <a:latin typeface="Arial" panose="020B0604020202020204" pitchFamily="34" charset="0"/>
                <a:ea typeface="汉仪行楷简" panose="02010600000101010101" charset="-122"/>
              </a:rPr>
              <a:t>东邻顺会乡，南与东村镇相连，北靠岢岚。镇人民政府驻城内村，距县城15千米。</a:t>
            </a:r>
            <a:endParaRPr lang="en-US" altLang="zh-CN" sz="2000" dirty="0">
              <a:latin typeface="Arial" panose="020B0604020202020204" pitchFamily="34" charset="0"/>
              <a:ea typeface="汉仪行楷简" panose="02010600000101010101" charset="-122"/>
            </a:endParaRPr>
          </a:p>
          <a:p>
            <a:pPr indent="457200">
              <a:lnSpc>
                <a:spcPct val="150000"/>
              </a:lnSpc>
              <a:defRPr/>
            </a:pPr>
            <a:r>
              <a:rPr lang="zh-CN" altLang="zh-CN" sz="2000" kern="100" dirty="0">
                <a:latin typeface="Arial" panose="020B0604020202020204" pitchFamily="34" charset="0"/>
                <a:ea typeface="汉仪行楷简" panose="02010600000101010101" charset="-122"/>
                <a:cs typeface="Times New Roman" panose="02020603050405020304" pitchFamily="18" charset="0"/>
              </a:rPr>
              <a:t>镇域总面积</a:t>
            </a:r>
            <a:r>
              <a:rPr lang="en-US" altLang="zh-CN" sz="2000" kern="100" dirty="0">
                <a:latin typeface="Arial" panose="020B0604020202020204" pitchFamily="34" charset="0"/>
                <a:ea typeface="汉仪行楷简" panose="02010600000101010101" charset="-122"/>
                <a:cs typeface="Times New Roman" panose="02020603050405020304" pitchFamily="18" charset="0"/>
              </a:rPr>
              <a:t>254.58</a:t>
            </a:r>
            <a:r>
              <a:rPr lang="zh-CN" altLang="zh-CN" sz="2000" kern="100" dirty="0">
                <a:latin typeface="Arial" panose="020B0604020202020204" pitchFamily="34" charset="0"/>
                <a:ea typeface="汉仪行楷简" panose="02010600000101010101" charset="-122"/>
                <a:cs typeface="Times New Roman" panose="02020603050405020304" pitchFamily="18" charset="0"/>
              </a:rPr>
              <a:t>平方公里，占全</a:t>
            </a:r>
            <a:r>
              <a:rPr lang="zh-CN" altLang="en-US" sz="2000" kern="100" dirty="0">
                <a:latin typeface="Arial" panose="020B0604020202020204" pitchFamily="34" charset="0"/>
                <a:ea typeface="汉仪行楷简" panose="02010600000101010101" charset="-122"/>
                <a:cs typeface="Times New Roman" panose="02020603050405020304" pitchFamily="18" charset="0"/>
              </a:rPr>
              <a:t>县</a:t>
            </a:r>
            <a:r>
              <a:rPr lang="zh-CN" altLang="zh-CN" sz="2000" kern="100" dirty="0">
                <a:latin typeface="Arial" panose="020B0604020202020204" pitchFamily="34" charset="0"/>
                <a:ea typeface="汉仪行楷简" panose="02010600000101010101" charset="-122"/>
                <a:cs typeface="Times New Roman" panose="02020603050405020304" pitchFamily="18" charset="0"/>
              </a:rPr>
              <a:t>总面积的</a:t>
            </a:r>
            <a:r>
              <a:rPr lang="en-US" altLang="zh-CN" sz="2000" kern="100" dirty="0">
                <a:latin typeface="Arial" panose="020B0604020202020204" pitchFamily="34" charset="0"/>
                <a:ea typeface="汉仪行楷简" panose="02010600000101010101" charset="-122"/>
                <a:cs typeface="Times New Roman" panose="02020603050405020304" pitchFamily="18" charset="0"/>
              </a:rPr>
              <a:t>16.83%</a:t>
            </a:r>
            <a:r>
              <a:rPr lang="zh-CN" altLang="zh-CN" sz="2000" kern="100" dirty="0">
                <a:latin typeface="Arial" panose="020B0604020202020204" pitchFamily="34" charset="0"/>
                <a:ea typeface="汉仪行楷简" panose="02010600000101010101" charset="-122"/>
                <a:cs typeface="Times New Roman" panose="02020603050405020304" pitchFamily="18" charset="0"/>
              </a:rPr>
              <a:t>。</a:t>
            </a:r>
            <a:r>
              <a:rPr lang="zh-CN" altLang="zh-CN" sz="2000" dirty="0">
                <a:latin typeface="Arial" panose="020B0604020202020204" pitchFamily="34" charset="0"/>
                <a:ea typeface="汉仪行楷简" panose="02010600000101010101" charset="-122"/>
              </a:rPr>
              <a:t>现状</a:t>
            </a:r>
            <a:r>
              <a:rPr lang="zh-CN" altLang="en-US" sz="2000" dirty="0">
                <a:latin typeface="Arial" panose="020B0604020202020204" pitchFamily="34" charset="0"/>
                <a:ea typeface="汉仪行楷简" panose="02010600000101010101" charset="-122"/>
              </a:rPr>
              <a:t>镇域</a:t>
            </a:r>
            <a:r>
              <a:rPr lang="zh-CN" altLang="zh-CN" sz="2000" dirty="0">
                <a:latin typeface="Arial" panose="020B0604020202020204" pitchFamily="34" charset="0"/>
                <a:ea typeface="汉仪行楷简" panose="02010600000101010101" charset="-122"/>
              </a:rPr>
              <a:t>有</a:t>
            </a:r>
            <a:r>
              <a:rPr lang="en-US" altLang="zh-CN" sz="2000" dirty="0">
                <a:latin typeface="Arial" panose="020B0604020202020204" pitchFamily="34" charset="0"/>
                <a:ea typeface="汉仪行楷简" panose="02010600000101010101" charset="-122"/>
              </a:rPr>
              <a:t>209</a:t>
            </a:r>
            <a:r>
              <a:rPr lang="zh-CN" altLang="en-US" sz="2000" dirty="0">
                <a:latin typeface="Arial" panose="020B0604020202020204" pitchFamily="34" charset="0"/>
                <a:ea typeface="汉仪行楷简" panose="02010600000101010101" charset="-122"/>
              </a:rPr>
              <a:t>国道从北至南贯穿整个岚城镇，是岚城镇链接县城、各个乡镇的重要通道。</a:t>
            </a:r>
            <a:r>
              <a:rPr lang="zh-CN" altLang="zh-CN" sz="2000" dirty="0">
                <a:latin typeface="Arial" panose="020B0604020202020204" pitchFamily="34" charset="0"/>
                <a:ea typeface="汉仪行楷简" panose="02010600000101010101" charset="-122"/>
              </a:rPr>
              <a:t>交通便利、具备较好的交通条件。</a:t>
            </a:r>
            <a:endParaRPr lang="zh-CN" altLang="zh-CN" sz="2000" kern="100" dirty="0">
              <a:latin typeface="Arial" panose="020B0604020202020204" pitchFamily="34" charset="0"/>
              <a:ea typeface="汉仪行楷简" panose="02010600000101010101" charset="-122"/>
              <a:cs typeface="Times New Roman" panose="02020603050405020304" pitchFamily="18" charset="0"/>
            </a:endParaRPr>
          </a:p>
        </p:txBody>
      </p:sp>
      <p:pic>
        <p:nvPicPr>
          <p:cNvPr id="5" name="图片 4"/>
          <p:cNvPicPr>
            <a:picLocks noChangeAspect="1"/>
          </p:cNvPicPr>
          <p:nvPr/>
        </p:nvPicPr>
        <p:blipFill>
          <a:blip r:embed="rId3"/>
          <a:stretch>
            <a:fillRect/>
          </a:stretch>
        </p:blipFill>
        <p:spPr>
          <a:xfrm>
            <a:off x="1682928" y="5405234"/>
            <a:ext cx="7161799" cy="8753310"/>
          </a:xfrm>
          <a:prstGeom prst="rect">
            <a:avLst/>
          </a:prstGeom>
          <a:ln w="6350">
            <a:solidFill>
              <a:schemeClr val="tx1"/>
            </a:solid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p:cNvPicPr>
            <a:picLocks noChangeAspect="1"/>
          </p:cNvPicPr>
          <p:nvPr/>
        </p:nvPicPr>
        <p:blipFill>
          <a:blip r:embed="rId1"/>
          <a:stretch>
            <a:fillRect/>
          </a:stretch>
        </p:blipFill>
        <p:spPr>
          <a:xfrm>
            <a:off x="1804149" y="5018896"/>
            <a:ext cx="7030947" cy="9370166"/>
          </a:xfrm>
          <a:prstGeom prst="rect">
            <a:avLst/>
          </a:prstGeom>
          <a:ln w="6350">
            <a:solidFill>
              <a:schemeClr val="tx1"/>
            </a:solidFill>
          </a:ln>
        </p:spPr>
      </p:pic>
      <p:sp>
        <p:nvSpPr>
          <p:cNvPr id="4" name="矩形: 剪去对角 3"/>
          <p:cNvSpPr/>
          <p:nvPr/>
        </p:nvSpPr>
        <p:spPr>
          <a:xfrm>
            <a:off x="604837" y="1876107"/>
            <a:ext cx="6493669" cy="504825"/>
          </a:xfrm>
          <a:prstGeom prst="snip2DiagRect">
            <a:avLst>
              <a:gd name="adj1" fmla="val 0"/>
              <a:gd name="adj2" fmla="val 50000"/>
            </a:avLst>
          </a:prstGeom>
          <a:solidFill>
            <a:srgbClr val="5598A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zh-CN" altLang="en-US" sz="2400" b="1" kern="100" dirty="0">
                <a:latin typeface="Arial" panose="020B0604020202020204" pitchFamily="34" charset="0"/>
                <a:ea typeface="汉仪行楷简" panose="02010600000101010101" charset="-122"/>
                <a:cs typeface="Times New Roman" panose="02020603050405020304" pitchFamily="18" charset="0"/>
              </a:rPr>
              <a:t>生态环境共保共治，构建生态协同保护格局</a:t>
            </a:r>
            <a:endParaRPr lang="zh-CN" altLang="en-US" sz="2400" b="1" kern="100" dirty="0">
              <a:latin typeface="Arial" panose="020B0604020202020204" pitchFamily="34" charset="0"/>
              <a:ea typeface="汉仪行楷简" panose="02010600000101010101" charset="-122"/>
              <a:cs typeface="Times New Roman" panose="02020603050405020304" pitchFamily="18" charset="0"/>
            </a:endParaRPr>
          </a:p>
        </p:txBody>
      </p:sp>
      <p:sp>
        <p:nvSpPr>
          <p:cNvPr id="6" name="文本框 5"/>
          <p:cNvSpPr txBox="1"/>
          <p:nvPr/>
        </p:nvSpPr>
        <p:spPr>
          <a:xfrm>
            <a:off x="678494" y="2720409"/>
            <a:ext cx="9316405" cy="2122805"/>
          </a:xfrm>
          <a:prstGeom prst="rect">
            <a:avLst/>
          </a:prstGeom>
          <a:solidFill>
            <a:schemeClr val="bg1">
              <a:lumMod val="95000"/>
            </a:schemeClr>
          </a:solidFill>
        </p:spPr>
        <p:txBody>
          <a:bodyPr wrap="square">
            <a:spAutoFit/>
          </a:bodyPr>
          <a:lstStyle/>
          <a:p>
            <a:pPr indent="457200">
              <a:lnSpc>
                <a:spcPct val="150000"/>
              </a:lnSpc>
              <a:defRPr/>
            </a:pPr>
            <a:r>
              <a:rPr lang="zh-CN" altLang="en-US" sz="2200" b="1" kern="100" dirty="0">
                <a:solidFill>
                  <a:schemeClr val="accent6">
                    <a:lumMod val="50000"/>
                  </a:schemeClr>
                </a:solidFill>
                <a:latin typeface="Arial" panose="020B0604020202020204" pitchFamily="34" charset="0"/>
                <a:ea typeface="汉仪行楷简" panose="02010600000101010101" charset="-122"/>
                <a:cs typeface="Times New Roman" panose="02020603050405020304" pitchFamily="18" charset="0"/>
              </a:rPr>
              <a:t>以岚河为主要生态保护廊道：</a:t>
            </a:r>
            <a:r>
              <a:rPr lang="zh-CN" altLang="en-US" sz="2200" kern="100" dirty="0">
                <a:latin typeface="Arial" panose="020B0604020202020204" pitchFamily="34" charset="0"/>
                <a:ea typeface="汉仪行楷简" panose="02010600000101010101" charset="-122"/>
                <a:cs typeface="Times New Roman" panose="02020603050405020304" pitchFamily="18" charset="0"/>
              </a:rPr>
              <a:t>强化水域岸线生态空间的重点保护。</a:t>
            </a:r>
            <a:endParaRPr lang="en-US" altLang="zh-CN" sz="2200" kern="100" dirty="0">
              <a:latin typeface="Arial" panose="020B0604020202020204" pitchFamily="34" charset="0"/>
              <a:ea typeface="汉仪行楷简" panose="02010600000101010101" charset="-122"/>
              <a:cs typeface="Times New Roman" panose="02020603050405020304" pitchFamily="18" charset="0"/>
            </a:endParaRPr>
          </a:p>
          <a:p>
            <a:pPr indent="457200">
              <a:lnSpc>
                <a:spcPct val="150000"/>
              </a:lnSpc>
              <a:defRPr/>
            </a:pPr>
            <a:r>
              <a:rPr lang="zh-CN" altLang="en-US" sz="2200" b="1" kern="100" dirty="0">
                <a:solidFill>
                  <a:schemeClr val="accent6">
                    <a:lumMod val="50000"/>
                  </a:schemeClr>
                </a:solidFill>
                <a:latin typeface="Arial" panose="020B0604020202020204" pitchFamily="34" charset="0"/>
                <a:ea typeface="汉仪行楷简" panose="02010600000101010101" charset="-122"/>
                <a:cs typeface="Times New Roman" panose="02020603050405020304" pitchFamily="18" charset="0"/>
              </a:rPr>
              <a:t>以其他河流为生态保护脉络：</a:t>
            </a:r>
            <a:r>
              <a:rPr lang="zh-CN" altLang="en-US" sz="2200" kern="100" dirty="0">
                <a:latin typeface="Arial" panose="020B0604020202020204" pitchFamily="34" charset="0"/>
                <a:ea typeface="汉仪行楷简" panose="02010600000101010101" charset="-122"/>
                <a:cs typeface="Times New Roman" panose="02020603050405020304" pitchFamily="18" charset="0"/>
              </a:rPr>
              <a:t>加强林草资源及生态系统的修复治理工作。</a:t>
            </a:r>
            <a:endParaRPr lang="en-US" altLang="zh-CN" sz="2200" kern="100" dirty="0">
              <a:latin typeface="Arial" panose="020B0604020202020204" pitchFamily="34" charset="0"/>
              <a:ea typeface="汉仪行楷简" panose="02010600000101010101" charset="-122"/>
              <a:cs typeface="Times New Roman" panose="02020603050405020304" pitchFamily="18" charset="0"/>
            </a:endParaRPr>
          </a:p>
          <a:p>
            <a:pPr indent="457200">
              <a:lnSpc>
                <a:spcPct val="150000"/>
              </a:lnSpc>
              <a:defRPr/>
            </a:pPr>
            <a:r>
              <a:rPr lang="zh-CN" altLang="en-US" sz="2200" b="1" kern="100" dirty="0">
                <a:solidFill>
                  <a:schemeClr val="accent6">
                    <a:lumMod val="50000"/>
                  </a:schemeClr>
                </a:solidFill>
                <a:latin typeface="Arial" panose="020B0604020202020204" pitchFamily="34" charset="0"/>
                <a:ea typeface="汉仪行楷简" panose="02010600000101010101" charset="-122"/>
                <a:cs typeface="Times New Roman" panose="02020603050405020304" pitchFamily="18" charset="0"/>
              </a:rPr>
              <a:t>以自然保护区为生态保护节点：</a:t>
            </a:r>
            <a:r>
              <a:rPr lang="zh-CN" altLang="en-US" sz="2200" kern="100" dirty="0">
                <a:latin typeface="Arial" panose="020B0604020202020204" pitchFamily="34" charset="0"/>
                <a:ea typeface="汉仪行楷简" panose="02010600000101010101" charset="-122"/>
                <a:cs typeface="Times New Roman" panose="02020603050405020304" pitchFamily="18" charset="0"/>
              </a:rPr>
              <a:t>联动周边乡镇，建立生态资源保护合作平台</a:t>
            </a:r>
            <a:r>
              <a:rPr lang="zh-CN" altLang="zh-CN" sz="2000" kern="100" dirty="0">
                <a:latin typeface="Arial" panose="020B0604020202020204" pitchFamily="34" charset="0"/>
                <a:ea typeface="汉仪行楷简" panose="02010600000101010101" charset="-122"/>
                <a:cs typeface="Times New Roman" panose="02020603050405020304" pitchFamily="18" charset="0"/>
              </a:rPr>
              <a:t>。</a:t>
            </a:r>
            <a:endParaRPr lang="en-US" altLang="zh-CN" sz="2000" kern="100" dirty="0">
              <a:latin typeface="Arial" panose="020B0604020202020204" pitchFamily="34" charset="0"/>
              <a:ea typeface="汉仪行楷简" panose="02010600000101010101" charset="-122"/>
              <a:cs typeface="Times New Roman" panose="02020603050405020304" pitchFamily="18" charset="0"/>
            </a:endParaRPr>
          </a:p>
        </p:txBody>
      </p:sp>
      <p:pic>
        <p:nvPicPr>
          <p:cNvPr id="30" name="图片 29"/>
          <p:cNvPicPr>
            <a:picLocks noChangeAspect="1"/>
          </p:cNvPicPr>
          <p:nvPr/>
        </p:nvPicPr>
        <p:blipFill>
          <a:blip r:embed="rId2" cstate="print">
            <a:alphaModFix amt="37000"/>
            <a:extLst>
              <a:ext uri="{28A0092B-C50C-407E-A947-70E740481C1C}">
                <a14:useLocalDpi xmlns:a14="http://schemas.microsoft.com/office/drawing/2010/main" val="0"/>
              </a:ext>
            </a:extLst>
          </a:blip>
          <a:stretch>
            <a:fillRect/>
          </a:stretch>
        </p:blipFill>
        <p:spPr>
          <a:xfrm>
            <a:off x="9430150" y="13813352"/>
            <a:ext cx="1490485" cy="2107839"/>
          </a:xfrm>
          <a:prstGeom prst="rect">
            <a:avLst/>
          </a:prstGeom>
        </p:spPr>
      </p:pic>
      <p:grpSp>
        <p:nvGrpSpPr>
          <p:cNvPr id="31" name="组合 30"/>
          <p:cNvGrpSpPr/>
          <p:nvPr/>
        </p:nvGrpSpPr>
        <p:grpSpPr>
          <a:xfrm>
            <a:off x="0" y="374935"/>
            <a:ext cx="10691813" cy="555340"/>
            <a:chOff x="0" y="487695"/>
            <a:chExt cx="10691813" cy="555340"/>
          </a:xfrm>
        </p:grpSpPr>
        <p:cxnSp>
          <p:nvCxnSpPr>
            <p:cNvPr id="35" name="直接连接符 34"/>
            <p:cNvCxnSpPr/>
            <p:nvPr/>
          </p:nvCxnSpPr>
          <p:spPr>
            <a:xfrm>
              <a:off x="0" y="1043035"/>
              <a:ext cx="10691813" cy="0"/>
            </a:xfrm>
            <a:prstGeom prst="line">
              <a:avLst/>
            </a:prstGeom>
            <a:ln w="25400">
              <a:solidFill>
                <a:srgbClr val="5397AA"/>
              </a:solidFill>
              <a:prstDash val="sysDot"/>
            </a:ln>
          </p:spPr>
          <p:style>
            <a:lnRef idx="1">
              <a:schemeClr val="accent1"/>
            </a:lnRef>
            <a:fillRef idx="0">
              <a:schemeClr val="accent1"/>
            </a:fillRef>
            <a:effectRef idx="0">
              <a:schemeClr val="accent1"/>
            </a:effectRef>
            <a:fontRef idx="minor">
              <a:schemeClr val="tx1"/>
            </a:fontRef>
          </p:style>
        </p:cxnSp>
        <p:grpSp>
          <p:nvGrpSpPr>
            <p:cNvPr id="40" name="组合 39"/>
            <p:cNvGrpSpPr/>
            <p:nvPr/>
          </p:nvGrpSpPr>
          <p:grpSpPr>
            <a:xfrm>
              <a:off x="523366" y="487695"/>
              <a:ext cx="8099140" cy="488542"/>
              <a:chOff x="523366" y="487695"/>
              <a:chExt cx="8099140" cy="488542"/>
            </a:xfrm>
          </p:grpSpPr>
          <p:sp>
            <p:nvSpPr>
              <p:cNvPr id="46" name="矩形 45"/>
              <p:cNvSpPr/>
              <p:nvPr/>
            </p:nvSpPr>
            <p:spPr>
              <a:xfrm>
                <a:off x="523366" y="487695"/>
                <a:ext cx="326740" cy="326740"/>
              </a:xfrm>
              <a:prstGeom prst="rect">
                <a:avLst/>
              </a:prstGeom>
              <a:gradFill flip="none" rotWithShape="1">
                <a:gsLst>
                  <a:gs pos="0">
                    <a:schemeClr val="bg1"/>
                  </a:gs>
                  <a:gs pos="14000">
                    <a:srgbClr val="5397AA"/>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7" name="矩形 46"/>
              <p:cNvSpPr/>
              <p:nvPr/>
            </p:nvSpPr>
            <p:spPr>
              <a:xfrm>
                <a:off x="880815" y="674992"/>
                <a:ext cx="239481" cy="239481"/>
              </a:xfrm>
              <a:prstGeom prst="rect">
                <a:avLst/>
              </a:prstGeom>
              <a:gradFill>
                <a:gsLst>
                  <a:gs pos="0">
                    <a:schemeClr val="bg1"/>
                  </a:gs>
                  <a:gs pos="12000">
                    <a:srgbClr val="5397AA"/>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8" name="文本框 47"/>
              <p:cNvSpPr txBox="1"/>
              <p:nvPr/>
            </p:nvSpPr>
            <p:spPr>
              <a:xfrm>
                <a:off x="1682928" y="639992"/>
                <a:ext cx="6939578" cy="336245"/>
              </a:xfrm>
              <a:prstGeom prst="rect">
                <a:avLst/>
              </a:prstGeom>
              <a:noFill/>
            </p:spPr>
            <p:txBody>
              <a:bodyPr wrap="square">
                <a:spAutoFit/>
              </a:bodyPr>
              <a:lstStyle/>
              <a:p>
                <a:r>
                  <a:rPr lang="en-US" altLang="zh-CN" sz="1600" b="1" dirty="0">
                    <a:solidFill>
                      <a:srgbClr val="5397AA"/>
                    </a:solidFill>
                    <a:latin typeface="Arial" panose="020B0604020202020204" pitchFamily="34" charset="0"/>
                    <a:ea typeface="汉仪行楷简" panose="02010600000101010101" charset="-122"/>
                  </a:rPr>
                  <a:t>《</a:t>
                </a:r>
                <a:r>
                  <a:rPr lang="zh-CN" altLang="en-US" sz="1600" b="1" dirty="0">
                    <a:solidFill>
                      <a:srgbClr val="5397AA"/>
                    </a:solidFill>
                    <a:latin typeface="Arial" panose="020B0604020202020204" pitchFamily="34" charset="0"/>
                    <a:ea typeface="汉仪行楷简" panose="02010600000101010101" charset="-122"/>
                  </a:rPr>
                  <a:t>岚城镇国土空间总体规划（</a:t>
                </a:r>
                <a:r>
                  <a:rPr lang="en-US" altLang="zh-CN" sz="1600" b="1" dirty="0">
                    <a:solidFill>
                      <a:srgbClr val="5397AA"/>
                    </a:solidFill>
                    <a:latin typeface="Arial" panose="020B0604020202020204" pitchFamily="34" charset="0"/>
                    <a:ea typeface="汉仪行楷简" panose="02010600000101010101" charset="-122"/>
                  </a:rPr>
                  <a:t>2021-2035</a:t>
                </a:r>
                <a:r>
                  <a:rPr lang="zh-CN" altLang="en-US" sz="1600" b="1" dirty="0">
                    <a:solidFill>
                      <a:srgbClr val="5397AA"/>
                    </a:solidFill>
                    <a:latin typeface="Arial" panose="020B0604020202020204" pitchFamily="34" charset="0"/>
                    <a:ea typeface="汉仪行楷简" panose="02010600000101010101" charset="-122"/>
                  </a:rPr>
                  <a:t>）</a:t>
                </a:r>
                <a:r>
                  <a:rPr lang="en-US" altLang="zh-CN" sz="1600" b="1" dirty="0">
                    <a:solidFill>
                      <a:srgbClr val="5397AA"/>
                    </a:solidFill>
                    <a:latin typeface="Arial" panose="020B0604020202020204" pitchFamily="34" charset="0"/>
                    <a:ea typeface="汉仪行楷简" panose="02010600000101010101" charset="-122"/>
                  </a:rPr>
                  <a:t>》</a:t>
                </a:r>
                <a:r>
                  <a:rPr lang="zh-CN" altLang="en-US" sz="1600" b="1" dirty="0">
                    <a:solidFill>
                      <a:srgbClr val="5397AA"/>
                    </a:solidFill>
                    <a:latin typeface="Arial" panose="020B0604020202020204" pitchFamily="34" charset="0"/>
                    <a:ea typeface="汉仪行楷简" panose="02010600000101010101" charset="-122"/>
                  </a:rPr>
                  <a:t>（公众版）</a:t>
                </a:r>
                <a:endParaRPr lang="zh-CN" altLang="en-US" sz="1600" b="1" dirty="0">
                  <a:solidFill>
                    <a:srgbClr val="5397AA"/>
                  </a:solidFill>
                  <a:latin typeface="Arial" panose="020B0604020202020204" pitchFamily="34" charset="0"/>
                  <a:ea typeface="汉仪行楷简" panose="02010600000101010101" charset="-122"/>
                </a:endParaRPr>
              </a:p>
            </p:txBody>
          </p:sp>
        </p:grpSp>
      </p:grpSp>
      <p:sp>
        <p:nvSpPr>
          <p:cNvPr id="49" name="object 17"/>
          <p:cNvSpPr txBox="1"/>
          <p:nvPr/>
        </p:nvSpPr>
        <p:spPr>
          <a:xfrm>
            <a:off x="1295050" y="1306964"/>
            <a:ext cx="5087380" cy="984885"/>
          </a:xfrm>
          <a:prstGeom prst="rect">
            <a:avLst/>
          </a:prstGeom>
        </p:spPr>
        <p:txBody>
          <a:bodyPr vert="horz" wrap="square" lIns="0" tIns="0" rIns="0" bIns="0" rtlCol="0">
            <a:spAutoFit/>
          </a:bodyPr>
          <a:lstStyle/>
          <a:p>
            <a:pPr marL="9525">
              <a:tabLst>
                <a:tab pos="838835" algn="l"/>
              </a:tabLst>
            </a:pPr>
            <a:r>
              <a:rPr lang="en-US" sz="3200" b="1" spc="169" dirty="0">
                <a:solidFill>
                  <a:srgbClr val="5598AB"/>
                </a:solidFill>
                <a:latin typeface="Arial" panose="020B0604020202020204" pitchFamily="34" charset="0"/>
                <a:ea typeface="汉仪行楷简" panose="02010600000101010101" charset="-122"/>
                <a:cs typeface="微软雅黑" panose="020B0503020204020204" pitchFamily="34" charset="-122"/>
              </a:rPr>
              <a:t>3.3  </a:t>
            </a:r>
            <a:r>
              <a:rPr lang="zh-CN" altLang="en-US" sz="3200" b="1" spc="169" dirty="0">
                <a:solidFill>
                  <a:srgbClr val="5598AB"/>
                </a:solidFill>
                <a:latin typeface="Arial" panose="020B0604020202020204" pitchFamily="34" charset="0"/>
                <a:ea typeface="汉仪行楷简" panose="02010600000101010101" charset="-122"/>
                <a:cs typeface="微软雅黑" panose="020B0503020204020204" pitchFamily="34" charset="-122"/>
              </a:rPr>
              <a:t>统筹生态共保共治</a:t>
            </a:r>
            <a:endParaRPr lang="zh-CN" altLang="en-US" sz="3200" b="1" spc="169" dirty="0">
              <a:solidFill>
                <a:srgbClr val="5598AB"/>
              </a:solidFill>
              <a:latin typeface="Arial" panose="020B0604020202020204" pitchFamily="34" charset="0"/>
              <a:ea typeface="汉仪行楷简" panose="02010600000101010101" charset="-122"/>
              <a:cs typeface="微软雅黑" panose="020B0503020204020204" pitchFamily="34" charset="-122"/>
            </a:endParaRPr>
          </a:p>
          <a:p>
            <a:pPr marL="9525">
              <a:tabLst>
                <a:tab pos="838835" algn="l"/>
              </a:tabLst>
            </a:pPr>
            <a:endParaRPr sz="3200" dirty="0">
              <a:solidFill>
                <a:srgbClr val="5598AB"/>
              </a:solidFill>
              <a:latin typeface="Arial" panose="020B0604020202020204" pitchFamily="34" charset="0"/>
              <a:ea typeface="汉仪行楷简" panose="02010600000101010101" charset="-122"/>
              <a:cs typeface="微软雅黑" panose="020B0503020204020204" pitchFamily="34" charset="-122"/>
            </a:endParaRPr>
          </a:p>
        </p:txBody>
      </p:sp>
      <p:sp>
        <p:nvSpPr>
          <p:cNvPr id="50" name="object 2"/>
          <p:cNvSpPr/>
          <p:nvPr/>
        </p:nvSpPr>
        <p:spPr>
          <a:xfrm>
            <a:off x="1126385" y="1478751"/>
            <a:ext cx="973404" cy="330302"/>
          </a:xfrm>
          <a:prstGeom prst="rect">
            <a:avLst/>
          </a:prstGeom>
          <a:blipFill>
            <a:blip r:embed="rId3" cstate="print">
              <a:alphaModFix amt="30000"/>
            </a:blip>
            <a:stretch>
              <a:fillRect/>
            </a:stretch>
          </a:blipFill>
        </p:spPr>
        <p:txBody>
          <a:bodyPr wrap="square" lIns="0" tIns="0" rIns="0" bIns="0" rtlCol="0"/>
          <a:lstStyle/>
          <a:p>
            <a:endParaRPr sz="1020"/>
          </a:p>
        </p:txBody>
      </p:sp>
      <p:sp>
        <p:nvSpPr>
          <p:cNvPr id="24" name="箭头: 左右 23"/>
          <p:cNvSpPr/>
          <p:nvPr/>
        </p:nvSpPr>
        <p:spPr>
          <a:xfrm rot="1286787" flipV="1">
            <a:off x="2766388" y="10052406"/>
            <a:ext cx="1794047" cy="366482"/>
          </a:xfrm>
          <a:prstGeom prst="leftRightArrow">
            <a:avLst/>
          </a:prstGeom>
          <a:solidFill>
            <a:schemeClr val="tx2">
              <a:lumMod val="75000"/>
              <a:alpha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5" name="组合 4"/>
          <p:cNvGrpSpPr/>
          <p:nvPr/>
        </p:nvGrpSpPr>
        <p:grpSpPr>
          <a:xfrm>
            <a:off x="4517983" y="13562249"/>
            <a:ext cx="1269470" cy="781798"/>
            <a:chOff x="4545222" y="13516674"/>
            <a:chExt cx="1341617" cy="870268"/>
          </a:xfrm>
        </p:grpSpPr>
        <p:sp>
          <p:nvSpPr>
            <p:cNvPr id="21" name="椭圆 20"/>
            <p:cNvSpPr/>
            <p:nvPr/>
          </p:nvSpPr>
          <p:spPr>
            <a:xfrm>
              <a:off x="4841850" y="13516674"/>
              <a:ext cx="870268" cy="870268"/>
            </a:xfrm>
            <a:prstGeom prst="ellipse">
              <a:avLst/>
            </a:prstGeom>
            <a:solidFill>
              <a:srgbClr val="FFC000">
                <a:alpha val="50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椭圆 21"/>
            <p:cNvSpPr/>
            <p:nvPr/>
          </p:nvSpPr>
          <p:spPr>
            <a:xfrm>
              <a:off x="4895984" y="13570808"/>
              <a:ext cx="762000" cy="762001"/>
            </a:xfrm>
            <a:prstGeom prst="ellipse">
              <a:avLst/>
            </a:prstGeom>
            <a:solidFill>
              <a:srgbClr val="FFC000">
                <a:alpha val="40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文本框 28"/>
            <p:cNvSpPr txBox="1"/>
            <p:nvPr/>
          </p:nvSpPr>
          <p:spPr>
            <a:xfrm>
              <a:off x="4545222" y="13792739"/>
              <a:ext cx="1341617" cy="409978"/>
            </a:xfrm>
            <a:prstGeom prst="rect">
              <a:avLst/>
            </a:prstGeom>
            <a:noFill/>
          </p:spPr>
          <p:txBody>
            <a:bodyPr wrap="square" rtlCol="0">
              <a:spAutoFit/>
            </a:bodyPr>
            <a:lstStyle/>
            <a:p>
              <a:pPr algn="ctr"/>
              <a:r>
                <a:rPr lang="zh-CN" altLang="en-US" sz="1800" dirty="0">
                  <a:latin typeface="Arial" panose="020B0604020202020204" pitchFamily="34" charset="0"/>
                  <a:ea typeface="汉仪行楷简" panose="02010600000101010101" charset="-122"/>
                </a:rPr>
                <a:t>东村镇</a:t>
              </a:r>
              <a:endParaRPr lang="zh-CN" altLang="en-US" sz="1800" dirty="0">
                <a:latin typeface="Arial" panose="020B0604020202020204" pitchFamily="34" charset="0"/>
                <a:ea typeface="汉仪行楷简" panose="02010600000101010101" charset="-122"/>
              </a:endParaRPr>
            </a:p>
          </p:txBody>
        </p:sp>
      </p:grpSp>
      <p:grpSp>
        <p:nvGrpSpPr>
          <p:cNvPr id="3" name="组合 2"/>
          <p:cNvGrpSpPr/>
          <p:nvPr/>
        </p:nvGrpSpPr>
        <p:grpSpPr>
          <a:xfrm>
            <a:off x="7149333" y="11044809"/>
            <a:ext cx="823467" cy="811419"/>
            <a:chOff x="6572800" y="8101005"/>
            <a:chExt cx="870268" cy="870268"/>
          </a:xfrm>
        </p:grpSpPr>
        <p:sp>
          <p:nvSpPr>
            <p:cNvPr id="32" name="椭圆 31"/>
            <p:cNvSpPr/>
            <p:nvPr/>
          </p:nvSpPr>
          <p:spPr>
            <a:xfrm>
              <a:off x="6572800" y="8101005"/>
              <a:ext cx="870268" cy="870268"/>
            </a:xfrm>
            <a:prstGeom prst="ellipse">
              <a:avLst/>
            </a:prstGeom>
            <a:solidFill>
              <a:srgbClr val="FFC000">
                <a:alpha val="50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椭圆 32"/>
            <p:cNvSpPr/>
            <p:nvPr/>
          </p:nvSpPr>
          <p:spPr>
            <a:xfrm>
              <a:off x="6626933" y="8170517"/>
              <a:ext cx="762000" cy="762000"/>
            </a:xfrm>
            <a:prstGeom prst="ellipse">
              <a:avLst/>
            </a:prstGeom>
            <a:solidFill>
              <a:srgbClr val="FFC000">
                <a:alpha val="40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7" name="组合 6"/>
          <p:cNvGrpSpPr/>
          <p:nvPr/>
        </p:nvGrpSpPr>
        <p:grpSpPr>
          <a:xfrm>
            <a:off x="4596220" y="10199020"/>
            <a:ext cx="1204358" cy="811419"/>
            <a:chOff x="5090722" y="8951846"/>
            <a:chExt cx="1272805" cy="870268"/>
          </a:xfrm>
        </p:grpSpPr>
        <p:sp>
          <p:nvSpPr>
            <p:cNvPr id="36" name="椭圆 35"/>
            <p:cNvSpPr/>
            <p:nvPr/>
          </p:nvSpPr>
          <p:spPr>
            <a:xfrm>
              <a:off x="5310785" y="8951846"/>
              <a:ext cx="870268" cy="870268"/>
            </a:xfrm>
            <a:prstGeom prst="ellipse">
              <a:avLst/>
            </a:prstGeom>
            <a:solidFill>
              <a:srgbClr val="FFC000">
                <a:alpha val="50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7" name="椭圆 36"/>
            <p:cNvSpPr/>
            <p:nvPr/>
          </p:nvSpPr>
          <p:spPr>
            <a:xfrm>
              <a:off x="5358798" y="9005980"/>
              <a:ext cx="762000" cy="762000"/>
            </a:xfrm>
            <a:prstGeom prst="ellipse">
              <a:avLst/>
            </a:prstGeom>
            <a:solidFill>
              <a:srgbClr val="FFC000">
                <a:alpha val="40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文本框 37"/>
            <p:cNvSpPr txBox="1"/>
            <p:nvPr/>
          </p:nvSpPr>
          <p:spPr>
            <a:xfrm>
              <a:off x="5090722" y="9222471"/>
              <a:ext cx="1272805" cy="395011"/>
            </a:xfrm>
            <a:prstGeom prst="rect">
              <a:avLst/>
            </a:prstGeom>
            <a:noFill/>
          </p:spPr>
          <p:txBody>
            <a:bodyPr wrap="square" rtlCol="0">
              <a:spAutoFit/>
            </a:bodyPr>
            <a:lstStyle/>
            <a:p>
              <a:pPr algn="ctr"/>
              <a:r>
                <a:rPr lang="zh-CN" altLang="en-US" sz="1800" dirty="0">
                  <a:latin typeface="Arial" panose="020B0604020202020204" pitchFamily="34" charset="0"/>
                  <a:ea typeface="汉仪行楷简" panose="02010600000101010101" charset="-122"/>
                </a:rPr>
                <a:t>岚城镇</a:t>
              </a:r>
              <a:endParaRPr lang="zh-CN" altLang="en-US" sz="1800" dirty="0">
                <a:latin typeface="Arial" panose="020B0604020202020204" pitchFamily="34" charset="0"/>
                <a:ea typeface="汉仪行楷简" panose="02010600000101010101" charset="-122"/>
              </a:endParaRPr>
            </a:p>
          </p:txBody>
        </p:sp>
      </p:grpSp>
      <p:sp>
        <p:nvSpPr>
          <p:cNvPr id="10" name="箭头: 左右 9"/>
          <p:cNvSpPr/>
          <p:nvPr/>
        </p:nvSpPr>
        <p:spPr>
          <a:xfrm rot="1372344" flipV="1">
            <a:off x="5710994" y="10895923"/>
            <a:ext cx="1513483" cy="343463"/>
          </a:xfrm>
          <a:prstGeom prst="leftRightArrow">
            <a:avLst/>
          </a:prstGeom>
          <a:solidFill>
            <a:schemeClr val="tx2">
              <a:lumMod val="75000"/>
              <a:alpha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箭头: 左右 10"/>
          <p:cNvSpPr/>
          <p:nvPr/>
        </p:nvSpPr>
        <p:spPr>
          <a:xfrm rot="16200000" flipV="1">
            <a:off x="4338775" y="12433871"/>
            <a:ext cx="1683487" cy="330774"/>
          </a:xfrm>
          <a:prstGeom prst="leftRightArrow">
            <a:avLst/>
          </a:prstGeom>
          <a:solidFill>
            <a:schemeClr val="tx2">
              <a:lumMod val="75000"/>
              <a:alpha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文本框 12"/>
          <p:cNvSpPr txBox="1"/>
          <p:nvPr/>
        </p:nvSpPr>
        <p:spPr>
          <a:xfrm>
            <a:off x="6955129" y="11265853"/>
            <a:ext cx="1269469" cy="368300"/>
          </a:xfrm>
          <a:prstGeom prst="rect">
            <a:avLst/>
          </a:prstGeom>
          <a:noFill/>
        </p:spPr>
        <p:txBody>
          <a:bodyPr wrap="square" rtlCol="0">
            <a:spAutoFit/>
          </a:bodyPr>
          <a:lstStyle/>
          <a:p>
            <a:pPr algn="ctr"/>
            <a:r>
              <a:rPr lang="zh-CN" altLang="en-US" sz="1800" dirty="0">
                <a:latin typeface="Arial" panose="020B0604020202020204" pitchFamily="34" charset="0"/>
                <a:ea typeface="汉仪行楷简" panose="02010600000101010101" charset="-122"/>
              </a:rPr>
              <a:t>顺会乡</a:t>
            </a:r>
            <a:endParaRPr lang="zh-CN" altLang="en-US" sz="1800" dirty="0">
              <a:latin typeface="Arial" panose="020B0604020202020204" pitchFamily="34" charset="0"/>
              <a:ea typeface="汉仪行楷简" panose="02010600000101010101" charset="-122"/>
            </a:endParaRPr>
          </a:p>
        </p:txBody>
      </p:sp>
      <p:sp>
        <p:nvSpPr>
          <p:cNvPr id="15" name="椭圆 14"/>
          <p:cNvSpPr/>
          <p:nvPr/>
        </p:nvSpPr>
        <p:spPr>
          <a:xfrm>
            <a:off x="1938031" y="9411600"/>
            <a:ext cx="823468" cy="811419"/>
          </a:xfrm>
          <a:prstGeom prst="ellipse">
            <a:avLst/>
          </a:prstGeom>
          <a:solidFill>
            <a:srgbClr val="FFC000">
              <a:alpha val="50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4" name="椭圆 13"/>
          <p:cNvSpPr/>
          <p:nvPr/>
        </p:nvSpPr>
        <p:spPr>
          <a:xfrm>
            <a:off x="1994157" y="9462073"/>
            <a:ext cx="721021" cy="710472"/>
          </a:xfrm>
          <a:prstGeom prst="ellipse">
            <a:avLst/>
          </a:prstGeom>
          <a:solidFill>
            <a:srgbClr val="FFC000">
              <a:alpha val="40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文本框 15"/>
          <p:cNvSpPr txBox="1"/>
          <p:nvPr/>
        </p:nvSpPr>
        <p:spPr>
          <a:xfrm>
            <a:off x="1744522" y="9703979"/>
            <a:ext cx="1269469" cy="275590"/>
          </a:xfrm>
          <a:prstGeom prst="rect">
            <a:avLst/>
          </a:prstGeom>
          <a:noFill/>
        </p:spPr>
        <p:txBody>
          <a:bodyPr wrap="square" rtlCol="0">
            <a:spAutoFit/>
          </a:bodyPr>
          <a:lstStyle/>
          <a:p>
            <a:pPr algn="ctr"/>
            <a:r>
              <a:rPr lang="zh-CN" altLang="en-US" sz="1200" dirty="0">
                <a:latin typeface="Arial" panose="020B0604020202020204" pitchFamily="34" charset="0"/>
                <a:ea typeface="汉仪行楷简" panose="02010600000101010101" charset="-122"/>
              </a:rPr>
              <a:t>界河口镇</a:t>
            </a:r>
            <a:endParaRPr lang="zh-CN" altLang="en-US" sz="1200" dirty="0">
              <a:latin typeface="Arial" panose="020B0604020202020204" pitchFamily="34" charset="0"/>
              <a:ea typeface="汉仪行楷简" panose="02010600000101010101" charset="-122"/>
            </a:endParaRPr>
          </a:p>
        </p:txBody>
      </p:sp>
      <p:sp>
        <p:nvSpPr>
          <p:cNvPr id="17" name="箭头: 左右 16"/>
          <p:cNvSpPr/>
          <p:nvPr/>
        </p:nvSpPr>
        <p:spPr>
          <a:xfrm rot="15251614" flipV="1">
            <a:off x="3721921" y="7466037"/>
            <a:ext cx="1683487" cy="330774"/>
          </a:xfrm>
          <a:prstGeom prst="leftRightArrow">
            <a:avLst/>
          </a:prstGeom>
          <a:solidFill>
            <a:schemeClr val="tx2">
              <a:lumMod val="75000"/>
              <a:alpha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椭圆 18"/>
          <p:cNvSpPr/>
          <p:nvPr/>
        </p:nvSpPr>
        <p:spPr>
          <a:xfrm>
            <a:off x="3763515" y="5998946"/>
            <a:ext cx="823468" cy="811419"/>
          </a:xfrm>
          <a:prstGeom prst="ellipse">
            <a:avLst/>
          </a:prstGeom>
          <a:solidFill>
            <a:srgbClr val="FFC000">
              <a:alpha val="50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8" name="椭圆 17"/>
          <p:cNvSpPr/>
          <p:nvPr/>
        </p:nvSpPr>
        <p:spPr>
          <a:xfrm>
            <a:off x="3814739" y="6049420"/>
            <a:ext cx="721021" cy="710472"/>
          </a:xfrm>
          <a:prstGeom prst="ellipse">
            <a:avLst/>
          </a:prstGeom>
          <a:solidFill>
            <a:srgbClr val="FFC000">
              <a:alpha val="40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文本框 19"/>
          <p:cNvSpPr txBox="1"/>
          <p:nvPr/>
        </p:nvSpPr>
        <p:spPr>
          <a:xfrm>
            <a:off x="3573070" y="6291712"/>
            <a:ext cx="1204358" cy="368300"/>
          </a:xfrm>
          <a:prstGeom prst="rect">
            <a:avLst/>
          </a:prstGeom>
          <a:noFill/>
        </p:spPr>
        <p:txBody>
          <a:bodyPr wrap="square" rtlCol="0">
            <a:spAutoFit/>
          </a:bodyPr>
          <a:lstStyle/>
          <a:p>
            <a:pPr algn="ctr"/>
            <a:r>
              <a:rPr lang="zh-CN" altLang="en-US" sz="1800" dirty="0">
                <a:latin typeface="Arial" panose="020B0604020202020204" pitchFamily="34" charset="0"/>
                <a:ea typeface="汉仪行楷简" panose="02010600000101010101" charset="-122"/>
              </a:rPr>
              <a:t>岢岚县</a:t>
            </a:r>
            <a:endParaRPr lang="zh-CN" altLang="en-US" sz="1800" dirty="0">
              <a:latin typeface="Arial" panose="020B0604020202020204" pitchFamily="34" charset="0"/>
              <a:ea typeface="汉仪行楷简" panose="02010600000101010101" charset="-122"/>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object 5"/>
          <p:cNvSpPr txBox="1"/>
          <p:nvPr/>
        </p:nvSpPr>
        <p:spPr>
          <a:xfrm>
            <a:off x="5651774" y="2714549"/>
            <a:ext cx="6157577" cy="676910"/>
          </a:xfrm>
          <a:prstGeom prst="rect">
            <a:avLst/>
          </a:prstGeom>
          <a:effectLst>
            <a:outerShdw blurRad="50800" dist="38100" dir="5400000" algn="t" rotWithShape="0">
              <a:prstClr val="black">
                <a:alpha val="40000"/>
              </a:prstClr>
            </a:outerShdw>
          </a:effectLst>
        </p:spPr>
        <p:txBody>
          <a:bodyPr vert="horz" wrap="square" lIns="0" tIns="0" rIns="0" bIns="0" rtlCol="0">
            <a:spAutoFit/>
          </a:bodyPr>
          <a:lstStyle/>
          <a:p>
            <a:pPr marL="9525" marR="0" lvl="0" indent="0" algn="l" defTabSz="687705" rtl="0" eaLnBrk="1" fontAlgn="auto" latinLnBrk="0" hangingPunct="1">
              <a:lnSpc>
                <a:spcPct val="100000"/>
              </a:lnSpc>
              <a:spcBef>
                <a:spcPts val="0"/>
              </a:spcBef>
              <a:spcAft>
                <a:spcPts val="0"/>
              </a:spcAft>
              <a:buClrTx/>
              <a:buSzTx/>
              <a:buFontTx/>
              <a:buNone/>
              <a:defRPr/>
            </a:pPr>
            <a:r>
              <a:rPr kumimoji="0" lang="zh-CN" altLang="en-US" sz="4400" b="1" i="0" u="none" strike="noStrike" kern="1200" cap="none" spc="-8" normalizeH="0" baseline="0" noProof="0" dirty="0">
                <a:ln>
                  <a:noFill/>
                </a:ln>
                <a:solidFill>
                  <a:srgbClr val="FFFFFF"/>
                </a:solidFill>
                <a:effectLst/>
                <a:uLnTx/>
                <a:uFillTx/>
                <a:latin typeface="Arial" panose="020B0604020202020204" pitchFamily="34" charset="0"/>
                <a:ea typeface="汉仪闫锐敏行楷简" panose="00020600040101010101" charset="-122"/>
                <a:cs typeface="微软雅黑" panose="020B0503020204020204" pitchFamily="34" charset="-122"/>
              </a:rPr>
              <a:t>国土空间总体格局</a:t>
            </a:r>
            <a:endParaRPr kumimoji="0" lang="zh-CN" altLang="en-US" sz="4400" b="1" i="0" u="none" strike="noStrike" kern="1200" cap="none" spc="-8" normalizeH="0" baseline="0" noProof="0" dirty="0">
              <a:ln>
                <a:noFill/>
              </a:ln>
              <a:solidFill>
                <a:srgbClr val="FFFFFF"/>
              </a:solidFill>
              <a:effectLst/>
              <a:uLnTx/>
              <a:uFillTx/>
              <a:latin typeface="Arial" panose="020B0604020202020204" pitchFamily="34" charset="0"/>
              <a:ea typeface="汉仪闫锐敏行楷简" panose="00020600040101010101" charset="-122"/>
              <a:cs typeface="微软雅黑" panose="020B0503020204020204" pitchFamily="34" charset="-122"/>
            </a:endParaRPr>
          </a:p>
        </p:txBody>
      </p:sp>
      <p:pic>
        <p:nvPicPr>
          <p:cNvPr id="4" name="图片 3"/>
          <p:cNvPicPr>
            <a:picLocks noChangeAspect="1"/>
          </p:cNvPicPr>
          <p:nvPr/>
        </p:nvPicPr>
        <p:blipFill>
          <a:blip r:embed="rId1"/>
          <a:stretch>
            <a:fillRect/>
          </a:stretch>
        </p:blipFill>
        <p:spPr>
          <a:xfrm>
            <a:off x="0" y="8259445"/>
            <a:ext cx="10714990" cy="6914515"/>
          </a:xfrm>
          <a:prstGeom prst="rect">
            <a:avLst/>
          </a:prstGeom>
        </p:spPr>
      </p:pic>
      <p:sp>
        <p:nvSpPr>
          <p:cNvPr id="10" name="矩形 9"/>
          <p:cNvSpPr/>
          <p:nvPr/>
        </p:nvSpPr>
        <p:spPr>
          <a:xfrm>
            <a:off x="22858" y="-205"/>
            <a:ext cx="10691813" cy="15119350"/>
          </a:xfrm>
          <a:prstGeom prst="rect">
            <a:avLst/>
          </a:prstGeom>
          <a:gradFill>
            <a:gsLst>
              <a:gs pos="4000">
                <a:schemeClr val="bg1">
                  <a:alpha val="70000"/>
                </a:schemeClr>
              </a:gs>
              <a:gs pos="43000">
                <a:schemeClr val="accent3"/>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7705" rtl="0" eaLnBrk="1" fontAlgn="auto" latinLnBrk="0" hangingPunct="1">
              <a:lnSpc>
                <a:spcPct val="100000"/>
              </a:lnSpc>
              <a:spcBef>
                <a:spcPts val="0"/>
              </a:spcBef>
              <a:spcAft>
                <a:spcPts val="0"/>
              </a:spcAft>
              <a:buClrTx/>
              <a:buSzTx/>
              <a:buFontTx/>
              <a:buNone/>
              <a:defRPr/>
            </a:pPr>
            <a:endParaRPr kumimoji="0" lang="zh-CN" altLang="en-US" sz="1355"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endParaRPr>
          </a:p>
        </p:txBody>
      </p:sp>
      <p:grpSp>
        <p:nvGrpSpPr>
          <p:cNvPr id="3" name="组合 2"/>
          <p:cNvGrpSpPr/>
          <p:nvPr/>
        </p:nvGrpSpPr>
        <p:grpSpPr>
          <a:xfrm>
            <a:off x="571500" y="803275"/>
            <a:ext cx="5065395" cy="6871970"/>
            <a:chOff x="2983706" y="701675"/>
            <a:chExt cx="4244469" cy="5646352"/>
          </a:xfrm>
        </p:grpSpPr>
        <p:sp>
          <p:nvSpPr>
            <p:cNvPr id="8" name="object 8"/>
            <p:cNvSpPr/>
            <p:nvPr/>
          </p:nvSpPr>
          <p:spPr>
            <a:xfrm>
              <a:off x="2983706" y="701675"/>
              <a:ext cx="4244469" cy="5646352"/>
            </a:xfrm>
            <a:prstGeom prst="rect">
              <a:avLst/>
            </a:prstGeom>
            <a:blipFill>
              <a:blip r:embed="rId2" cstate="print"/>
              <a:stretch>
                <a:fillRect/>
              </a:stretch>
            </a:blipFill>
          </p:spPr>
          <p:txBody>
            <a:bodyPr wrap="square" lIns="0" tIns="0" rIns="0" bIns="0" rtlCol="0"/>
            <a:lstStyle/>
            <a:p>
              <a:pPr marL="0" marR="0" lvl="0" indent="0" algn="l" defTabSz="687705" rtl="0" eaLnBrk="1" fontAlgn="auto" latinLnBrk="0" hangingPunct="1">
                <a:lnSpc>
                  <a:spcPct val="100000"/>
                </a:lnSpc>
                <a:spcBef>
                  <a:spcPts val="0"/>
                </a:spcBef>
                <a:spcAft>
                  <a:spcPts val="0"/>
                </a:spcAft>
                <a:buClrTx/>
                <a:buSzTx/>
                <a:buFontTx/>
                <a:buNone/>
                <a:defRPr/>
              </a:pPr>
              <a:endParaRPr kumimoji="0" sz="102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object 9"/>
            <p:cNvSpPr/>
            <p:nvPr/>
          </p:nvSpPr>
          <p:spPr>
            <a:xfrm>
              <a:off x="3408740" y="2104353"/>
              <a:ext cx="2013366" cy="2093118"/>
            </a:xfrm>
            <a:custGeom>
              <a:avLst/>
              <a:gdLst/>
              <a:ahLst/>
              <a:cxnLst/>
              <a:rect l="l" t="t" r="r" b="b"/>
              <a:pathLst>
                <a:path w="2677160" h="2783205">
                  <a:moveTo>
                    <a:pt x="1929122" y="1838440"/>
                  </a:moveTo>
                  <a:lnTo>
                    <a:pt x="1249869" y="1838440"/>
                  </a:lnTo>
                  <a:lnTo>
                    <a:pt x="1270902" y="1846873"/>
                  </a:lnTo>
                  <a:lnTo>
                    <a:pt x="1277909" y="1855306"/>
                  </a:lnTo>
                  <a:lnTo>
                    <a:pt x="1240466" y="1981804"/>
                  </a:lnTo>
                  <a:lnTo>
                    <a:pt x="1222419" y="2066136"/>
                  </a:lnTo>
                  <a:lnTo>
                    <a:pt x="1212956" y="2108302"/>
                  </a:lnTo>
                  <a:lnTo>
                    <a:pt x="1203793" y="2142035"/>
                  </a:lnTo>
                  <a:lnTo>
                    <a:pt x="1194925" y="2175768"/>
                  </a:lnTo>
                  <a:lnTo>
                    <a:pt x="1186349" y="2201068"/>
                  </a:lnTo>
                  <a:lnTo>
                    <a:pt x="1178060" y="2217934"/>
                  </a:lnTo>
                  <a:lnTo>
                    <a:pt x="1119618" y="2403465"/>
                  </a:lnTo>
                  <a:lnTo>
                    <a:pt x="1110004" y="2403465"/>
                  </a:lnTo>
                  <a:lnTo>
                    <a:pt x="1103600" y="2420331"/>
                  </a:lnTo>
                  <a:lnTo>
                    <a:pt x="1095773" y="2437198"/>
                  </a:lnTo>
                  <a:lnTo>
                    <a:pt x="1086523" y="2454064"/>
                  </a:lnTo>
                  <a:lnTo>
                    <a:pt x="1075850" y="2462497"/>
                  </a:lnTo>
                  <a:lnTo>
                    <a:pt x="1046586" y="2538396"/>
                  </a:lnTo>
                  <a:lnTo>
                    <a:pt x="997252" y="2597429"/>
                  </a:lnTo>
                  <a:lnTo>
                    <a:pt x="1012263" y="2597429"/>
                  </a:lnTo>
                  <a:lnTo>
                    <a:pt x="992464" y="2605862"/>
                  </a:lnTo>
                  <a:lnTo>
                    <a:pt x="978341" y="2614295"/>
                  </a:lnTo>
                  <a:lnTo>
                    <a:pt x="969878" y="2622728"/>
                  </a:lnTo>
                  <a:lnTo>
                    <a:pt x="967061" y="2648028"/>
                  </a:lnTo>
                  <a:lnTo>
                    <a:pt x="968724" y="2656461"/>
                  </a:lnTo>
                  <a:lnTo>
                    <a:pt x="973723" y="2673328"/>
                  </a:lnTo>
                  <a:lnTo>
                    <a:pt x="982075" y="2690194"/>
                  </a:lnTo>
                  <a:lnTo>
                    <a:pt x="993794" y="2707060"/>
                  </a:lnTo>
                  <a:lnTo>
                    <a:pt x="1006793" y="2723927"/>
                  </a:lnTo>
                  <a:lnTo>
                    <a:pt x="1019105" y="2740793"/>
                  </a:lnTo>
                  <a:lnTo>
                    <a:pt x="1030736" y="2749226"/>
                  </a:lnTo>
                  <a:lnTo>
                    <a:pt x="1041695" y="2757660"/>
                  </a:lnTo>
                  <a:lnTo>
                    <a:pt x="1051591" y="2766093"/>
                  </a:lnTo>
                  <a:lnTo>
                    <a:pt x="1069504" y="2782959"/>
                  </a:lnTo>
                  <a:lnTo>
                    <a:pt x="1159280" y="2782959"/>
                  </a:lnTo>
                  <a:lnTo>
                    <a:pt x="1189087" y="2774526"/>
                  </a:lnTo>
                  <a:lnTo>
                    <a:pt x="1248224" y="2740793"/>
                  </a:lnTo>
                  <a:lnTo>
                    <a:pt x="1276244" y="2715494"/>
                  </a:lnTo>
                  <a:lnTo>
                    <a:pt x="1301480" y="2698627"/>
                  </a:lnTo>
                  <a:lnTo>
                    <a:pt x="1323934" y="2681761"/>
                  </a:lnTo>
                  <a:lnTo>
                    <a:pt x="1343604" y="2664894"/>
                  </a:lnTo>
                  <a:lnTo>
                    <a:pt x="1361978" y="2648028"/>
                  </a:lnTo>
                  <a:lnTo>
                    <a:pt x="1380668" y="2622728"/>
                  </a:lnTo>
                  <a:lnTo>
                    <a:pt x="1399674" y="2605862"/>
                  </a:lnTo>
                  <a:lnTo>
                    <a:pt x="1418997" y="2588995"/>
                  </a:lnTo>
                  <a:lnTo>
                    <a:pt x="1437293" y="2563696"/>
                  </a:lnTo>
                  <a:lnTo>
                    <a:pt x="1453225" y="2546829"/>
                  </a:lnTo>
                  <a:lnTo>
                    <a:pt x="1488008" y="2521530"/>
                  </a:lnTo>
                  <a:lnTo>
                    <a:pt x="1517075" y="2496230"/>
                  </a:lnTo>
                  <a:lnTo>
                    <a:pt x="1529741" y="2479364"/>
                  </a:lnTo>
                  <a:lnTo>
                    <a:pt x="1606636" y="2378165"/>
                  </a:lnTo>
                  <a:lnTo>
                    <a:pt x="1548109" y="2234801"/>
                  </a:lnTo>
                  <a:lnTo>
                    <a:pt x="1625611" y="1939638"/>
                  </a:lnTo>
                  <a:lnTo>
                    <a:pt x="1651079" y="1939638"/>
                  </a:lnTo>
                  <a:lnTo>
                    <a:pt x="1651079" y="1922772"/>
                  </a:lnTo>
                  <a:lnTo>
                    <a:pt x="1653585" y="1922772"/>
                  </a:lnTo>
                  <a:lnTo>
                    <a:pt x="1667102" y="1872172"/>
                  </a:lnTo>
                  <a:lnTo>
                    <a:pt x="1700160" y="1846873"/>
                  </a:lnTo>
                  <a:lnTo>
                    <a:pt x="1914937" y="1846873"/>
                  </a:lnTo>
                  <a:lnTo>
                    <a:pt x="1929122" y="1838440"/>
                  </a:lnTo>
                  <a:close/>
                </a:path>
                <a:path w="2677160" h="2783205">
                  <a:moveTo>
                    <a:pt x="1653585" y="1922772"/>
                  </a:moveTo>
                  <a:lnTo>
                    <a:pt x="1651079" y="1922772"/>
                  </a:lnTo>
                  <a:lnTo>
                    <a:pt x="1651332" y="1931205"/>
                  </a:lnTo>
                  <a:lnTo>
                    <a:pt x="1653585" y="1922772"/>
                  </a:lnTo>
                  <a:close/>
                </a:path>
                <a:path w="2677160" h="2783205">
                  <a:moveTo>
                    <a:pt x="718366" y="1104750"/>
                  </a:moveTo>
                  <a:lnTo>
                    <a:pt x="684717" y="1172216"/>
                  </a:lnTo>
                  <a:lnTo>
                    <a:pt x="677600" y="1172216"/>
                  </a:lnTo>
                  <a:lnTo>
                    <a:pt x="665985" y="1180649"/>
                  </a:lnTo>
                  <a:lnTo>
                    <a:pt x="649863" y="1189082"/>
                  </a:lnTo>
                  <a:lnTo>
                    <a:pt x="629227" y="1197516"/>
                  </a:lnTo>
                  <a:lnTo>
                    <a:pt x="609193" y="1205949"/>
                  </a:lnTo>
                  <a:lnTo>
                    <a:pt x="594882" y="1214382"/>
                  </a:lnTo>
                  <a:lnTo>
                    <a:pt x="586296" y="1231248"/>
                  </a:lnTo>
                  <a:lnTo>
                    <a:pt x="583434" y="1248115"/>
                  </a:lnTo>
                  <a:lnTo>
                    <a:pt x="495813" y="1324014"/>
                  </a:lnTo>
                  <a:lnTo>
                    <a:pt x="486508" y="1332447"/>
                  </a:lnTo>
                  <a:lnTo>
                    <a:pt x="472255" y="1332447"/>
                  </a:lnTo>
                  <a:lnTo>
                    <a:pt x="453056" y="1340880"/>
                  </a:lnTo>
                  <a:lnTo>
                    <a:pt x="402819" y="1349313"/>
                  </a:lnTo>
                  <a:lnTo>
                    <a:pt x="353763" y="1366180"/>
                  </a:lnTo>
                  <a:lnTo>
                    <a:pt x="309718" y="1383046"/>
                  </a:lnTo>
                  <a:lnTo>
                    <a:pt x="275699" y="1399913"/>
                  </a:lnTo>
                  <a:lnTo>
                    <a:pt x="262762" y="1399913"/>
                  </a:lnTo>
                  <a:lnTo>
                    <a:pt x="228933" y="1442079"/>
                  </a:lnTo>
                  <a:lnTo>
                    <a:pt x="204534" y="1467378"/>
                  </a:lnTo>
                  <a:lnTo>
                    <a:pt x="189566" y="1484245"/>
                  </a:lnTo>
                  <a:lnTo>
                    <a:pt x="184029" y="1484245"/>
                  </a:lnTo>
                  <a:lnTo>
                    <a:pt x="175124" y="1492678"/>
                  </a:lnTo>
                  <a:lnTo>
                    <a:pt x="152515" y="1492678"/>
                  </a:lnTo>
                  <a:lnTo>
                    <a:pt x="131606" y="1509544"/>
                  </a:lnTo>
                  <a:lnTo>
                    <a:pt x="112395" y="1534844"/>
                  </a:lnTo>
                  <a:lnTo>
                    <a:pt x="94882" y="1560144"/>
                  </a:lnTo>
                  <a:lnTo>
                    <a:pt x="94882" y="1585443"/>
                  </a:lnTo>
                  <a:lnTo>
                    <a:pt x="72264" y="1593876"/>
                  </a:lnTo>
                  <a:lnTo>
                    <a:pt x="20205" y="1678209"/>
                  </a:lnTo>
                  <a:lnTo>
                    <a:pt x="28284" y="1695075"/>
                  </a:lnTo>
                  <a:lnTo>
                    <a:pt x="15910" y="1703508"/>
                  </a:lnTo>
                  <a:lnTo>
                    <a:pt x="7071" y="1711941"/>
                  </a:lnTo>
                  <a:lnTo>
                    <a:pt x="1767" y="1728808"/>
                  </a:lnTo>
                  <a:lnTo>
                    <a:pt x="0" y="1745674"/>
                  </a:lnTo>
                  <a:lnTo>
                    <a:pt x="0" y="1770974"/>
                  </a:lnTo>
                  <a:lnTo>
                    <a:pt x="43993" y="1821573"/>
                  </a:lnTo>
                  <a:lnTo>
                    <a:pt x="97679" y="1855306"/>
                  </a:lnTo>
                  <a:lnTo>
                    <a:pt x="161057" y="1880606"/>
                  </a:lnTo>
                  <a:lnTo>
                    <a:pt x="198277" y="1855306"/>
                  </a:lnTo>
                  <a:lnTo>
                    <a:pt x="226159" y="1838440"/>
                  </a:lnTo>
                  <a:lnTo>
                    <a:pt x="253907" y="1813140"/>
                  </a:lnTo>
                  <a:lnTo>
                    <a:pt x="2078502" y="1813140"/>
                  </a:lnTo>
                  <a:lnTo>
                    <a:pt x="2113472" y="1779407"/>
                  </a:lnTo>
                  <a:lnTo>
                    <a:pt x="2266788" y="1779407"/>
                  </a:lnTo>
                  <a:lnTo>
                    <a:pt x="2266788" y="1760173"/>
                  </a:lnTo>
                  <a:lnTo>
                    <a:pt x="2251018" y="1754107"/>
                  </a:lnTo>
                  <a:lnTo>
                    <a:pt x="2283485" y="1754107"/>
                  </a:lnTo>
                  <a:lnTo>
                    <a:pt x="2304568" y="1737241"/>
                  </a:lnTo>
                  <a:lnTo>
                    <a:pt x="2333241" y="1737241"/>
                  </a:lnTo>
                  <a:lnTo>
                    <a:pt x="2431657" y="1636043"/>
                  </a:lnTo>
                  <a:lnTo>
                    <a:pt x="2577720" y="1560144"/>
                  </a:lnTo>
                  <a:lnTo>
                    <a:pt x="2582896" y="1551710"/>
                  </a:lnTo>
                  <a:lnTo>
                    <a:pt x="1689366" y="1551710"/>
                  </a:lnTo>
                  <a:lnTo>
                    <a:pt x="1686361" y="1543277"/>
                  </a:lnTo>
                  <a:lnTo>
                    <a:pt x="1314172" y="1543277"/>
                  </a:lnTo>
                  <a:lnTo>
                    <a:pt x="1314731" y="1540926"/>
                  </a:lnTo>
                  <a:lnTo>
                    <a:pt x="1299601" y="1517978"/>
                  </a:lnTo>
                  <a:lnTo>
                    <a:pt x="1284993" y="1501111"/>
                  </a:lnTo>
                  <a:lnTo>
                    <a:pt x="1272473" y="1484245"/>
                  </a:lnTo>
                  <a:lnTo>
                    <a:pt x="1262055" y="1475812"/>
                  </a:lnTo>
                  <a:lnTo>
                    <a:pt x="1094993" y="1475812"/>
                  </a:lnTo>
                  <a:lnTo>
                    <a:pt x="1047683" y="1458945"/>
                  </a:lnTo>
                  <a:lnTo>
                    <a:pt x="975241" y="1458945"/>
                  </a:lnTo>
                  <a:lnTo>
                    <a:pt x="947833" y="1416779"/>
                  </a:lnTo>
                  <a:lnTo>
                    <a:pt x="841744" y="1416779"/>
                  </a:lnTo>
                  <a:lnTo>
                    <a:pt x="837443" y="1391479"/>
                  </a:lnTo>
                  <a:lnTo>
                    <a:pt x="846449" y="1391479"/>
                  </a:lnTo>
                  <a:lnTo>
                    <a:pt x="849587" y="1374613"/>
                  </a:lnTo>
                  <a:lnTo>
                    <a:pt x="870994" y="1357747"/>
                  </a:lnTo>
                  <a:lnTo>
                    <a:pt x="890298" y="1332447"/>
                  </a:lnTo>
                  <a:lnTo>
                    <a:pt x="907483" y="1298714"/>
                  </a:lnTo>
                  <a:lnTo>
                    <a:pt x="922534" y="1273414"/>
                  </a:lnTo>
                  <a:lnTo>
                    <a:pt x="932177" y="1248115"/>
                  </a:lnTo>
                  <a:lnTo>
                    <a:pt x="939337" y="1231248"/>
                  </a:lnTo>
                  <a:lnTo>
                    <a:pt x="943999" y="1222815"/>
                  </a:lnTo>
                  <a:lnTo>
                    <a:pt x="951095" y="1222815"/>
                  </a:lnTo>
                  <a:lnTo>
                    <a:pt x="964036" y="1214382"/>
                  </a:lnTo>
                  <a:lnTo>
                    <a:pt x="1013865" y="1189082"/>
                  </a:lnTo>
                  <a:lnTo>
                    <a:pt x="1062430" y="1138483"/>
                  </a:lnTo>
                  <a:lnTo>
                    <a:pt x="1081759" y="1113183"/>
                  </a:lnTo>
                  <a:lnTo>
                    <a:pt x="730510" y="1113183"/>
                  </a:lnTo>
                  <a:lnTo>
                    <a:pt x="718366" y="1104750"/>
                  </a:lnTo>
                  <a:close/>
                </a:path>
                <a:path w="2677160" h="2783205">
                  <a:moveTo>
                    <a:pt x="1914937" y="1846873"/>
                  </a:moveTo>
                  <a:lnTo>
                    <a:pt x="1700160" y="1846873"/>
                  </a:lnTo>
                  <a:lnTo>
                    <a:pt x="1759277" y="1880606"/>
                  </a:lnTo>
                  <a:lnTo>
                    <a:pt x="1808021" y="1863739"/>
                  </a:lnTo>
                  <a:lnTo>
                    <a:pt x="1895526" y="1863739"/>
                  </a:lnTo>
                  <a:lnTo>
                    <a:pt x="1914937" y="1846873"/>
                  </a:lnTo>
                  <a:close/>
                </a:path>
                <a:path w="2677160" h="2783205">
                  <a:moveTo>
                    <a:pt x="1895526" y="1863739"/>
                  </a:moveTo>
                  <a:lnTo>
                    <a:pt x="1808021" y="1863739"/>
                  </a:lnTo>
                  <a:lnTo>
                    <a:pt x="1840995" y="1872172"/>
                  </a:lnTo>
                  <a:lnTo>
                    <a:pt x="1870881" y="1872172"/>
                  </a:lnTo>
                  <a:lnTo>
                    <a:pt x="1895526" y="1863739"/>
                  </a:lnTo>
                  <a:close/>
                </a:path>
                <a:path w="2677160" h="2783205">
                  <a:moveTo>
                    <a:pt x="873284" y="1838440"/>
                  </a:moveTo>
                  <a:lnTo>
                    <a:pt x="775796" y="1838440"/>
                  </a:lnTo>
                  <a:lnTo>
                    <a:pt x="860718" y="1863739"/>
                  </a:lnTo>
                  <a:lnTo>
                    <a:pt x="873284" y="1838440"/>
                  </a:lnTo>
                  <a:close/>
                </a:path>
                <a:path w="2677160" h="2783205">
                  <a:moveTo>
                    <a:pt x="1110004" y="1821573"/>
                  </a:moveTo>
                  <a:lnTo>
                    <a:pt x="1088162" y="1821573"/>
                  </a:lnTo>
                  <a:lnTo>
                    <a:pt x="1088162" y="1838440"/>
                  </a:lnTo>
                  <a:lnTo>
                    <a:pt x="873284" y="1838440"/>
                  </a:lnTo>
                  <a:lnTo>
                    <a:pt x="878934" y="1863739"/>
                  </a:lnTo>
                  <a:lnTo>
                    <a:pt x="1110004" y="1863739"/>
                  </a:lnTo>
                  <a:lnTo>
                    <a:pt x="1110004" y="1821573"/>
                  </a:lnTo>
                  <a:close/>
                </a:path>
                <a:path w="2677160" h="2783205">
                  <a:moveTo>
                    <a:pt x="629564" y="1813140"/>
                  </a:moveTo>
                  <a:lnTo>
                    <a:pt x="277621" y="1813140"/>
                  </a:lnTo>
                  <a:lnTo>
                    <a:pt x="431662" y="1846873"/>
                  </a:lnTo>
                  <a:lnTo>
                    <a:pt x="431662" y="1821573"/>
                  </a:lnTo>
                  <a:lnTo>
                    <a:pt x="629564" y="1821573"/>
                  </a:lnTo>
                  <a:lnTo>
                    <a:pt x="629564" y="1813140"/>
                  </a:lnTo>
                  <a:close/>
                </a:path>
                <a:path w="2677160" h="2783205">
                  <a:moveTo>
                    <a:pt x="629564" y="1821573"/>
                  </a:moveTo>
                  <a:lnTo>
                    <a:pt x="480911" y="1821573"/>
                  </a:lnTo>
                  <a:lnTo>
                    <a:pt x="510533" y="1830006"/>
                  </a:lnTo>
                  <a:lnTo>
                    <a:pt x="547942" y="1838440"/>
                  </a:lnTo>
                  <a:lnTo>
                    <a:pt x="593133" y="1846873"/>
                  </a:lnTo>
                  <a:lnTo>
                    <a:pt x="593133" y="1830006"/>
                  </a:lnTo>
                  <a:lnTo>
                    <a:pt x="629564" y="1830006"/>
                  </a:lnTo>
                  <a:lnTo>
                    <a:pt x="629564" y="1821573"/>
                  </a:lnTo>
                  <a:close/>
                </a:path>
                <a:path w="2677160" h="2783205">
                  <a:moveTo>
                    <a:pt x="2009575" y="1813140"/>
                  </a:moveTo>
                  <a:lnTo>
                    <a:pt x="629564" y="1813140"/>
                  </a:lnTo>
                  <a:lnTo>
                    <a:pt x="675862" y="1846873"/>
                  </a:lnTo>
                  <a:lnTo>
                    <a:pt x="775796" y="1838440"/>
                  </a:lnTo>
                  <a:lnTo>
                    <a:pt x="1088162" y="1838440"/>
                  </a:lnTo>
                  <a:lnTo>
                    <a:pt x="1088162" y="1821573"/>
                  </a:lnTo>
                  <a:lnTo>
                    <a:pt x="1996609" y="1821573"/>
                  </a:lnTo>
                  <a:lnTo>
                    <a:pt x="2009575" y="1813140"/>
                  </a:lnTo>
                  <a:close/>
                </a:path>
                <a:path w="2677160" h="2783205">
                  <a:moveTo>
                    <a:pt x="1996609" y="1821573"/>
                  </a:moveTo>
                  <a:lnTo>
                    <a:pt x="1110004" y="1821573"/>
                  </a:lnTo>
                  <a:lnTo>
                    <a:pt x="1110004" y="1838440"/>
                  </a:lnTo>
                  <a:lnTo>
                    <a:pt x="1929122" y="1838440"/>
                  </a:lnTo>
                  <a:lnTo>
                    <a:pt x="1957711" y="1846873"/>
                  </a:lnTo>
                  <a:lnTo>
                    <a:pt x="1996609" y="1821573"/>
                  </a:lnTo>
                  <a:close/>
                </a:path>
                <a:path w="2677160" h="2783205">
                  <a:moveTo>
                    <a:pt x="2078502" y="1813140"/>
                  </a:moveTo>
                  <a:lnTo>
                    <a:pt x="2009575" y="1813140"/>
                  </a:lnTo>
                  <a:lnTo>
                    <a:pt x="2061017" y="1830006"/>
                  </a:lnTo>
                  <a:lnTo>
                    <a:pt x="2078502" y="1813140"/>
                  </a:lnTo>
                  <a:close/>
                </a:path>
                <a:path w="2677160" h="2783205">
                  <a:moveTo>
                    <a:pt x="2266788" y="1779407"/>
                  </a:moveTo>
                  <a:lnTo>
                    <a:pt x="2113472" y="1779407"/>
                  </a:lnTo>
                  <a:lnTo>
                    <a:pt x="2144422" y="1830006"/>
                  </a:lnTo>
                  <a:lnTo>
                    <a:pt x="2266788" y="1804707"/>
                  </a:lnTo>
                  <a:lnTo>
                    <a:pt x="2266788" y="1779407"/>
                  </a:lnTo>
                  <a:close/>
                </a:path>
                <a:path w="2677160" h="2783205">
                  <a:moveTo>
                    <a:pt x="2283485" y="1754107"/>
                  </a:moveTo>
                  <a:lnTo>
                    <a:pt x="2266788" y="1754107"/>
                  </a:lnTo>
                  <a:lnTo>
                    <a:pt x="2266788" y="1760173"/>
                  </a:lnTo>
                  <a:lnTo>
                    <a:pt x="2272944" y="1762541"/>
                  </a:lnTo>
                  <a:lnTo>
                    <a:pt x="2283485" y="1754107"/>
                  </a:lnTo>
                  <a:close/>
                </a:path>
                <a:path w="2677160" h="2783205">
                  <a:moveTo>
                    <a:pt x="2266788" y="1754107"/>
                  </a:moveTo>
                  <a:lnTo>
                    <a:pt x="2251018" y="1754107"/>
                  </a:lnTo>
                  <a:lnTo>
                    <a:pt x="2266788" y="1760173"/>
                  </a:lnTo>
                  <a:lnTo>
                    <a:pt x="2266788" y="1754107"/>
                  </a:lnTo>
                  <a:close/>
                </a:path>
                <a:path w="2677160" h="2783205">
                  <a:moveTo>
                    <a:pt x="1696498" y="1516911"/>
                  </a:moveTo>
                  <a:lnTo>
                    <a:pt x="1694510" y="1517978"/>
                  </a:lnTo>
                  <a:lnTo>
                    <a:pt x="1641296" y="1517978"/>
                  </a:lnTo>
                  <a:lnTo>
                    <a:pt x="1641296" y="1526411"/>
                  </a:lnTo>
                  <a:lnTo>
                    <a:pt x="1662327" y="1526411"/>
                  </a:lnTo>
                  <a:lnTo>
                    <a:pt x="1677348" y="1534844"/>
                  </a:lnTo>
                  <a:lnTo>
                    <a:pt x="1686361" y="1543277"/>
                  </a:lnTo>
                  <a:lnTo>
                    <a:pt x="1689366" y="1551710"/>
                  </a:lnTo>
                  <a:lnTo>
                    <a:pt x="1701510" y="1551710"/>
                  </a:lnTo>
                  <a:lnTo>
                    <a:pt x="1696498" y="1516911"/>
                  </a:lnTo>
                  <a:close/>
                </a:path>
                <a:path w="2677160" h="2783205">
                  <a:moveTo>
                    <a:pt x="1725966" y="1501111"/>
                  </a:moveTo>
                  <a:lnTo>
                    <a:pt x="1696498" y="1516911"/>
                  </a:lnTo>
                  <a:lnTo>
                    <a:pt x="1701510" y="1551710"/>
                  </a:lnTo>
                  <a:lnTo>
                    <a:pt x="1894472" y="1551710"/>
                  </a:lnTo>
                  <a:lnTo>
                    <a:pt x="1877932" y="1543277"/>
                  </a:lnTo>
                  <a:lnTo>
                    <a:pt x="1857914" y="1534844"/>
                  </a:lnTo>
                  <a:lnTo>
                    <a:pt x="1834417" y="1517978"/>
                  </a:lnTo>
                  <a:lnTo>
                    <a:pt x="1764179" y="1517978"/>
                  </a:lnTo>
                  <a:lnTo>
                    <a:pt x="1747946" y="1509544"/>
                  </a:lnTo>
                  <a:lnTo>
                    <a:pt x="1725966" y="1501111"/>
                  </a:lnTo>
                  <a:close/>
                </a:path>
                <a:path w="2677160" h="2783205">
                  <a:moveTo>
                    <a:pt x="2608776" y="1509544"/>
                  </a:moveTo>
                  <a:lnTo>
                    <a:pt x="2194431" y="1509544"/>
                  </a:lnTo>
                  <a:lnTo>
                    <a:pt x="2190973" y="1517978"/>
                  </a:lnTo>
                  <a:lnTo>
                    <a:pt x="2183974" y="1517978"/>
                  </a:lnTo>
                  <a:lnTo>
                    <a:pt x="2183502" y="1526411"/>
                  </a:lnTo>
                  <a:lnTo>
                    <a:pt x="2149988" y="1526411"/>
                  </a:lnTo>
                  <a:lnTo>
                    <a:pt x="2131252" y="1534844"/>
                  </a:lnTo>
                  <a:lnTo>
                    <a:pt x="1982167" y="1534844"/>
                  </a:lnTo>
                  <a:lnTo>
                    <a:pt x="1907533" y="1551710"/>
                  </a:lnTo>
                  <a:lnTo>
                    <a:pt x="2582896" y="1551710"/>
                  </a:lnTo>
                  <a:lnTo>
                    <a:pt x="2608776" y="1509544"/>
                  </a:lnTo>
                  <a:close/>
                </a:path>
                <a:path w="2677160" h="2783205">
                  <a:moveTo>
                    <a:pt x="1314731" y="1540926"/>
                  </a:moveTo>
                  <a:lnTo>
                    <a:pt x="1314172" y="1543277"/>
                  </a:lnTo>
                  <a:lnTo>
                    <a:pt x="1316280" y="1543277"/>
                  </a:lnTo>
                  <a:lnTo>
                    <a:pt x="1314731" y="1540926"/>
                  </a:lnTo>
                  <a:close/>
                </a:path>
                <a:path w="2677160" h="2783205">
                  <a:moveTo>
                    <a:pt x="1869122" y="851754"/>
                  </a:moveTo>
                  <a:lnTo>
                    <a:pt x="1399769" y="851754"/>
                  </a:lnTo>
                  <a:lnTo>
                    <a:pt x="1402215" y="860187"/>
                  </a:lnTo>
                  <a:lnTo>
                    <a:pt x="1409130" y="868620"/>
                  </a:lnTo>
                  <a:lnTo>
                    <a:pt x="1380879" y="1045718"/>
                  </a:lnTo>
                  <a:lnTo>
                    <a:pt x="1409130" y="1180649"/>
                  </a:lnTo>
                  <a:lnTo>
                    <a:pt x="1372783" y="1239682"/>
                  </a:lnTo>
                  <a:lnTo>
                    <a:pt x="1372783" y="1324014"/>
                  </a:lnTo>
                  <a:lnTo>
                    <a:pt x="1337532" y="1509544"/>
                  </a:lnTo>
                  <a:lnTo>
                    <a:pt x="1322184" y="1509544"/>
                  </a:lnTo>
                  <a:lnTo>
                    <a:pt x="1314731" y="1540926"/>
                  </a:lnTo>
                  <a:lnTo>
                    <a:pt x="1316280" y="1543277"/>
                  </a:lnTo>
                  <a:lnTo>
                    <a:pt x="1686361" y="1543277"/>
                  </a:lnTo>
                  <a:lnTo>
                    <a:pt x="1677348" y="1534844"/>
                  </a:lnTo>
                  <a:lnTo>
                    <a:pt x="1662327" y="1526411"/>
                  </a:lnTo>
                  <a:lnTo>
                    <a:pt x="1641296" y="1526411"/>
                  </a:lnTo>
                  <a:lnTo>
                    <a:pt x="1641296" y="1517978"/>
                  </a:lnTo>
                  <a:lnTo>
                    <a:pt x="1694510" y="1517978"/>
                  </a:lnTo>
                  <a:lnTo>
                    <a:pt x="1696498" y="1516911"/>
                  </a:lnTo>
                  <a:lnTo>
                    <a:pt x="1689366" y="1467378"/>
                  </a:lnTo>
                  <a:lnTo>
                    <a:pt x="1701063" y="1433645"/>
                  </a:lnTo>
                  <a:lnTo>
                    <a:pt x="1711254" y="1399913"/>
                  </a:lnTo>
                  <a:lnTo>
                    <a:pt x="1719932" y="1374613"/>
                  </a:lnTo>
                  <a:lnTo>
                    <a:pt x="1727087" y="1349313"/>
                  </a:lnTo>
                  <a:lnTo>
                    <a:pt x="1737440" y="1298714"/>
                  </a:lnTo>
                  <a:lnTo>
                    <a:pt x="1745834" y="1239682"/>
                  </a:lnTo>
                  <a:lnTo>
                    <a:pt x="1752868" y="1163783"/>
                  </a:lnTo>
                  <a:lnTo>
                    <a:pt x="1792420" y="1071017"/>
                  </a:lnTo>
                  <a:lnTo>
                    <a:pt x="1792420" y="986685"/>
                  </a:lnTo>
                  <a:lnTo>
                    <a:pt x="1796910" y="961386"/>
                  </a:lnTo>
                  <a:lnTo>
                    <a:pt x="1810382" y="936086"/>
                  </a:lnTo>
                  <a:lnTo>
                    <a:pt x="1832836" y="919220"/>
                  </a:lnTo>
                  <a:lnTo>
                    <a:pt x="1864271" y="893920"/>
                  </a:lnTo>
                  <a:lnTo>
                    <a:pt x="1869122" y="851754"/>
                  </a:lnTo>
                  <a:close/>
                </a:path>
                <a:path w="2677160" h="2783205">
                  <a:moveTo>
                    <a:pt x="2200587" y="1408346"/>
                  </a:moveTo>
                  <a:lnTo>
                    <a:pt x="2199491" y="1408346"/>
                  </a:lnTo>
                  <a:lnTo>
                    <a:pt x="2170227" y="1517978"/>
                  </a:lnTo>
                  <a:lnTo>
                    <a:pt x="2194431" y="1509544"/>
                  </a:lnTo>
                  <a:lnTo>
                    <a:pt x="2608776" y="1509544"/>
                  </a:lnTo>
                  <a:lnTo>
                    <a:pt x="2627114" y="1475812"/>
                  </a:lnTo>
                  <a:lnTo>
                    <a:pt x="2642234" y="1425212"/>
                  </a:lnTo>
                  <a:lnTo>
                    <a:pt x="2200587" y="1425212"/>
                  </a:lnTo>
                  <a:lnTo>
                    <a:pt x="2200587" y="1408346"/>
                  </a:lnTo>
                  <a:close/>
                </a:path>
                <a:path w="2677160" h="2783205">
                  <a:moveTo>
                    <a:pt x="1236618" y="1458945"/>
                  </a:moveTo>
                  <a:lnTo>
                    <a:pt x="1180590" y="1458945"/>
                  </a:lnTo>
                  <a:lnTo>
                    <a:pt x="1094993" y="1475812"/>
                  </a:lnTo>
                  <a:lnTo>
                    <a:pt x="1262055" y="1475812"/>
                  </a:lnTo>
                  <a:lnTo>
                    <a:pt x="1250985" y="1467378"/>
                  </a:lnTo>
                  <a:lnTo>
                    <a:pt x="1236618" y="1458945"/>
                  </a:lnTo>
                  <a:close/>
                </a:path>
                <a:path w="2677160" h="2783205">
                  <a:moveTo>
                    <a:pt x="2478388" y="1214382"/>
                  </a:moveTo>
                  <a:lnTo>
                    <a:pt x="2429675" y="1214382"/>
                  </a:lnTo>
                  <a:lnTo>
                    <a:pt x="2411425" y="1222815"/>
                  </a:lnTo>
                  <a:lnTo>
                    <a:pt x="2391009" y="1231248"/>
                  </a:lnTo>
                  <a:lnTo>
                    <a:pt x="2385780" y="1256548"/>
                  </a:lnTo>
                  <a:lnTo>
                    <a:pt x="2363185" y="1264981"/>
                  </a:lnTo>
                  <a:lnTo>
                    <a:pt x="2336889" y="1273414"/>
                  </a:lnTo>
                  <a:lnTo>
                    <a:pt x="2306893" y="1290281"/>
                  </a:lnTo>
                  <a:lnTo>
                    <a:pt x="2273197" y="1315580"/>
                  </a:lnTo>
                  <a:lnTo>
                    <a:pt x="2233392" y="1332447"/>
                  </a:lnTo>
                  <a:lnTo>
                    <a:pt x="2200587" y="1425212"/>
                  </a:lnTo>
                  <a:lnTo>
                    <a:pt x="2642234" y="1425212"/>
                  </a:lnTo>
                  <a:lnTo>
                    <a:pt x="2644987" y="1408346"/>
                  </a:lnTo>
                  <a:lnTo>
                    <a:pt x="2647558" y="1391479"/>
                  </a:lnTo>
                  <a:lnTo>
                    <a:pt x="2649955" y="1374613"/>
                  </a:lnTo>
                  <a:lnTo>
                    <a:pt x="2652185" y="1366180"/>
                  </a:lnTo>
                  <a:lnTo>
                    <a:pt x="2655319" y="1349313"/>
                  </a:lnTo>
                  <a:lnTo>
                    <a:pt x="2660429" y="1324014"/>
                  </a:lnTo>
                  <a:lnTo>
                    <a:pt x="2667531" y="1298714"/>
                  </a:lnTo>
                  <a:lnTo>
                    <a:pt x="2676642" y="1264981"/>
                  </a:lnTo>
                  <a:lnTo>
                    <a:pt x="2662438" y="1239682"/>
                  </a:lnTo>
                  <a:lnTo>
                    <a:pt x="2481160" y="1239682"/>
                  </a:lnTo>
                  <a:lnTo>
                    <a:pt x="2481160" y="1222815"/>
                  </a:lnTo>
                  <a:lnTo>
                    <a:pt x="2481762" y="1222815"/>
                  </a:lnTo>
                  <a:lnTo>
                    <a:pt x="2478388" y="1214382"/>
                  </a:lnTo>
                  <a:close/>
                </a:path>
                <a:path w="2677160" h="2783205">
                  <a:moveTo>
                    <a:pt x="837443" y="1391479"/>
                  </a:moveTo>
                  <a:lnTo>
                    <a:pt x="841744" y="1416779"/>
                  </a:lnTo>
                  <a:lnTo>
                    <a:pt x="846113" y="1393286"/>
                  </a:lnTo>
                  <a:lnTo>
                    <a:pt x="837443" y="1391479"/>
                  </a:lnTo>
                  <a:close/>
                </a:path>
                <a:path w="2677160" h="2783205">
                  <a:moveTo>
                    <a:pt x="846113" y="1393286"/>
                  </a:moveTo>
                  <a:lnTo>
                    <a:pt x="841744" y="1416779"/>
                  </a:lnTo>
                  <a:lnTo>
                    <a:pt x="947833" y="1416779"/>
                  </a:lnTo>
                  <a:lnTo>
                    <a:pt x="936870" y="1399913"/>
                  </a:lnTo>
                  <a:lnTo>
                    <a:pt x="877922" y="1399913"/>
                  </a:lnTo>
                  <a:lnTo>
                    <a:pt x="846113" y="1393286"/>
                  </a:lnTo>
                  <a:close/>
                </a:path>
                <a:path w="2677160" h="2783205">
                  <a:moveTo>
                    <a:pt x="846449" y="1391479"/>
                  </a:moveTo>
                  <a:lnTo>
                    <a:pt x="837443" y="1391479"/>
                  </a:lnTo>
                  <a:lnTo>
                    <a:pt x="846113" y="1393286"/>
                  </a:lnTo>
                  <a:lnTo>
                    <a:pt x="846449" y="1391479"/>
                  </a:lnTo>
                  <a:close/>
                </a:path>
                <a:path w="2677160" h="2783205">
                  <a:moveTo>
                    <a:pt x="2544746" y="1155349"/>
                  </a:moveTo>
                  <a:lnTo>
                    <a:pt x="2527150" y="1172216"/>
                  </a:lnTo>
                  <a:lnTo>
                    <a:pt x="2510676" y="1189082"/>
                  </a:lnTo>
                  <a:lnTo>
                    <a:pt x="2495341" y="1214382"/>
                  </a:lnTo>
                  <a:lnTo>
                    <a:pt x="2481160" y="1239682"/>
                  </a:lnTo>
                  <a:lnTo>
                    <a:pt x="2662438" y="1239682"/>
                  </a:lnTo>
                  <a:lnTo>
                    <a:pt x="2624704" y="1189082"/>
                  </a:lnTo>
                  <a:lnTo>
                    <a:pt x="2574516" y="1163783"/>
                  </a:lnTo>
                  <a:lnTo>
                    <a:pt x="2544746" y="1155349"/>
                  </a:lnTo>
                  <a:close/>
                </a:path>
                <a:path w="2677160" h="2783205">
                  <a:moveTo>
                    <a:pt x="1097776" y="1096317"/>
                  </a:moveTo>
                  <a:lnTo>
                    <a:pt x="724185" y="1096317"/>
                  </a:lnTo>
                  <a:lnTo>
                    <a:pt x="726799" y="1104750"/>
                  </a:lnTo>
                  <a:lnTo>
                    <a:pt x="730510" y="1113183"/>
                  </a:lnTo>
                  <a:lnTo>
                    <a:pt x="1081759" y="1113183"/>
                  </a:lnTo>
                  <a:lnTo>
                    <a:pt x="1097776" y="1096317"/>
                  </a:lnTo>
                  <a:close/>
                </a:path>
                <a:path w="2677160" h="2783205">
                  <a:moveTo>
                    <a:pt x="1904117" y="649357"/>
                  </a:moveTo>
                  <a:lnTo>
                    <a:pt x="1303799" y="649357"/>
                  </a:lnTo>
                  <a:lnTo>
                    <a:pt x="1303799" y="657790"/>
                  </a:lnTo>
                  <a:lnTo>
                    <a:pt x="1272883" y="661621"/>
                  </a:lnTo>
                  <a:lnTo>
                    <a:pt x="1261282" y="666223"/>
                  </a:lnTo>
                  <a:lnTo>
                    <a:pt x="1225146" y="683090"/>
                  </a:lnTo>
                  <a:lnTo>
                    <a:pt x="1195390" y="699956"/>
                  </a:lnTo>
                  <a:lnTo>
                    <a:pt x="1172016" y="725256"/>
                  </a:lnTo>
                  <a:lnTo>
                    <a:pt x="1155023" y="742122"/>
                  </a:lnTo>
                  <a:lnTo>
                    <a:pt x="1144412" y="767422"/>
                  </a:lnTo>
                  <a:lnTo>
                    <a:pt x="1119993" y="767422"/>
                  </a:lnTo>
                  <a:lnTo>
                    <a:pt x="1098788" y="775855"/>
                  </a:lnTo>
                  <a:lnTo>
                    <a:pt x="1077364" y="775855"/>
                  </a:lnTo>
                  <a:lnTo>
                    <a:pt x="1062051" y="792721"/>
                  </a:lnTo>
                  <a:lnTo>
                    <a:pt x="1052857" y="809588"/>
                  </a:lnTo>
                  <a:lnTo>
                    <a:pt x="1049791" y="826454"/>
                  </a:lnTo>
                  <a:lnTo>
                    <a:pt x="1021650" y="834887"/>
                  </a:lnTo>
                  <a:lnTo>
                    <a:pt x="998074" y="851754"/>
                  </a:lnTo>
                  <a:lnTo>
                    <a:pt x="979147" y="868620"/>
                  </a:lnTo>
                  <a:lnTo>
                    <a:pt x="964869" y="893920"/>
                  </a:lnTo>
                  <a:lnTo>
                    <a:pt x="850261" y="1020418"/>
                  </a:lnTo>
                  <a:lnTo>
                    <a:pt x="722751" y="1087884"/>
                  </a:lnTo>
                  <a:lnTo>
                    <a:pt x="722751" y="1096317"/>
                  </a:lnTo>
                  <a:lnTo>
                    <a:pt x="1093417" y="1096317"/>
                  </a:lnTo>
                  <a:lnTo>
                    <a:pt x="1110067" y="1087884"/>
                  </a:lnTo>
                  <a:lnTo>
                    <a:pt x="1132884" y="1071017"/>
                  </a:lnTo>
                  <a:lnTo>
                    <a:pt x="1190852" y="1037285"/>
                  </a:lnTo>
                  <a:lnTo>
                    <a:pt x="1213796" y="1020418"/>
                  </a:lnTo>
                  <a:lnTo>
                    <a:pt x="1230699" y="1003552"/>
                  </a:lnTo>
                  <a:lnTo>
                    <a:pt x="1241562" y="995118"/>
                  </a:lnTo>
                  <a:lnTo>
                    <a:pt x="1263543" y="995118"/>
                  </a:lnTo>
                  <a:lnTo>
                    <a:pt x="1278019" y="986685"/>
                  </a:lnTo>
                  <a:lnTo>
                    <a:pt x="1301744" y="969819"/>
                  </a:lnTo>
                  <a:lnTo>
                    <a:pt x="1320235" y="952952"/>
                  </a:lnTo>
                  <a:lnTo>
                    <a:pt x="1333484" y="936086"/>
                  </a:lnTo>
                  <a:lnTo>
                    <a:pt x="1345579" y="919220"/>
                  </a:lnTo>
                  <a:lnTo>
                    <a:pt x="1360481" y="902353"/>
                  </a:lnTo>
                  <a:lnTo>
                    <a:pt x="1378182" y="893920"/>
                  </a:lnTo>
                  <a:lnTo>
                    <a:pt x="1398673" y="885487"/>
                  </a:lnTo>
                  <a:lnTo>
                    <a:pt x="1398371" y="868620"/>
                  </a:lnTo>
                  <a:lnTo>
                    <a:pt x="1397461" y="860187"/>
                  </a:lnTo>
                  <a:lnTo>
                    <a:pt x="1395933" y="851754"/>
                  </a:lnTo>
                  <a:lnTo>
                    <a:pt x="1869122" y="851754"/>
                  </a:lnTo>
                  <a:lnTo>
                    <a:pt x="1876090" y="801155"/>
                  </a:lnTo>
                  <a:lnTo>
                    <a:pt x="1882261" y="758989"/>
                  </a:lnTo>
                  <a:lnTo>
                    <a:pt x="1895130" y="691523"/>
                  </a:lnTo>
                  <a:lnTo>
                    <a:pt x="1901826" y="657790"/>
                  </a:lnTo>
                  <a:lnTo>
                    <a:pt x="1904117" y="649357"/>
                  </a:lnTo>
                  <a:close/>
                </a:path>
                <a:path w="2677160" h="2783205">
                  <a:moveTo>
                    <a:pt x="1263543" y="995118"/>
                  </a:moveTo>
                  <a:lnTo>
                    <a:pt x="1241562" y="995118"/>
                  </a:lnTo>
                  <a:lnTo>
                    <a:pt x="1249068" y="1003552"/>
                  </a:lnTo>
                  <a:lnTo>
                    <a:pt x="1263543" y="995118"/>
                  </a:lnTo>
                  <a:close/>
                </a:path>
                <a:path w="2677160" h="2783205">
                  <a:moveTo>
                    <a:pt x="1965975" y="0"/>
                  </a:moveTo>
                  <a:lnTo>
                    <a:pt x="1944673" y="8433"/>
                  </a:lnTo>
                  <a:lnTo>
                    <a:pt x="1924652" y="16866"/>
                  </a:lnTo>
                  <a:lnTo>
                    <a:pt x="1905896" y="25299"/>
                  </a:lnTo>
                  <a:lnTo>
                    <a:pt x="1820924" y="25299"/>
                  </a:lnTo>
                  <a:lnTo>
                    <a:pt x="1812273" y="42166"/>
                  </a:lnTo>
                  <a:lnTo>
                    <a:pt x="1795550" y="67465"/>
                  </a:lnTo>
                  <a:lnTo>
                    <a:pt x="1737857" y="126498"/>
                  </a:lnTo>
                  <a:lnTo>
                    <a:pt x="1706063" y="177097"/>
                  </a:lnTo>
                  <a:lnTo>
                    <a:pt x="1636911" y="193963"/>
                  </a:lnTo>
                  <a:lnTo>
                    <a:pt x="1590932" y="219263"/>
                  </a:lnTo>
                  <a:lnTo>
                    <a:pt x="1553000" y="278295"/>
                  </a:lnTo>
                  <a:lnTo>
                    <a:pt x="1535375" y="320462"/>
                  </a:lnTo>
                  <a:lnTo>
                    <a:pt x="1499956" y="371061"/>
                  </a:lnTo>
                  <a:lnTo>
                    <a:pt x="1499956" y="387927"/>
                  </a:lnTo>
                  <a:lnTo>
                    <a:pt x="1495700" y="404794"/>
                  </a:lnTo>
                  <a:lnTo>
                    <a:pt x="1482921" y="430093"/>
                  </a:lnTo>
                  <a:lnTo>
                    <a:pt x="1461603" y="446960"/>
                  </a:lnTo>
                  <a:lnTo>
                    <a:pt x="1431731" y="480693"/>
                  </a:lnTo>
                  <a:lnTo>
                    <a:pt x="1277066" y="607191"/>
                  </a:lnTo>
                  <a:lnTo>
                    <a:pt x="1263008" y="615624"/>
                  </a:lnTo>
                  <a:lnTo>
                    <a:pt x="1251440" y="632490"/>
                  </a:lnTo>
                  <a:lnTo>
                    <a:pt x="1242354" y="649357"/>
                  </a:lnTo>
                  <a:lnTo>
                    <a:pt x="1235743" y="666223"/>
                  </a:lnTo>
                  <a:lnTo>
                    <a:pt x="1272883" y="661621"/>
                  </a:lnTo>
                  <a:lnTo>
                    <a:pt x="1303799" y="649357"/>
                  </a:lnTo>
                  <a:lnTo>
                    <a:pt x="1904117" y="649357"/>
                  </a:lnTo>
                  <a:lnTo>
                    <a:pt x="1908698" y="632490"/>
                  </a:lnTo>
                  <a:lnTo>
                    <a:pt x="1915744" y="615624"/>
                  </a:lnTo>
                  <a:lnTo>
                    <a:pt x="1922966" y="590324"/>
                  </a:lnTo>
                  <a:lnTo>
                    <a:pt x="1960854" y="556591"/>
                  </a:lnTo>
                  <a:lnTo>
                    <a:pt x="1979799" y="489126"/>
                  </a:lnTo>
                  <a:lnTo>
                    <a:pt x="1982167" y="455393"/>
                  </a:lnTo>
                  <a:lnTo>
                    <a:pt x="1982167" y="446960"/>
                  </a:lnTo>
                  <a:lnTo>
                    <a:pt x="2072993" y="286729"/>
                  </a:lnTo>
                  <a:lnTo>
                    <a:pt x="2066003" y="269862"/>
                  </a:lnTo>
                  <a:lnTo>
                    <a:pt x="2060975" y="252996"/>
                  </a:lnTo>
                  <a:lnTo>
                    <a:pt x="2057908" y="252996"/>
                  </a:lnTo>
                  <a:lnTo>
                    <a:pt x="2056801" y="244563"/>
                  </a:lnTo>
                  <a:lnTo>
                    <a:pt x="2077270" y="244563"/>
                  </a:lnTo>
                  <a:lnTo>
                    <a:pt x="2093148" y="236129"/>
                  </a:lnTo>
                  <a:lnTo>
                    <a:pt x="2093148" y="151797"/>
                  </a:lnTo>
                  <a:lnTo>
                    <a:pt x="2091834" y="118064"/>
                  </a:lnTo>
                  <a:lnTo>
                    <a:pt x="2081301" y="67465"/>
                  </a:lnTo>
                  <a:lnTo>
                    <a:pt x="2057564" y="33732"/>
                  </a:lnTo>
                  <a:lnTo>
                    <a:pt x="2004527" y="8433"/>
                  </a:lnTo>
                  <a:lnTo>
                    <a:pt x="1965975" y="0"/>
                  </a:lnTo>
                  <a:close/>
                </a:path>
                <a:path w="2677160" h="2783205">
                  <a:moveTo>
                    <a:pt x="1303799" y="649357"/>
                  </a:moveTo>
                  <a:lnTo>
                    <a:pt x="1272883" y="661621"/>
                  </a:lnTo>
                  <a:lnTo>
                    <a:pt x="1303799" y="657790"/>
                  </a:lnTo>
                  <a:lnTo>
                    <a:pt x="1303799" y="649357"/>
                  </a:lnTo>
                  <a:close/>
                </a:path>
                <a:path w="2677160" h="2783205">
                  <a:moveTo>
                    <a:pt x="1514124" y="337328"/>
                  </a:moveTo>
                  <a:lnTo>
                    <a:pt x="1499956" y="337328"/>
                  </a:lnTo>
                  <a:lnTo>
                    <a:pt x="1499956" y="371061"/>
                  </a:lnTo>
                  <a:lnTo>
                    <a:pt x="1514124" y="337328"/>
                  </a:lnTo>
                  <a:close/>
                </a:path>
              </a:pathLst>
            </a:custGeom>
            <a:solidFill>
              <a:srgbClr val="FFFFFF"/>
            </a:solidFill>
          </p:spPr>
          <p:txBody>
            <a:bodyPr wrap="square" lIns="0" tIns="0" rIns="0" bIns="0" rtlCol="0"/>
            <a:lstStyle/>
            <a:p>
              <a:pPr marL="0" marR="0" lvl="0" indent="0" algn="l" defTabSz="687705" rtl="0" eaLnBrk="1" fontAlgn="auto" latinLnBrk="0" hangingPunct="1">
                <a:lnSpc>
                  <a:spcPct val="100000"/>
                </a:lnSpc>
                <a:spcBef>
                  <a:spcPts val="0"/>
                </a:spcBef>
                <a:spcAft>
                  <a:spcPts val="0"/>
                </a:spcAft>
                <a:buClrTx/>
                <a:buSzTx/>
                <a:buFontTx/>
                <a:buNone/>
                <a:defRPr/>
              </a:pPr>
              <a:endParaRPr kumimoji="0" sz="102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6" name="组合 5"/>
          <p:cNvGrpSpPr/>
          <p:nvPr/>
        </p:nvGrpSpPr>
        <p:grpSpPr>
          <a:xfrm>
            <a:off x="3593466" y="3368675"/>
            <a:ext cx="6531611" cy="5269865"/>
            <a:chOff x="2809741" y="11066125"/>
            <a:chExt cx="5007351" cy="3666968"/>
          </a:xfrm>
        </p:grpSpPr>
        <p:sp>
          <p:nvSpPr>
            <p:cNvPr id="11" name="object 6"/>
            <p:cNvSpPr txBox="1"/>
            <p:nvPr/>
          </p:nvSpPr>
          <p:spPr>
            <a:xfrm>
              <a:off x="2809741" y="11066125"/>
              <a:ext cx="5007351" cy="577948"/>
            </a:xfrm>
            <a:prstGeom prst="rect">
              <a:avLst/>
            </a:prstGeom>
          </p:spPr>
          <p:txBody>
            <a:bodyPr vert="horz" wrap="square" lIns="0" tIns="0" rIns="0" bIns="0" rtlCol="0">
              <a:spAutoFit/>
            </a:bodyPr>
            <a:lstStyle/>
            <a:p>
              <a:pPr marL="9525"/>
              <a:r>
                <a:rPr lang="zh-CN" altLang="en-US" sz="5400" b="1" spc="-8" dirty="0">
                  <a:solidFill>
                    <a:srgbClr val="FFFFFF"/>
                  </a:solidFill>
                  <a:effectLst>
                    <a:glow rad="419100">
                      <a:schemeClr val="accent6">
                        <a:lumMod val="50000"/>
                        <a:alpha val="40000"/>
                      </a:schemeClr>
                    </a:glow>
                  </a:effectLst>
                  <a:latin typeface="Arial" panose="020B0604020202020204" pitchFamily="34" charset="0"/>
                  <a:ea typeface="汉仪闫锐敏行楷简" panose="00020600040101010101" charset="-122"/>
                  <a:cs typeface="微软雅黑" panose="020B0503020204020204" pitchFamily="34" charset="-122"/>
                </a:rPr>
                <a:t>国土空间总体格局</a:t>
              </a:r>
              <a:endParaRPr lang="zh-CN" altLang="en-US" sz="5400" b="1" spc="-8" dirty="0">
                <a:solidFill>
                  <a:srgbClr val="FFFFFF"/>
                </a:solidFill>
                <a:effectLst>
                  <a:glow rad="419100">
                    <a:schemeClr val="accent6">
                      <a:lumMod val="50000"/>
                      <a:alpha val="40000"/>
                    </a:schemeClr>
                  </a:glow>
                </a:effectLst>
                <a:latin typeface="Arial" panose="020B0604020202020204" pitchFamily="34" charset="0"/>
                <a:ea typeface="汉仪闫锐敏行楷简" panose="00020600040101010101" charset="-122"/>
                <a:cs typeface="微软雅黑" panose="020B0503020204020204" pitchFamily="34" charset="-122"/>
              </a:endParaRPr>
            </a:p>
          </p:txBody>
        </p:sp>
        <p:sp>
          <p:nvSpPr>
            <p:cNvPr id="13" name="object 8"/>
            <p:cNvSpPr txBox="1"/>
            <p:nvPr/>
          </p:nvSpPr>
          <p:spPr>
            <a:xfrm>
              <a:off x="3510751" y="11649376"/>
              <a:ext cx="3446144" cy="3083717"/>
            </a:xfrm>
            <a:prstGeom prst="rect">
              <a:avLst/>
            </a:prstGeom>
            <a:effectLst>
              <a:outerShdw blurRad="50800" dist="50800" dir="5400000" sx="70000" sy="70000" algn="ctr" rotWithShape="0">
                <a:srgbClr val="000000">
                  <a:alpha val="87000"/>
                </a:srgbClr>
              </a:outerShdw>
            </a:effectLst>
          </p:spPr>
          <p:txBody>
            <a:bodyPr vert="horz" wrap="square" lIns="0" tIns="0" rIns="0" bIns="0" rtlCol="0">
              <a:spAutoFit/>
            </a:bodyPr>
            <a:lstStyle/>
            <a:p>
              <a:pPr marL="9525" marR="0" lvl="0" indent="0" algn="l" defTabSz="687705" rtl="0" eaLnBrk="1" fontAlgn="auto" latinLnBrk="0" hangingPunct="1">
                <a:lnSpc>
                  <a:spcPct val="150000"/>
                </a:lnSpc>
                <a:spcBef>
                  <a:spcPts val="0"/>
                </a:spcBef>
                <a:spcAft>
                  <a:spcPts val="0"/>
                </a:spcAft>
                <a:buClrTx/>
                <a:buSzTx/>
                <a:buFontTx/>
                <a:buNone/>
                <a:defRPr/>
              </a:pPr>
              <a:r>
                <a:rPr lang="zh-CN" altLang="en-US" sz="3200" b="1" spc="139" noProof="0" dirty="0">
                  <a:ln>
                    <a:noFill/>
                  </a:ln>
                  <a:solidFill>
                    <a:srgbClr val="FFFFFF"/>
                  </a:solidFill>
                  <a:effectLst/>
                  <a:uLnTx/>
                  <a:uFillTx/>
                  <a:latin typeface="Arial" panose="020B0604020202020204" pitchFamily="34" charset="0"/>
                  <a:ea typeface="汉仪行楷简" panose="02010600000101010101" charset="-122"/>
                  <a:cs typeface="微软雅黑" panose="020B0503020204020204" pitchFamily="34" charset="-122"/>
                  <a:sym typeface="+mn-ea"/>
                </a:rPr>
                <a:t>国土空间规划格局</a:t>
              </a:r>
              <a:endParaRPr kumimoji="0" lang="en-US" altLang="zh-CN" sz="3200" b="1" i="0" u="none" strike="noStrike" kern="1200" cap="none" spc="139" normalizeH="0" baseline="0" noProof="0" dirty="0">
                <a:ln>
                  <a:noFill/>
                </a:ln>
                <a:solidFill>
                  <a:srgbClr val="FFFFFF"/>
                </a:solidFill>
                <a:effectLst/>
                <a:uLnTx/>
                <a:uFillTx/>
                <a:latin typeface="Arial" panose="020B0604020202020204" pitchFamily="34" charset="0"/>
                <a:ea typeface="汉仪行楷简" panose="02010600000101010101" charset="-122"/>
                <a:cs typeface="微软雅黑" panose="020B0503020204020204" pitchFamily="34" charset="-122"/>
              </a:endParaRPr>
            </a:p>
            <a:p>
              <a:pPr marL="9525" marR="0" lvl="0" indent="0" algn="l" defTabSz="687705" rtl="0" eaLnBrk="1" fontAlgn="auto" latinLnBrk="0" hangingPunct="1">
                <a:lnSpc>
                  <a:spcPct val="150000"/>
                </a:lnSpc>
                <a:spcBef>
                  <a:spcPts val="0"/>
                </a:spcBef>
                <a:spcAft>
                  <a:spcPts val="0"/>
                </a:spcAft>
                <a:buClrTx/>
                <a:buSzTx/>
                <a:buFontTx/>
                <a:buNone/>
                <a:defRPr/>
              </a:pPr>
              <a:r>
                <a:rPr lang="zh-CN" altLang="en-US" sz="3200" b="1" spc="139" noProof="0" dirty="0">
                  <a:ln>
                    <a:noFill/>
                  </a:ln>
                  <a:solidFill>
                    <a:srgbClr val="FFFFFF"/>
                  </a:solidFill>
                  <a:effectLst/>
                  <a:uLnTx/>
                  <a:uFillTx/>
                  <a:latin typeface="Arial" panose="020B0604020202020204" pitchFamily="34" charset="0"/>
                  <a:ea typeface="汉仪行楷简" panose="02010600000101010101" charset="-122"/>
                  <a:cs typeface="微软雅黑" panose="020B0503020204020204" pitchFamily="34" charset="-122"/>
                  <a:sym typeface="+mn-ea"/>
                </a:rPr>
                <a:t>严格落实三区三线</a:t>
              </a:r>
              <a:endParaRPr kumimoji="0" lang="zh-CN" altLang="en-US" sz="3200" b="1" i="0" u="none" strike="noStrike" kern="1200" cap="none" spc="139" normalizeH="0" baseline="0" noProof="0" dirty="0">
                <a:ln>
                  <a:noFill/>
                </a:ln>
                <a:solidFill>
                  <a:srgbClr val="FFFFFF"/>
                </a:solidFill>
                <a:effectLst/>
                <a:uLnTx/>
                <a:uFillTx/>
                <a:latin typeface="Arial" panose="020B0604020202020204" pitchFamily="34" charset="0"/>
                <a:ea typeface="汉仪行楷简" panose="02010600000101010101" charset="-122"/>
                <a:cs typeface="微软雅黑" panose="020B0503020204020204" pitchFamily="34" charset="-122"/>
              </a:endParaRPr>
            </a:p>
            <a:p>
              <a:pPr marL="9525" marR="0" lvl="0" indent="0" algn="l" defTabSz="687705" rtl="0" eaLnBrk="1" fontAlgn="auto" latinLnBrk="0" hangingPunct="1">
                <a:lnSpc>
                  <a:spcPct val="150000"/>
                </a:lnSpc>
                <a:spcBef>
                  <a:spcPts val="0"/>
                </a:spcBef>
                <a:spcAft>
                  <a:spcPts val="0"/>
                </a:spcAft>
                <a:buClrTx/>
                <a:buSzTx/>
                <a:buFontTx/>
                <a:buNone/>
                <a:defRPr/>
              </a:pPr>
              <a:r>
                <a:rPr lang="zh-CN" altLang="en-US" sz="3200" b="1" spc="139" noProof="0" dirty="0">
                  <a:ln>
                    <a:noFill/>
                  </a:ln>
                  <a:solidFill>
                    <a:srgbClr val="FFFFFF"/>
                  </a:solidFill>
                  <a:effectLst/>
                  <a:uLnTx/>
                  <a:uFillTx/>
                  <a:latin typeface="Arial" panose="020B0604020202020204" pitchFamily="34" charset="0"/>
                  <a:ea typeface="汉仪行楷简" panose="02010600000101010101" charset="-122"/>
                  <a:cs typeface="微软雅黑" panose="020B0503020204020204" pitchFamily="34" charset="-122"/>
                  <a:sym typeface="+mn-ea"/>
                </a:rPr>
                <a:t>科学布局农业空间</a:t>
              </a:r>
              <a:endParaRPr kumimoji="0" lang="en-US" altLang="zh-CN" sz="3200" b="1" i="0" u="none" strike="noStrike" kern="1200" cap="none" spc="139" normalizeH="0" baseline="0" noProof="0" dirty="0">
                <a:ln>
                  <a:noFill/>
                </a:ln>
                <a:solidFill>
                  <a:srgbClr val="FFFFFF"/>
                </a:solidFill>
                <a:effectLst/>
                <a:uLnTx/>
                <a:uFillTx/>
                <a:latin typeface="Arial" panose="020B0604020202020204" pitchFamily="34" charset="0"/>
                <a:ea typeface="汉仪行楷简" panose="02010600000101010101" charset="-122"/>
                <a:cs typeface="微软雅黑" panose="020B0503020204020204" pitchFamily="34" charset="-122"/>
              </a:endParaRPr>
            </a:p>
            <a:p>
              <a:pPr marL="9525">
                <a:lnSpc>
                  <a:spcPct val="150000"/>
                </a:lnSpc>
              </a:pPr>
              <a:r>
                <a:rPr lang="zh-CN" altLang="en-US" sz="3200" b="1" spc="139" noProof="0" dirty="0">
                  <a:ln>
                    <a:noFill/>
                  </a:ln>
                  <a:solidFill>
                    <a:srgbClr val="FFFFFF"/>
                  </a:solidFill>
                  <a:effectLst/>
                  <a:uLnTx/>
                  <a:uFillTx/>
                  <a:latin typeface="Arial" panose="020B0604020202020204" pitchFamily="34" charset="0"/>
                  <a:ea typeface="汉仪行楷简" panose="02010600000101010101" charset="-122"/>
                  <a:cs typeface="微软雅黑" panose="020B0503020204020204" pitchFamily="34" charset="-122"/>
                  <a:sym typeface="+mn-ea"/>
                </a:rPr>
                <a:t>严格保护生态空间</a:t>
              </a:r>
              <a:endParaRPr kumimoji="0" lang="zh-CN" altLang="en-US" sz="3200" b="1" i="0" u="none" strike="noStrike" kern="1200" cap="none" spc="139" normalizeH="0" baseline="0" noProof="0" dirty="0">
                <a:ln>
                  <a:noFill/>
                </a:ln>
                <a:solidFill>
                  <a:srgbClr val="FFFFFF"/>
                </a:solidFill>
                <a:effectLst/>
                <a:uLnTx/>
                <a:uFillTx/>
                <a:latin typeface="Arial" panose="020B0604020202020204" pitchFamily="34" charset="0"/>
                <a:ea typeface="汉仪行楷简" panose="02010600000101010101" charset="-122"/>
                <a:cs typeface="微软雅黑" panose="020B0503020204020204" pitchFamily="34" charset="-122"/>
              </a:endParaRPr>
            </a:p>
            <a:p>
              <a:pPr marL="9525" marR="0" lvl="0" indent="0" algn="l" defTabSz="687705" rtl="0" eaLnBrk="1" fontAlgn="auto" latinLnBrk="0" hangingPunct="1">
                <a:lnSpc>
                  <a:spcPct val="150000"/>
                </a:lnSpc>
                <a:spcBef>
                  <a:spcPts val="0"/>
                </a:spcBef>
                <a:spcAft>
                  <a:spcPts val="0"/>
                </a:spcAft>
                <a:buClrTx/>
                <a:buSzTx/>
                <a:buFontTx/>
                <a:buNone/>
                <a:defRPr/>
              </a:pPr>
              <a:r>
                <a:rPr lang="zh-CN" altLang="en-US" sz="3200" b="1" spc="139" noProof="0" dirty="0">
                  <a:ln>
                    <a:noFill/>
                  </a:ln>
                  <a:solidFill>
                    <a:srgbClr val="FFFFFF"/>
                  </a:solidFill>
                  <a:effectLst/>
                  <a:uLnTx/>
                  <a:uFillTx/>
                  <a:latin typeface="Arial" panose="020B0604020202020204" pitchFamily="34" charset="0"/>
                  <a:ea typeface="汉仪行楷简" panose="02010600000101010101" charset="-122"/>
                  <a:cs typeface="微软雅黑" panose="020B0503020204020204" pitchFamily="34" charset="-122"/>
                  <a:sym typeface="+mn-ea"/>
                </a:rPr>
                <a:t>集聚提质城镇空间</a:t>
              </a:r>
              <a:endParaRPr kumimoji="0" lang="en-US" altLang="zh-CN" sz="3200" b="1" i="0" u="none" strike="noStrike" kern="1200" cap="none" spc="139" normalizeH="0" baseline="0" noProof="0" dirty="0">
                <a:ln>
                  <a:noFill/>
                </a:ln>
                <a:solidFill>
                  <a:srgbClr val="FFFFFF"/>
                </a:solidFill>
                <a:effectLst/>
                <a:uLnTx/>
                <a:uFillTx/>
                <a:latin typeface="Arial" panose="020B0604020202020204" pitchFamily="34" charset="0"/>
                <a:ea typeface="汉仪行楷简" panose="02010600000101010101" charset="-122"/>
                <a:cs typeface="微软雅黑" panose="020B0503020204020204" pitchFamily="34" charset="-122"/>
              </a:endParaRPr>
            </a:p>
            <a:p>
              <a:pPr marL="9525" marR="0" lvl="0" indent="0" algn="l" defTabSz="687705" rtl="0" eaLnBrk="1" fontAlgn="auto" latinLnBrk="0" hangingPunct="1">
                <a:lnSpc>
                  <a:spcPct val="150000"/>
                </a:lnSpc>
                <a:spcBef>
                  <a:spcPts val="0"/>
                </a:spcBef>
                <a:spcAft>
                  <a:spcPts val="0"/>
                </a:spcAft>
                <a:buClrTx/>
                <a:buSzTx/>
                <a:buFontTx/>
                <a:buNone/>
                <a:defRPr/>
              </a:pPr>
              <a:r>
                <a:rPr lang="zh-CN" altLang="en-US" sz="3200" b="1" spc="139" dirty="0">
                  <a:solidFill>
                    <a:srgbClr val="FFFFFF"/>
                  </a:solidFill>
                  <a:latin typeface="Arial" panose="020B0604020202020204" pitchFamily="34" charset="0"/>
                  <a:ea typeface="汉仪行楷简" panose="02010600000101010101" charset="-122"/>
                  <a:cs typeface="微软雅黑" panose="020B0503020204020204" pitchFamily="34" charset="-122"/>
                  <a:sym typeface="+mn-ea"/>
                </a:rPr>
                <a:t>优化空间规划分区</a:t>
              </a:r>
              <a:endParaRPr lang="zh-CN" altLang="en-US" sz="3200" b="1" spc="135" dirty="0">
                <a:solidFill>
                  <a:srgbClr val="FFFFFF"/>
                </a:solidFill>
                <a:latin typeface="Arial" panose="020B0604020202020204" pitchFamily="34" charset="0"/>
                <a:ea typeface="汉仪行楷简" panose="02010600000101010101" charset="-122"/>
                <a:cs typeface="微软雅黑" panose="020B0503020204020204" pitchFamily="34" charset="-122"/>
                <a:sym typeface="+mn-ea"/>
              </a:endParaRPr>
            </a:p>
          </p:txBody>
        </p:sp>
      </p:gr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bg>
      <p:bgPr>
        <a:blipFill rotWithShape="1">
          <a:blip r:embed="rId1"/>
          <a:stretch>
            <a:fillRect/>
          </a:stretch>
        </a:blipFill>
        <a:effectLst/>
      </p:bgPr>
    </p:bg>
    <p:spTree>
      <p:nvGrpSpPr>
        <p:cNvPr id="1" name=""/>
        <p:cNvGrpSpPr/>
        <p:nvPr/>
      </p:nvGrpSpPr>
      <p:grpSpPr>
        <a:xfrm>
          <a:off x="0" y="0"/>
          <a:ext cx="0" cy="0"/>
          <a:chOff x="0" y="0"/>
          <a:chExt cx="0" cy="0"/>
        </a:xfrm>
      </p:grpSpPr>
      <p:sp>
        <p:nvSpPr>
          <p:cNvPr id="3" name="object 3"/>
          <p:cNvSpPr txBox="1"/>
          <p:nvPr/>
        </p:nvSpPr>
        <p:spPr>
          <a:xfrm>
            <a:off x="1174547" y="1294367"/>
            <a:ext cx="1609356" cy="735965"/>
          </a:xfrm>
          <a:prstGeom prst="rect">
            <a:avLst/>
          </a:prstGeom>
        </p:spPr>
        <p:txBody>
          <a:bodyPr vert="horz" wrap="square" lIns="0" tIns="0" rIns="0" bIns="0" rtlCol="0">
            <a:spAutoFit/>
          </a:bodyPr>
          <a:lstStyle/>
          <a:p>
            <a:pPr marL="9525">
              <a:lnSpc>
                <a:spcPts val="5740"/>
              </a:lnSpc>
            </a:pPr>
            <a:r>
              <a:rPr sz="4965" b="1" spc="26" dirty="0">
                <a:solidFill>
                  <a:srgbClr val="1F3863"/>
                </a:solidFill>
                <a:latin typeface="Arial" panose="020B0604020202020204" pitchFamily="34" charset="0"/>
                <a:ea typeface="汉仪闫锐敏行楷简" panose="00020600040101010101" charset="-122"/>
                <a:cs typeface="Malgun Gothic" panose="020B0503020000020004" charset="-127"/>
              </a:rPr>
              <a:t>前</a:t>
            </a:r>
            <a:r>
              <a:rPr sz="4965" b="1" spc="718" dirty="0">
                <a:solidFill>
                  <a:srgbClr val="1F3863"/>
                </a:solidFill>
                <a:latin typeface="Arial" panose="020B0604020202020204" pitchFamily="34" charset="0"/>
                <a:ea typeface="汉仪闫锐敏行楷简" panose="00020600040101010101" charset="-122"/>
                <a:cs typeface="Malgun Gothic" panose="020B0503020000020004" charset="-127"/>
              </a:rPr>
              <a:t> </a:t>
            </a:r>
            <a:r>
              <a:rPr sz="4965" b="1" spc="26" dirty="0">
                <a:solidFill>
                  <a:srgbClr val="1F3863"/>
                </a:solidFill>
                <a:latin typeface="Arial" panose="020B0604020202020204" pitchFamily="34" charset="0"/>
                <a:ea typeface="汉仪闫锐敏行楷简" panose="00020600040101010101" charset="-122"/>
                <a:cs typeface="Malgun Gothic" panose="020B0503020000020004" charset="-127"/>
              </a:rPr>
              <a:t>言</a:t>
            </a:r>
            <a:endParaRPr sz="4965" dirty="0">
              <a:latin typeface="Arial" panose="020B0604020202020204" pitchFamily="34" charset="0"/>
              <a:ea typeface="汉仪闫锐敏行楷简" panose="00020600040101010101" charset="-122"/>
              <a:cs typeface="Malgun Gothic" panose="020B0503020000020004" charset="-127"/>
            </a:endParaRPr>
          </a:p>
        </p:txBody>
      </p:sp>
      <p:sp>
        <p:nvSpPr>
          <p:cNvPr id="9" name="文本框 8"/>
          <p:cNvSpPr txBox="1"/>
          <p:nvPr/>
        </p:nvSpPr>
        <p:spPr>
          <a:xfrm>
            <a:off x="594334" y="2417431"/>
            <a:ext cx="9483944" cy="7293610"/>
          </a:xfrm>
          <a:prstGeom prst="rect">
            <a:avLst/>
          </a:prstGeom>
          <a:noFill/>
        </p:spPr>
        <p:txBody>
          <a:bodyPr wrap="square">
            <a:spAutoFit/>
          </a:bodyPr>
          <a:lstStyle/>
          <a:p>
            <a:pPr indent="457200" algn="just">
              <a:lnSpc>
                <a:spcPct val="150000"/>
              </a:lnSpc>
            </a:pPr>
            <a:r>
              <a:rPr lang="zh-CN" altLang="en-US" sz="2400" dirty="0">
                <a:latin typeface="Arial" panose="020B0604020202020204" pitchFamily="34" charset="0"/>
                <a:ea typeface="汉仪行楷简" panose="02010600000101010101" charset="-122"/>
              </a:rPr>
              <a:t>为构建新时代科学适度有序的国土空间布局体系，统筹推进国土空间开发利用，全面提升国土空间治理能力，大力推动高质量建设，贯彻</a:t>
            </a:r>
            <a:r>
              <a:rPr lang="en-US" altLang="zh-CN" sz="2400" dirty="0">
                <a:latin typeface="Arial" panose="020B0604020202020204" pitchFamily="34" charset="0"/>
                <a:ea typeface="汉仪行楷简" panose="02010600000101010101" charset="-122"/>
              </a:rPr>
              <a:t>《</a:t>
            </a:r>
            <a:r>
              <a:rPr lang="zh-CN" altLang="en-US" sz="2400" dirty="0">
                <a:latin typeface="Arial" panose="020B0604020202020204" pitchFamily="34" charset="0"/>
                <a:ea typeface="汉仪行楷简" panose="02010600000101010101" charset="-122"/>
              </a:rPr>
              <a:t>中共中央国务院关于建立国土空间规划体系并监督实施的若干意见</a:t>
            </a:r>
            <a:r>
              <a:rPr lang="en-US" altLang="zh-CN" sz="2400" dirty="0">
                <a:latin typeface="Arial" panose="020B0604020202020204" pitchFamily="34" charset="0"/>
                <a:ea typeface="汉仪行楷简" panose="02010600000101010101" charset="-122"/>
              </a:rPr>
              <a:t>》</a:t>
            </a:r>
            <a:r>
              <a:rPr lang="zh-CN" altLang="en-US" sz="2400" dirty="0">
                <a:latin typeface="Arial" panose="020B0604020202020204" pitchFamily="34" charset="0"/>
                <a:ea typeface="汉仪行楷简" panose="02010600000101010101" charset="-122"/>
              </a:rPr>
              <a:t>（中发</a:t>
            </a:r>
            <a:r>
              <a:rPr lang="en-US" altLang="zh-CN" sz="2400" dirty="0">
                <a:latin typeface="Arial" panose="020B0604020202020204" pitchFamily="34" charset="0"/>
                <a:ea typeface="汉仪行楷简" panose="02010600000101010101" charset="-122"/>
              </a:rPr>
              <a:t>〔2019〕18 </a:t>
            </a:r>
            <a:r>
              <a:rPr lang="zh-CN" altLang="en-US" sz="2400" dirty="0">
                <a:latin typeface="Arial" panose="020B0604020202020204" pitchFamily="34" charset="0"/>
                <a:ea typeface="汉仪行楷简" panose="02010600000101010101" charset="-122"/>
              </a:rPr>
              <a:t>号）等文件精神，按照国家及省市相关要求，岚城镇政府组织编制了</a:t>
            </a:r>
            <a:r>
              <a:rPr lang="en-US" altLang="zh-CN" sz="2400" dirty="0">
                <a:latin typeface="Arial" panose="020B0604020202020204" pitchFamily="34" charset="0"/>
                <a:ea typeface="汉仪行楷简" panose="02010600000101010101" charset="-122"/>
              </a:rPr>
              <a:t>《</a:t>
            </a:r>
            <a:r>
              <a:rPr lang="zh-CN" altLang="en-US" sz="2400" dirty="0">
                <a:latin typeface="Arial" panose="020B0604020202020204" pitchFamily="34" charset="0"/>
                <a:ea typeface="汉仪行楷简" panose="02010600000101010101" charset="-122"/>
              </a:rPr>
              <a:t>岚城镇国土空间总体规划（</a:t>
            </a:r>
            <a:r>
              <a:rPr lang="en-US" altLang="zh-CN" sz="2400" dirty="0">
                <a:latin typeface="Arial" panose="020B0604020202020204" pitchFamily="34" charset="0"/>
                <a:ea typeface="汉仪行楷简" panose="02010600000101010101" charset="-122"/>
              </a:rPr>
              <a:t>2021-2035</a:t>
            </a:r>
            <a:r>
              <a:rPr lang="zh-CN" altLang="en-US" sz="2400" dirty="0">
                <a:latin typeface="Arial" panose="020B0604020202020204" pitchFamily="34" charset="0"/>
                <a:ea typeface="汉仪行楷简" panose="02010600000101010101" charset="-122"/>
              </a:rPr>
              <a:t>年）</a:t>
            </a:r>
            <a:r>
              <a:rPr lang="en-US" altLang="zh-CN" sz="2400" dirty="0">
                <a:latin typeface="Arial" panose="020B0604020202020204" pitchFamily="34" charset="0"/>
                <a:ea typeface="汉仪行楷简" panose="02010600000101010101" charset="-122"/>
              </a:rPr>
              <a:t>》</a:t>
            </a:r>
            <a:r>
              <a:rPr lang="zh-CN" altLang="en-US" sz="2400" dirty="0">
                <a:latin typeface="Arial" panose="020B0604020202020204" pitchFamily="34" charset="0"/>
                <a:ea typeface="汉仪行楷简" panose="02010600000101010101" charset="-122"/>
              </a:rPr>
              <a:t>（以下简称</a:t>
            </a:r>
            <a:r>
              <a:rPr lang="en-US" altLang="zh-CN" sz="2400" dirty="0">
                <a:latin typeface="Arial" panose="020B0604020202020204" pitchFamily="34" charset="0"/>
                <a:ea typeface="汉仪行楷简" panose="02010600000101010101" charset="-122"/>
              </a:rPr>
              <a:t>《</a:t>
            </a:r>
            <a:r>
              <a:rPr lang="zh-CN" altLang="en-US" sz="2400" dirty="0">
                <a:latin typeface="Arial" panose="020B0604020202020204" pitchFamily="34" charset="0"/>
                <a:ea typeface="汉仪行楷简" panose="02010600000101010101" charset="-122"/>
              </a:rPr>
              <a:t>规划</a:t>
            </a:r>
            <a:r>
              <a:rPr lang="en-US" altLang="zh-CN" sz="2400" dirty="0">
                <a:latin typeface="Arial" panose="020B0604020202020204" pitchFamily="34" charset="0"/>
                <a:ea typeface="汉仪行楷简" panose="02010600000101010101" charset="-122"/>
              </a:rPr>
              <a:t>》</a:t>
            </a:r>
            <a:r>
              <a:rPr lang="zh-CN" altLang="en-US" sz="2400" dirty="0">
                <a:latin typeface="Arial" panose="020B0604020202020204" pitchFamily="34" charset="0"/>
                <a:ea typeface="汉仪行楷简" panose="02010600000101010101" charset="-122"/>
              </a:rPr>
              <a:t>）。</a:t>
            </a:r>
            <a:endParaRPr lang="zh-CN" altLang="en-US" sz="2400" dirty="0">
              <a:latin typeface="Arial" panose="020B0604020202020204" pitchFamily="34" charset="0"/>
              <a:ea typeface="汉仪行楷简" panose="02010600000101010101" charset="-122"/>
            </a:endParaRPr>
          </a:p>
          <a:p>
            <a:pPr indent="457200" algn="just">
              <a:lnSpc>
                <a:spcPct val="150000"/>
              </a:lnSpc>
            </a:pPr>
            <a:r>
              <a:rPr lang="en-US" altLang="zh-CN" sz="2400" dirty="0">
                <a:latin typeface="Arial" panose="020B0604020202020204" pitchFamily="34" charset="0"/>
                <a:ea typeface="汉仪行楷简" panose="02010600000101010101" charset="-122"/>
              </a:rPr>
              <a:t>《</a:t>
            </a:r>
            <a:r>
              <a:rPr lang="zh-CN" altLang="en-US" sz="2400" dirty="0">
                <a:latin typeface="Arial" panose="020B0604020202020204" pitchFamily="34" charset="0"/>
                <a:ea typeface="汉仪行楷简" panose="02010600000101010101" charset="-122"/>
              </a:rPr>
              <a:t>规划</a:t>
            </a:r>
            <a:r>
              <a:rPr lang="en-US" altLang="zh-CN" sz="2400" dirty="0">
                <a:latin typeface="Arial" panose="020B0604020202020204" pitchFamily="34" charset="0"/>
                <a:ea typeface="汉仪行楷简" panose="02010600000101010101" charset="-122"/>
              </a:rPr>
              <a:t>》</a:t>
            </a:r>
            <a:r>
              <a:rPr lang="zh-CN" altLang="en-US" sz="2400" dirty="0">
                <a:latin typeface="Arial" panose="020B0604020202020204" pitchFamily="34" charset="0"/>
                <a:ea typeface="汉仪行楷简" panose="02010600000101010101" charset="-122"/>
              </a:rPr>
              <a:t>是对岚城镇全域国土空间开发、资源环境保护、国土综合整治和保障体系建设等做出总体部署与统筹安排，是强化国土空间用途管制、优化宏观调控和资源配置的重要公共政策与管理手段，是编制相关专项规划、详细规划和进行各项建设活动的法定依据，是协调人口资源环境与社会经济发展的战略性、基础性和综合性规划。</a:t>
            </a:r>
            <a:endParaRPr lang="zh-CN" altLang="en-US" sz="2400" dirty="0">
              <a:latin typeface="Arial" panose="020B0604020202020204" pitchFamily="34" charset="0"/>
              <a:ea typeface="汉仪行楷简" panose="02010600000101010101" charset="-122"/>
            </a:endParaRPr>
          </a:p>
          <a:p>
            <a:pPr indent="457200" algn="just">
              <a:lnSpc>
                <a:spcPct val="150000"/>
              </a:lnSpc>
            </a:pPr>
            <a:r>
              <a:rPr lang="en-US" altLang="zh-CN" sz="2400" dirty="0">
                <a:latin typeface="Arial" panose="020B0604020202020204" pitchFamily="34" charset="0"/>
                <a:ea typeface="汉仪行楷简" panose="02010600000101010101" charset="-122"/>
              </a:rPr>
              <a:t>《</a:t>
            </a:r>
            <a:r>
              <a:rPr lang="zh-CN" altLang="en-US" sz="2400" dirty="0">
                <a:latin typeface="Arial" panose="020B0604020202020204" pitchFamily="34" charset="0"/>
                <a:ea typeface="汉仪行楷简" panose="02010600000101010101" charset="-122"/>
              </a:rPr>
              <a:t>规划</a:t>
            </a:r>
            <a:r>
              <a:rPr lang="en-US" altLang="zh-CN" sz="2400" dirty="0">
                <a:latin typeface="Arial" panose="020B0604020202020204" pitchFamily="34" charset="0"/>
                <a:ea typeface="汉仪行楷简" panose="02010600000101010101" charset="-122"/>
              </a:rPr>
              <a:t>》</a:t>
            </a:r>
            <a:r>
              <a:rPr lang="zh-CN" altLang="en-US" sz="2400" dirty="0">
                <a:latin typeface="Arial" panose="020B0604020202020204" pitchFamily="34" charset="0"/>
                <a:ea typeface="汉仪行楷简" panose="02010600000101010101" charset="-122"/>
              </a:rPr>
              <a:t>目前已形成草案，为广泛凝聚社会共识，现面向社会公众公开征询意见，征询意见公示期为一个月。</a:t>
            </a:r>
            <a:endParaRPr lang="zh-CN" altLang="en-US" sz="2400" dirty="0">
              <a:latin typeface="Arial" panose="020B0604020202020204" pitchFamily="34" charset="0"/>
              <a:ea typeface="汉仪行楷简" panose="02010600000101010101" charset="-122"/>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126385" y="1477990"/>
            <a:ext cx="973404" cy="331063"/>
          </a:xfrm>
          <a:prstGeom prst="rect">
            <a:avLst/>
          </a:prstGeom>
          <a:blipFill>
            <a:blip r:embed="rId1" cstate="print">
              <a:alphaModFix amt="30000"/>
            </a:blip>
            <a:stretch>
              <a:fillRect/>
            </a:stretch>
          </a:blipFill>
        </p:spPr>
        <p:txBody>
          <a:bodyPr wrap="square" lIns="0" tIns="0" rIns="0" bIns="0" rtlCol="0"/>
          <a:lstStyle/>
          <a:p>
            <a:endParaRPr sz="1020"/>
          </a:p>
        </p:txBody>
      </p:sp>
      <p:sp>
        <p:nvSpPr>
          <p:cNvPr id="7" name="object 7"/>
          <p:cNvSpPr txBox="1"/>
          <p:nvPr/>
        </p:nvSpPr>
        <p:spPr>
          <a:xfrm>
            <a:off x="1321560" y="1306964"/>
            <a:ext cx="4786346" cy="492125"/>
          </a:xfrm>
          <a:prstGeom prst="rect">
            <a:avLst/>
          </a:prstGeom>
        </p:spPr>
        <p:txBody>
          <a:bodyPr vert="horz" wrap="square" lIns="0" tIns="0" rIns="0" bIns="0" rtlCol="0">
            <a:spAutoFit/>
          </a:bodyPr>
          <a:lstStyle/>
          <a:p>
            <a:pPr marL="9525">
              <a:tabLst>
                <a:tab pos="838835" algn="l"/>
              </a:tabLst>
            </a:pPr>
            <a:r>
              <a:rPr lang="en-US" altLang="zh-CN" sz="3200" b="1" spc="169" dirty="0">
                <a:solidFill>
                  <a:schemeClr val="accent3"/>
                </a:solidFill>
                <a:latin typeface="Arial" panose="020B0604020202020204" pitchFamily="34" charset="0"/>
                <a:ea typeface="汉仪闫锐敏行楷简" panose="00020600040101010101" charset="-122"/>
                <a:cs typeface="微软雅黑" panose="020B0503020204020204" pitchFamily="34" charset="-122"/>
              </a:rPr>
              <a:t>4.1	</a:t>
            </a:r>
            <a:r>
              <a:rPr lang="zh-CN" altLang="en-US" sz="3200" b="1" spc="233" dirty="0">
                <a:solidFill>
                  <a:schemeClr val="accent3"/>
                </a:solidFill>
                <a:latin typeface="Arial" panose="020B0604020202020204" pitchFamily="34" charset="0"/>
                <a:ea typeface="汉仪闫锐敏行楷简" panose="00020600040101010101" charset="-122"/>
                <a:cs typeface="微软雅黑" panose="020B0503020204020204" pitchFamily="34" charset="-122"/>
              </a:rPr>
              <a:t>国土空间规划格局</a:t>
            </a:r>
            <a:endParaRPr lang="zh-CN" altLang="en-US" sz="3200" b="1" spc="233" dirty="0">
              <a:solidFill>
                <a:schemeClr val="accent3"/>
              </a:solidFill>
              <a:latin typeface="Arial" panose="020B0604020202020204" pitchFamily="34" charset="0"/>
              <a:ea typeface="汉仪闫锐敏行楷简" panose="00020600040101010101" charset="-122"/>
              <a:cs typeface="微软雅黑" panose="020B0503020204020204" pitchFamily="34" charset="-122"/>
            </a:endParaRPr>
          </a:p>
        </p:txBody>
      </p:sp>
      <p:sp>
        <p:nvSpPr>
          <p:cNvPr id="27" name="文本框 26"/>
          <p:cNvSpPr txBox="1"/>
          <p:nvPr/>
        </p:nvSpPr>
        <p:spPr>
          <a:xfrm>
            <a:off x="989694" y="1885989"/>
            <a:ext cx="8852806" cy="3107690"/>
          </a:xfrm>
          <a:prstGeom prst="rect">
            <a:avLst/>
          </a:prstGeom>
          <a:noFill/>
        </p:spPr>
        <p:txBody>
          <a:bodyPr wrap="square">
            <a:spAutoFit/>
          </a:bodyPr>
          <a:lstStyle/>
          <a:p>
            <a:pPr algn="just">
              <a:lnSpc>
                <a:spcPct val="200000"/>
              </a:lnSpc>
            </a:pPr>
            <a:r>
              <a:rPr lang="zh-CN" altLang="en-US" sz="2600" b="1" i="0" u="none" strike="noStrike" baseline="0" dirty="0">
                <a:latin typeface="Arial" panose="020B0604020202020204" pitchFamily="34" charset="0"/>
                <a:ea typeface="汉仪行楷简" panose="02010600000101010101" charset="-122"/>
              </a:rPr>
              <a:t>规划形成“</a:t>
            </a:r>
            <a:r>
              <a:rPr lang="zh-CN" altLang="zh-CN" sz="2600" b="1" dirty="0">
                <a:latin typeface="Arial" panose="020B0604020202020204" pitchFamily="34" charset="0"/>
                <a:ea typeface="汉仪行楷简" panose="02010600000101010101" charset="-122"/>
              </a:rPr>
              <a:t>一</a:t>
            </a:r>
            <a:r>
              <a:rPr lang="zh-CN" altLang="en-US" sz="2600" b="1" dirty="0">
                <a:latin typeface="Arial" panose="020B0604020202020204" pitchFamily="34" charset="0"/>
                <a:ea typeface="汉仪行楷简" panose="02010600000101010101" charset="-122"/>
              </a:rPr>
              <a:t>心</a:t>
            </a:r>
            <a:r>
              <a:rPr lang="zh-CN" altLang="zh-CN" sz="2600" b="1" dirty="0">
                <a:latin typeface="Arial" panose="020B0604020202020204" pitchFamily="34" charset="0"/>
                <a:ea typeface="汉仪行楷简" panose="02010600000101010101" charset="-122"/>
              </a:rPr>
              <a:t>两</a:t>
            </a:r>
            <a:r>
              <a:rPr lang="zh-CN" altLang="en-US" sz="2600" b="1" dirty="0">
                <a:latin typeface="Arial" panose="020B0604020202020204" pitchFamily="34" charset="0"/>
                <a:ea typeface="汉仪行楷简" panose="02010600000101010101" charset="-122"/>
              </a:rPr>
              <a:t>带</a:t>
            </a:r>
            <a:r>
              <a:rPr lang="zh-CN" altLang="zh-CN" sz="2600" b="1" dirty="0">
                <a:latin typeface="Arial" panose="020B0604020202020204" pitchFamily="34" charset="0"/>
                <a:ea typeface="汉仪行楷简" panose="02010600000101010101" charset="-122"/>
              </a:rPr>
              <a:t>，一</a:t>
            </a:r>
            <a:r>
              <a:rPr lang="zh-CN" altLang="en-US" sz="2600" b="1" dirty="0">
                <a:latin typeface="Arial" panose="020B0604020202020204" pitchFamily="34" charset="0"/>
                <a:ea typeface="汉仪行楷简" panose="02010600000101010101" charset="-122"/>
              </a:rPr>
              <a:t>轴三</a:t>
            </a:r>
            <a:r>
              <a:rPr lang="zh-CN" altLang="zh-CN" sz="2600" b="1" dirty="0">
                <a:latin typeface="Arial" panose="020B0604020202020204" pitchFamily="34" charset="0"/>
                <a:ea typeface="汉仪行楷简" panose="02010600000101010101" charset="-122"/>
              </a:rPr>
              <a:t>区</a:t>
            </a:r>
            <a:r>
              <a:rPr lang="zh-CN" altLang="en-US" sz="2600" b="1" i="0" u="none" strike="noStrike" baseline="0" dirty="0">
                <a:latin typeface="Arial" panose="020B0604020202020204" pitchFamily="34" charset="0"/>
                <a:ea typeface="汉仪行楷简" panose="02010600000101010101" charset="-122"/>
              </a:rPr>
              <a:t>”的保护开发总体格局。</a:t>
            </a:r>
            <a:endParaRPr lang="zh-CN" altLang="en-US" sz="2600" b="1" i="0" u="none" strike="noStrike" baseline="0" dirty="0">
              <a:latin typeface="Arial" panose="020B0604020202020204" pitchFamily="34" charset="0"/>
              <a:ea typeface="汉仪行楷简" panose="02010600000101010101" charset="-122"/>
            </a:endParaRPr>
          </a:p>
          <a:p>
            <a:pPr indent="457200" algn="just">
              <a:lnSpc>
                <a:spcPct val="150000"/>
              </a:lnSpc>
            </a:pPr>
            <a:r>
              <a:rPr lang="zh-CN" altLang="en-US" sz="2400" b="1" i="0" u="none" strike="noStrike" baseline="0" dirty="0">
                <a:solidFill>
                  <a:srgbClr val="00B050"/>
                </a:solidFill>
                <a:latin typeface="Arial" panose="020B0604020202020204" pitchFamily="34" charset="0"/>
                <a:ea typeface="汉仪行楷简" panose="02010600000101010101" charset="-122"/>
              </a:rPr>
              <a:t>一心</a:t>
            </a:r>
            <a:r>
              <a:rPr lang="en-US" altLang="zh-CN" sz="2400" b="1" dirty="0">
                <a:solidFill>
                  <a:srgbClr val="00B050"/>
                </a:solidFill>
                <a:latin typeface="Arial" panose="020B0604020202020204" pitchFamily="34" charset="0"/>
                <a:ea typeface="汉仪行楷简" panose="02010600000101010101" charset="-122"/>
              </a:rPr>
              <a:t>: </a:t>
            </a:r>
            <a:r>
              <a:rPr lang="zh-CN" altLang="zh-CN" sz="2400" dirty="0">
                <a:latin typeface="Arial" panose="020B0604020202020204" pitchFamily="34" charset="0"/>
                <a:ea typeface="汉仪行楷简" panose="02010600000101010101" charset="-122"/>
              </a:rPr>
              <a:t>依托镇政府形成的镇域综合服务核心。</a:t>
            </a:r>
            <a:endParaRPr lang="zh-CN" altLang="en-US" sz="2400" dirty="0">
              <a:latin typeface="Arial" panose="020B0604020202020204" pitchFamily="34" charset="0"/>
              <a:ea typeface="汉仪行楷简" panose="02010600000101010101" charset="-122"/>
            </a:endParaRPr>
          </a:p>
          <a:p>
            <a:pPr indent="457200" algn="just">
              <a:lnSpc>
                <a:spcPct val="150000"/>
              </a:lnSpc>
            </a:pPr>
            <a:r>
              <a:rPr lang="zh-CN" altLang="en-US" sz="2400" b="1" dirty="0">
                <a:solidFill>
                  <a:srgbClr val="00B050"/>
                </a:solidFill>
                <a:latin typeface="Arial" panose="020B0604020202020204" pitchFamily="34" charset="0"/>
                <a:ea typeface="汉仪行楷简" panose="02010600000101010101" charset="-122"/>
              </a:rPr>
              <a:t>两带</a:t>
            </a:r>
            <a:r>
              <a:rPr lang="en-US" altLang="zh-CN" sz="2400" b="1" dirty="0">
                <a:solidFill>
                  <a:srgbClr val="00B050"/>
                </a:solidFill>
                <a:latin typeface="Arial" panose="020B0604020202020204" pitchFamily="34" charset="0"/>
                <a:ea typeface="汉仪行楷简" panose="02010600000101010101" charset="-122"/>
              </a:rPr>
              <a:t>: </a:t>
            </a:r>
            <a:r>
              <a:rPr lang="zh-CN" altLang="zh-CN" sz="2400" dirty="0">
                <a:latin typeface="Arial" panose="020B0604020202020204" pitchFamily="34" charset="0"/>
                <a:ea typeface="汉仪行楷简" panose="02010600000101010101" charset="-122"/>
              </a:rPr>
              <a:t>依托</a:t>
            </a:r>
            <a:r>
              <a:rPr lang="zh-CN" altLang="en-US" sz="2400" dirty="0">
                <a:latin typeface="Arial" panose="020B0604020202020204" pitchFamily="34" charset="0"/>
                <a:ea typeface="汉仪行楷简" panose="02010600000101010101" charset="-122"/>
              </a:rPr>
              <a:t>岚河和岚漪河形成的生态绿带。</a:t>
            </a:r>
            <a:endParaRPr lang="en-US" altLang="zh-CN" sz="2400" dirty="0">
              <a:latin typeface="Arial" panose="020B0604020202020204" pitchFamily="34" charset="0"/>
              <a:ea typeface="汉仪行楷简" panose="02010600000101010101" charset="-122"/>
            </a:endParaRPr>
          </a:p>
          <a:p>
            <a:pPr indent="457200" algn="just">
              <a:lnSpc>
                <a:spcPct val="150000"/>
              </a:lnSpc>
            </a:pPr>
            <a:r>
              <a:rPr lang="zh-CN" altLang="en-US" sz="2400" b="1" dirty="0">
                <a:solidFill>
                  <a:srgbClr val="00B050"/>
                </a:solidFill>
                <a:latin typeface="Arial" panose="020B0604020202020204" pitchFamily="34" charset="0"/>
                <a:ea typeface="汉仪行楷简" panose="02010600000101010101" charset="-122"/>
              </a:rPr>
              <a:t>一轴</a:t>
            </a:r>
            <a:r>
              <a:rPr lang="en-US" altLang="zh-CN" sz="2400" b="1" dirty="0">
                <a:solidFill>
                  <a:srgbClr val="00B050"/>
                </a:solidFill>
                <a:latin typeface="Arial" panose="020B0604020202020204" pitchFamily="34" charset="0"/>
                <a:ea typeface="汉仪行楷简" panose="02010600000101010101" charset="-122"/>
              </a:rPr>
              <a:t>: </a:t>
            </a:r>
            <a:r>
              <a:rPr lang="zh-CN" altLang="zh-CN" sz="2400" dirty="0">
                <a:latin typeface="Arial" panose="020B0604020202020204" pitchFamily="34" charset="0"/>
                <a:ea typeface="汉仪行楷简" panose="02010600000101010101" charset="-122"/>
              </a:rPr>
              <a:t>指依托</a:t>
            </a:r>
            <a:r>
              <a:rPr lang="en-US" altLang="zh-CN" sz="2400" dirty="0">
                <a:latin typeface="Arial" panose="020B0604020202020204" pitchFamily="34" charset="0"/>
                <a:ea typeface="汉仪行楷简" panose="02010600000101010101" charset="-122"/>
              </a:rPr>
              <a:t>G209</a:t>
            </a:r>
            <a:r>
              <a:rPr lang="zh-CN" altLang="en-US" sz="2400" dirty="0">
                <a:latin typeface="Arial" panose="020B0604020202020204" pitchFamily="34" charset="0"/>
                <a:ea typeface="汉仪行楷简" panose="02010600000101010101" charset="-122"/>
              </a:rPr>
              <a:t>形成的区域协同发展轴。</a:t>
            </a:r>
            <a:endParaRPr lang="zh-CN" altLang="en-US" sz="2400" dirty="0">
              <a:latin typeface="Arial" panose="020B0604020202020204" pitchFamily="34" charset="0"/>
              <a:ea typeface="汉仪行楷简" panose="02010600000101010101" charset="-122"/>
            </a:endParaRPr>
          </a:p>
          <a:p>
            <a:pPr indent="457200" algn="just">
              <a:lnSpc>
                <a:spcPct val="150000"/>
              </a:lnSpc>
            </a:pPr>
            <a:r>
              <a:rPr lang="zh-CN" altLang="en-US" sz="2400" b="1" dirty="0">
                <a:solidFill>
                  <a:srgbClr val="00B050"/>
                </a:solidFill>
                <a:latin typeface="Arial" panose="020B0604020202020204" pitchFamily="34" charset="0"/>
                <a:ea typeface="汉仪行楷简" panose="02010600000101010101" charset="-122"/>
              </a:rPr>
              <a:t>三区</a:t>
            </a:r>
            <a:r>
              <a:rPr lang="en-US" altLang="zh-CN" sz="2400" b="1" dirty="0">
                <a:solidFill>
                  <a:srgbClr val="00B050"/>
                </a:solidFill>
                <a:latin typeface="Arial" panose="020B0604020202020204" pitchFamily="34" charset="0"/>
                <a:ea typeface="汉仪行楷简" panose="02010600000101010101" charset="-122"/>
              </a:rPr>
              <a:t>: </a:t>
            </a:r>
            <a:r>
              <a:rPr lang="zh-CN" altLang="zh-CN" sz="2400" dirty="0">
                <a:latin typeface="Arial" panose="020B0604020202020204" pitchFamily="34" charset="0"/>
                <a:ea typeface="汉仪行楷简" panose="02010600000101010101" charset="-122"/>
              </a:rPr>
              <a:t>生态保护片区、特色农业发展片区、建设发展片区</a:t>
            </a:r>
            <a:r>
              <a:rPr lang="zh-CN" altLang="en-US" sz="2400" dirty="0">
                <a:latin typeface="Arial" panose="020B0604020202020204" pitchFamily="34" charset="0"/>
                <a:ea typeface="汉仪行楷简" panose="02010600000101010101" charset="-122"/>
              </a:rPr>
              <a:t>。</a:t>
            </a:r>
            <a:endParaRPr lang="zh-CN" altLang="en-US" sz="2400" b="0" i="0" u="none" strike="noStrike" baseline="0" dirty="0">
              <a:latin typeface="Arial" panose="020B0604020202020204" pitchFamily="34" charset="0"/>
              <a:ea typeface="汉仪行楷简" panose="02010600000101010101" charset="-122"/>
            </a:endParaRPr>
          </a:p>
        </p:txBody>
      </p:sp>
      <p:pic>
        <p:nvPicPr>
          <p:cNvPr id="28" name="图片 27"/>
          <p:cNvPicPr>
            <a:picLocks noChangeAspect="1"/>
          </p:cNvPicPr>
          <p:nvPr/>
        </p:nvPicPr>
        <p:blipFill>
          <a:blip r:embed="rId2" cstate="print">
            <a:alphaModFix amt="37000"/>
            <a:extLst>
              <a:ext uri="{28A0092B-C50C-407E-A947-70E740481C1C}">
                <a14:useLocalDpi xmlns:a14="http://schemas.microsoft.com/office/drawing/2010/main" val="0"/>
              </a:ext>
            </a:extLst>
          </a:blip>
          <a:stretch>
            <a:fillRect/>
          </a:stretch>
        </p:blipFill>
        <p:spPr>
          <a:xfrm>
            <a:off x="9430150" y="13813352"/>
            <a:ext cx="1490485" cy="2107839"/>
          </a:xfrm>
          <a:prstGeom prst="rect">
            <a:avLst/>
          </a:prstGeom>
        </p:spPr>
      </p:pic>
      <p:grpSp>
        <p:nvGrpSpPr>
          <p:cNvPr id="29" name="组合 28"/>
          <p:cNvGrpSpPr/>
          <p:nvPr/>
        </p:nvGrpSpPr>
        <p:grpSpPr>
          <a:xfrm>
            <a:off x="0" y="374935"/>
            <a:ext cx="10691813" cy="555340"/>
            <a:chOff x="0" y="487695"/>
            <a:chExt cx="10691813" cy="555340"/>
          </a:xfrm>
        </p:grpSpPr>
        <p:cxnSp>
          <p:nvCxnSpPr>
            <p:cNvPr id="31" name="直接连接符 30"/>
            <p:cNvCxnSpPr/>
            <p:nvPr/>
          </p:nvCxnSpPr>
          <p:spPr>
            <a:xfrm>
              <a:off x="0" y="1043035"/>
              <a:ext cx="10691813" cy="0"/>
            </a:xfrm>
            <a:prstGeom prst="line">
              <a:avLst/>
            </a:prstGeom>
            <a:ln w="25400">
              <a:solidFill>
                <a:schemeClr val="accent3"/>
              </a:solidFill>
              <a:prstDash val="sysDot"/>
            </a:ln>
          </p:spPr>
          <p:style>
            <a:lnRef idx="1">
              <a:schemeClr val="accent1"/>
            </a:lnRef>
            <a:fillRef idx="0">
              <a:schemeClr val="accent1"/>
            </a:fillRef>
            <a:effectRef idx="0">
              <a:schemeClr val="accent1"/>
            </a:effectRef>
            <a:fontRef idx="minor">
              <a:schemeClr val="tx1"/>
            </a:fontRef>
          </p:style>
        </p:cxnSp>
        <p:grpSp>
          <p:nvGrpSpPr>
            <p:cNvPr id="32" name="组合 31"/>
            <p:cNvGrpSpPr/>
            <p:nvPr/>
          </p:nvGrpSpPr>
          <p:grpSpPr>
            <a:xfrm>
              <a:off x="523366" y="487695"/>
              <a:ext cx="8099140" cy="488542"/>
              <a:chOff x="523366" y="487695"/>
              <a:chExt cx="8099140" cy="488542"/>
            </a:xfrm>
          </p:grpSpPr>
          <p:sp>
            <p:nvSpPr>
              <p:cNvPr id="33" name="矩形 32"/>
              <p:cNvSpPr/>
              <p:nvPr/>
            </p:nvSpPr>
            <p:spPr>
              <a:xfrm>
                <a:off x="523366" y="487695"/>
                <a:ext cx="326740" cy="326740"/>
              </a:xfrm>
              <a:prstGeom prst="rect">
                <a:avLst/>
              </a:prstGeom>
              <a:gradFill flip="none" rotWithShape="1">
                <a:gsLst>
                  <a:gs pos="0">
                    <a:schemeClr val="bg1"/>
                  </a:gs>
                  <a:gs pos="14000">
                    <a:schemeClr val="accent3"/>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矩形 33"/>
              <p:cNvSpPr/>
              <p:nvPr/>
            </p:nvSpPr>
            <p:spPr>
              <a:xfrm>
                <a:off x="880815" y="674992"/>
                <a:ext cx="239481" cy="239481"/>
              </a:xfrm>
              <a:prstGeom prst="rect">
                <a:avLst/>
              </a:prstGeom>
              <a:gradFill>
                <a:gsLst>
                  <a:gs pos="0">
                    <a:schemeClr val="bg1"/>
                  </a:gs>
                  <a:gs pos="12000">
                    <a:schemeClr val="accent3"/>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文本框 34"/>
              <p:cNvSpPr txBox="1"/>
              <p:nvPr/>
            </p:nvSpPr>
            <p:spPr>
              <a:xfrm>
                <a:off x="1682928" y="639992"/>
                <a:ext cx="6939578" cy="336245"/>
              </a:xfrm>
              <a:prstGeom prst="rect">
                <a:avLst/>
              </a:prstGeom>
              <a:noFill/>
            </p:spPr>
            <p:txBody>
              <a:bodyPr wrap="square">
                <a:spAutoFit/>
              </a:bodyPr>
              <a:lstStyle/>
              <a:p>
                <a:r>
                  <a:rPr lang="en-US" altLang="zh-CN" sz="1600" b="1" dirty="0">
                    <a:solidFill>
                      <a:schemeClr val="accent3"/>
                    </a:solidFill>
                    <a:latin typeface="Arial" panose="020B0604020202020204" pitchFamily="34" charset="0"/>
                    <a:ea typeface="汉仪行楷简" panose="02010600000101010101" charset="-122"/>
                  </a:rPr>
                  <a:t>《</a:t>
                </a:r>
                <a:r>
                  <a:rPr lang="zh-CN" altLang="en-US" sz="1600" b="1" dirty="0">
                    <a:solidFill>
                      <a:schemeClr val="accent3"/>
                    </a:solidFill>
                    <a:latin typeface="Arial" panose="020B0604020202020204" pitchFamily="34" charset="0"/>
                    <a:ea typeface="汉仪行楷简" panose="02010600000101010101" charset="-122"/>
                  </a:rPr>
                  <a:t>岚城镇国土空间总体规划（</a:t>
                </a:r>
                <a:r>
                  <a:rPr lang="en-US" altLang="zh-CN" sz="1600" b="1" dirty="0">
                    <a:solidFill>
                      <a:schemeClr val="accent3"/>
                    </a:solidFill>
                    <a:latin typeface="Arial" panose="020B0604020202020204" pitchFamily="34" charset="0"/>
                    <a:ea typeface="汉仪行楷简" panose="02010600000101010101" charset="-122"/>
                  </a:rPr>
                  <a:t>2021-2035</a:t>
                </a:r>
                <a:r>
                  <a:rPr lang="zh-CN" altLang="en-US" sz="1600" b="1" dirty="0">
                    <a:solidFill>
                      <a:schemeClr val="accent3"/>
                    </a:solidFill>
                    <a:latin typeface="Arial" panose="020B0604020202020204" pitchFamily="34" charset="0"/>
                    <a:ea typeface="汉仪行楷简" panose="02010600000101010101" charset="-122"/>
                  </a:rPr>
                  <a:t>）</a:t>
                </a:r>
                <a:r>
                  <a:rPr lang="en-US" altLang="zh-CN" sz="1600" b="1" dirty="0">
                    <a:solidFill>
                      <a:schemeClr val="accent3"/>
                    </a:solidFill>
                    <a:latin typeface="Arial" panose="020B0604020202020204" pitchFamily="34" charset="0"/>
                    <a:ea typeface="汉仪行楷简" panose="02010600000101010101" charset="-122"/>
                  </a:rPr>
                  <a:t>》</a:t>
                </a:r>
                <a:r>
                  <a:rPr lang="zh-CN" altLang="en-US" sz="1600" b="1" dirty="0">
                    <a:solidFill>
                      <a:schemeClr val="accent3"/>
                    </a:solidFill>
                    <a:latin typeface="Arial" panose="020B0604020202020204" pitchFamily="34" charset="0"/>
                    <a:ea typeface="汉仪行楷简" panose="02010600000101010101" charset="-122"/>
                  </a:rPr>
                  <a:t>（公众版）</a:t>
                </a:r>
                <a:endParaRPr lang="zh-CN" altLang="en-US" sz="1600" b="1" dirty="0">
                  <a:solidFill>
                    <a:schemeClr val="accent3"/>
                  </a:solidFill>
                  <a:latin typeface="Arial" panose="020B0604020202020204" pitchFamily="34" charset="0"/>
                  <a:ea typeface="汉仪行楷简" panose="02010600000101010101" charset="-122"/>
                </a:endParaRPr>
              </a:p>
            </p:txBody>
          </p:sp>
        </p:grpSp>
      </p:grpSp>
      <p:pic>
        <p:nvPicPr>
          <p:cNvPr id="5" name="图片 4"/>
          <p:cNvPicPr>
            <a:picLocks noChangeAspect="1"/>
          </p:cNvPicPr>
          <p:nvPr/>
        </p:nvPicPr>
        <p:blipFill>
          <a:blip r:embed="rId3"/>
          <a:stretch>
            <a:fillRect/>
          </a:stretch>
        </p:blipFill>
        <p:spPr>
          <a:xfrm>
            <a:off x="1855947" y="5031715"/>
            <a:ext cx="6979917" cy="9302132"/>
          </a:xfrm>
          <a:prstGeom prst="rect">
            <a:avLst/>
          </a:prstGeom>
          <a:ln w="6350">
            <a:solidFill>
              <a:schemeClr val="tx1"/>
            </a:solid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矩形: 圆角 57"/>
          <p:cNvSpPr/>
          <p:nvPr/>
        </p:nvSpPr>
        <p:spPr>
          <a:xfrm>
            <a:off x="1315649" y="12088613"/>
            <a:ext cx="8117634" cy="2260800"/>
          </a:xfrm>
          <a:prstGeom prst="roundRect">
            <a:avLst/>
          </a:prstGeom>
          <a:solidFill>
            <a:srgbClr val="D8524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altLang="zh-CN" sz="2400" kern="100" dirty="0">
              <a:effectLst/>
              <a:latin typeface="Arial" panose="020B0604020202020204" pitchFamily="34" charset="0"/>
              <a:ea typeface="汉仪行楷简" panose="02010600000101010101" charset="-122"/>
              <a:cs typeface="Times New Roman" panose="02020603050405020304" pitchFamily="18" charset="0"/>
            </a:endParaRPr>
          </a:p>
          <a:p>
            <a:pPr algn="just"/>
            <a:endParaRPr lang="en-US" altLang="zh-CN" sz="2400" kern="100" dirty="0">
              <a:latin typeface="Arial" panose="020B0604020202020204" pitchFamily="34" charset="0"/>
              <a:ea typeface="汉仪行楷简" panose="02010600000101010101" charset="-122"/>
              <a:cs typeface="Times New Roman" panose="02020603050405020304" pitchFamily="18" charset="0"/>
            </a:endParaRPr>
          </a:p>
          <a:p>
            <a:pPr algn="just">
              <a:lnSpc>
                <a:spcPct val="150000"/>
              </a:lnSpc>
            </a:pPr>
            <a:r>
              <a:rPr lang="zh-CN" altLang="zh-CN" sz="2200" kern="100" dirty="0">
                <a:solidFill>
                  <a:schemeClr val="tx1">
                    <a:lumMod val="95000"/>
                    <a:lumOff val="5000"/>
                  </a:schemeClr>
                </a:solidFill>
                <a:effectLst/>
                <a:latin typeface="Arial" panose="020B0604020202020204" pitchFamily="34" charset="0"/>
                <a:ea typeface="汉仪行楷简" panose="02010600000101010101" charset="-122"/>
                <a:cs typeface="Times New Roman" panose="02020603050405020304" pitchFamily="18" charset="0"/>
              </a:rPr>
              <a:t>落实</a:t>
            </a:r>
            <a:r>
              <a:rPr lang="zh-CN" altLang="en-US" sz="2200" kern="100" dirty="0">
                <a:solidFill>
                  <a:schemeClr val="tx1">
                    <a:lumMod val="95000"/>
                    <a:lumOff val="5000"/>
                  </a:schemeClr>
                </a:solidFill>
                <a:effectLst/>
                <a:latin typeface="Arial" panose="020B0604020202020204" pitchFamily="34" charset="0"/>
                <a:ea typeface="汉仪行楷简" panose="02010600000101010101" charset="-122"/>
                <a:cs typeface="Times New Roman" panose="02020603050405020304" pitchFamily="18" charset="0"/>
              </a:rPr>
              <a:t>县级</a:t>
            </a:r>
            <a:r>
              <a:rPr lang="zh-CN" altLang="zh-CN" sz="2200" kern="100" dirty="0">
                <a:solidFill>
                  <a:schemeClr val="tx1">
                    <a:lumMod val="95000"/>
                    <a:lumOff val="5000"/>
                  </a:schemeClr>
                </a:solidFill>
                <a:effectLst/>
                <a:latin typeface="Arial" panose="020B0604020202020204" pitchFamily="34" charset="0"/>
                <a:ea typeface="汉仪行楷简" panose="02010600000101010101" charset="-122"/>
                <a:cs typeface="Times New Roman" panose="02020603050405020304" pitchFamily="18" charset="0"/>
              </a:rPr>
              <a:t>国土空间总体规划下达的</a:t>
            </a:r>
            <a:r>
              <a:rPr lang="zh-CN" altLang="en-US" sz="2200" kern="100" dirty="0">
                <a:solidFill>
                  <a:schemeClr val="tx1">
                    <a:lumMod val="95000"/>
                    <a:lumOff val="5000"/>
                  </a:schemeClr>
                </a:solidFill>
                <a:effectLst/>
                <a:latin typeface="Arial" panose="020B0604020202020204" pitchFamily="34" charset="0"/>
                <a:ea typeface="汉仪行楷简" panose="02010600000101010101" charset="-122"/>
                <a:cs typeface="Times New Roman" panose="02020603050405020304" pitchFamily="18" charset="0"/>
              </a:rPr>
              <a:t>城镇开发边界</a:t>
            </a:r>
            <a:r>
              <a:rPr lang="zh-CN" altLang="zh-CN" sz="2200" kern="100" dirty="0">
                <a:solidFill>
                  <a:schemeClr val="tx1">
                    <a:lumMod val="95000"/>
                    <a:lumOff val="5000"/>
                  </a:schemeClr>
                </a:solidFill>
                <a:effectLst/>
                <a:latin typeface="Arial" panose="020B0604020202020204" pitchFamily="34" charset="0"/>
                <a:ea typeface="汉仪行楷简" panose="02010600000101010101" charset="-122"/>
                <a:cs typeface="Times New Roman" panose="02020603050405020304" pitchFamily="18" charset="0"/>
              </a:rPr>
              <a:t>规模、布局以及管控要求，</a:t>
            </a:r>
            <a:r>
              <a:rPr lang="zh-CN" altLang="en-US" sz="2200" kern="100" dirty="0">
                <a:solidFill>
                  <a:schemeClr val="tx1">
                    <a:lumMod val="95000"/>
                    <a:lumOff val="5000"/>
                  </a:schemeClr>
                </a:solidFill>
                <a:effectLst/>
                <a:latin typeface="Arial" panose="020B0604020202020204" pitchFamily="34" charset="0"/>
                <a:ea typeface="汉仪行楷简" panose="02010600000101010101" charset="-122"/>
                <a:cs typeface="Times New Roman" panose="02020603050405020304" pitchFamily="18" charset="0"/>
              </a:rPr>
              <a:t>落实城镇开发边界</a:t>
            </a:r>
            <a:r>
              <a:rPr lang="zh-CN" altLang="zh-CN" sz="2200" kern="100" dirty="0">
                <a:solidFill>
                  <a:schemeClr val="tx1">
                    <a:lumMod val="95000"/>
                    <a:lumOff val="5000"/>
                  </a:schemeClr>
                </a:solidFill>
                <a:effectLst/>
                <a:latin typeface="Arial" panose="020B0604020202020204" pitchFamily="34" charset="0"/>
                <a:ea typeface="汉仪行楷简" panose="02010600000101010101" charset="-122"/>
                <a:cs typeface="Times New Roman" panose="02020603050405020304" pitchFamily="18" charset="0"/>
              </a:rPr>
              <a:t>面积</a:t>
            </a:r>
            <a:r>
              <a:rPr lang="en-US" altLang="zh-CN" sz="2200" kern="100" dirty="0">
                <a:solidFill>
                  <a:schemeClr val="bg1"/>
                </a:solidFill>
                <a:effectLst/>
                <a:latin typeface="Arial" panose="020B0604020202020204" pitchFamily="34" charset="0"/>
                <a:ea typeface="汉仪行楷简" panose="02010600000101010101" charset="-122"/>
                <a:cs typeface="Times New Roman" panose="02020603050405020304" pitchFamily="18" charset="0"/>
              </a:rPr>
              <a:t>54.53</a:t>
            </a:r>
            <a:r>
              <a:rPr lang="zh-CN" altLang="en-US" sz="2200" kern="100" dirty="0">
                <a:solidFill>
                  <a:schemeClr val="tx1"/>
                </a:solidFill>
                <a:effectLst/>
                <a:latin typeface="Arial" panose="020B0604020202020204" pitchFamily="34" charset="0"/>
                <a:ea typeface="汉仪行楷简" panose="02010600000101010101" charset="-122"/>
                <a:cs typeface="Times New Roman" panose="02020603050405020304" pitchFamily="18" charset="0"/>
              </a:rPr>
              <a:t>公顷</a:t>
            </a:r>
            <a:r>
              <a:rPr lang="zh-CN" altLang="zh-CN" sz="2200" kern="100" dirty="0">
                <a:solidFill>
                  <a:schemeClr val="tx1">
                    <a:lumMod val="95000"/>
                    <a:lumOff val="5000"/>
                  </a:schemeClr>
                </a:solidFill>
                <a:effectLst/>
                <a:latin typeface="Arial" panose="020B0604020202020204" pitchFamily="34" charset="0"/>
                <a:ea typeface="汉仪行楷简" panose="02010600000101010101" charset="-122"/>
                <a:cs typeface="Times New Roman" panose="02020603050405020304" pitchFamily="18" charset="0"/>
              </a:rPr>
              <a:t>，</a:t>
            </a:r>
            <a:r>
              <a:rPr lang="zh-CN" altLang="zh-CN" sz="2200" b="1" kern="100" dirty="0">
                <a:solidFill>
                  <a:schemeClr val="bg1"/>
                </a:solidFill>
                <a:effectLst/>
                <a:latin typeface="Arial" panose="020B0604020202020204" pitchFamily="34" charset="0"/>
                <a:ea typeface="汉仪行楷简" panose="02010600000101010101" charset="-122"/>
                <a:cs typeface="Times New Roman" panose="02020603050405020304" pitchFamily="18" charset="0"/>
              </a:rPr>
              <a:t>严格实行建设用地总量与强度双控</a:t>
            </a:r>
            <a:r>
              <a:rPr lang="zh-CN" altLang="en-US" sz="2200" kern="100" dirty="0">
                <a:solidFill>
                  <a:schemeClr val="tx1">
                    <a:lumMod val="95000"/>
                    <a:lumOff val="5000"/>
                  </a:schemeClr>
                </a:solidFill>
                <a:effectLst/>
                <a:latin typeface="Arial" panose="020B0604020202020204" pitchFamily="34" charset="0"/>
                <a:ea typeface="汉仪行楷简" panose="02010600000101010101" charset="-122"/>
                <a:cs typeface="Times New Roman" panose="02020603050405020304" pitchFamily="18" charset="0"/>
              </a:rPr>
              <a:t>。</a:t>
            </a:r>
            <a:endParaRPr lang="en-US" altLang="zh-CN" sz="2200" kern="100" dirty="0">
              <a:latin typeface="Arial" panose="020B0604020202020204" pitchFamily="34" charset="0"/>
              <a:ea typeface="汉仪行楷简" panose="02010600000101010101" charset="-122"/>
              <a:cs typeface="Times New Roman" panose="02020603050405020304" pitchFamily="18" charset="0"/>
            </a:endParaRPr>
          </a:p>
          <a:p>
            <a:pPr algn="just"/>
            <a:endParaRPr lang="en-US" altLang="zh-CN" sz="2400" kern="100" dirty="0">
              <a:effectLst/>
              <a:latin typeface="Arial" panose="020B0604020202020204" pitchFamily="34" charset="0"/>
              <a:ea typeface="汉仪行楷简" panose="02010600000101010101" charset="-122"/>
              <a:cs typeface="Times New Roman" panose="02020603050405020304" pitchFamily="18" charset="0"/>
            </a:endParaRPr>
          </a:p>
        </p:txBody>
      </p:sp>
      <p:sp>
        <p:nvSpPr>
          <p:cNvPr id="57" name="矩形: 圆角 56"/>
          <p:cNvSpPr/>
          <p:nvPr/>
        </p:nvSpPr>
        <p:spPr>
          <a:xfrm>
            <a:off x="1343072" y="8777239"/>
            <a:ext cx="8117634" cy="2260800"/>
          </a:xfrm>
          <a:prstGeom prst="roundRect">
            <a:avLst/>
          </a:prstGeom>
          <a:solidFill>
            <a:srgbClr val="34866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zh-CN" altLang="zh-CN" sz="2200" kern="100" dirty="0">
                <a:solidFill>
                  <a:schemeClr val="tx1">
                    <a:lumMod val="95000"/>
                    <a:lumOff val="5000"/>
                  </a:schemeClr>
                </a:solidFill>
                <a:effectLst/>
                <a:latin typeface="Arial" panose="020B0604020202020204" pitchFamily="34" charset="0"/>
                <a:ea typeface="汉仪行楷简" panose="02010600000101010101" charset="-122"/>
                <a:cs typeface="Times New Roman" panose="02020603050405020304" pitchFamily="18" charset="0"/>
              </a:rPr>
              <a:t>落实</a:t>
            </a:r>
            <a:r>
              <a:rPr lang="zh-CN" altLang="en-US" sz="2200" kern="100" dirty="0">
                <a:solidFill>
                  <a:schemeClr val="tx1">
                    <a:lumMod val="95000"/>
                    <a:lumOff val="5000"/>
                  </a:schemeClr>
                </a:solidFill>
                <a:effectLst/>
                <a:latin typeface="Arial" panose="020B0604020202020204" pitchFamily="34" charset="0"/>
                <a:ea typeface="汉仪行楷简" panose="02010600000101010101" charset="-122"/>
                <a:cs typeface="Times New Roman" panose="02020603050405020304" pitchFamily="18" charset="0"/>
              </a:rPr>
              <a:t>县级</a:t>
            </a:r>
            <a:r>
              <a:rPr lang="zh-CN" altLang="zh-CN" sz="2200" kern="100" dirty="0">
                <a:solidFill>
                  <a:schemeClr val="tx1">
                    <a:lumMod val="95000"/>
                    <a:lumOff val="5000"/>
                  </a:schemeClr>
                </a:solidFill>
                <a:effectLst/>
                <a:latin typeface="Arial" panose="020B0604020202020204" pitchFamily="34" charset="0"/>
                <a:ea typeface="汉仪行楷简" panose="02010600000101010101" charset="-122"/>
                <a:cs typeface="Times New Roman" panose="02020603050405020304" pitchFamily="18" charset="0"/>
              </a:rPr>
              <a:t>国土空间总体规划下达的生态保护红线规模、布局以及管控要求，</a:t>
            </a:r>
            <a:r>
              <a:rPr lang="zh-CN" altLang="en-US" sz="2200" kern="100" dirty="0">
                <a:solidFill>
                  <a:schemeClr val="tx1">
                    <a:lumMod val="95000"/>
                    <a:lumOff val="5000"/>
                  </a:schemeClr>
                </a:solidFill>
                <a:effectLst/>
                <a:latin typeface="Arial" panose="020B0604020202020204" pitchFamily="34" charset="0"/>
                <a:ea typeface="汉仪行楷简" panose="02010600000101010101" charset="-122"/>
                <a:cs typeface="Times New Roman" panose="02020603050405020304" pitchFamily="18" charset="0"/>
              </a:rPr>
              <a:t>落实</a:t>
            </a:r>
            <a:r>
              <a:rPr lang="zh-CN" altLang="zh-CN" sz="2200" kern="100" dirty="0">
                <a:solidFill>
                  <a:schemeClr val="tx1">
                    <a:lumMod val="95000"/>
                    <a:lumOff val="5000"/>
                  </a:schemeClr>
                </a:solidFill>
                <a:effectLst/>
                <a:latin typeface="Arial" panose="020B0604020202020204" pitchFamily="34" charset="0"/>
                <a:ea typeface="汉仪行楷简" panose="02010600000101010101" charset="-122"/>
                <a:cs typeface="Times New Roman" panose="02020603050405020304" pitchFamily="18" charset="0"/>
              </a:rPr>
              <a:t>生态保护红线面积</a:t>
            </a:r>
            <a:r>
              <a:rPr lang="en-US" altLang="zh-CN" sz="2200" b="1" dirty="0">
                <a:solidFill>
                  <a:schemeClr val="bg1"/>
                </a:solidFill>
                <a:latin typeface="Arial" panose="020B0604020202020204" pitchFamily="34" charset="0"/>
                <a:ea typeface="汉仪行楷简" panose="02010600000101010101" charset="-122"/>
              </a:rPr>
              <a:t>5340.73</a:t>
            </a:r>
            <a:r>
              <a:rPr lang="zh-CN" altLang="en-US" sz="2200" b="1" kern="100" dirty="0">
                <a:solidFill>
                  <a:schemeClr val="tx1"/>
                </a:solidFill>
                <a:effectLst/>
                <a:latin typeface="Arial" panose="020B0604020202020204" pitchFamily="34" charset="0"/>
                <a:ea typeface="汉仪行楷简" panose="02010600000101010101" charset="-122"/>
                <a:cs typeface="Times New Roman" panose="02020603050405020304" pitchFamily="18" charset="0"/>
              </a:rPr>
              <a:t>公顷</a:t>
            </a:r>
            <a:r>
              <a:rPr lang="zh-CN" altLang="zh-CN" sz="2200" b="1" kern="100" dirty="0">
                <a:solidFill>
                  <a:schemeClr val="tx1">
                    <a:lumMod val="95000"/>
                    <a:lumOff val="5000"/>
                  </a:schemeClr>
                </a:solidFill>
                <a:effectLst/>
                <a:latin typeface="Arial" panose="020B0604020202020204" pitchFamily="34" charset="0"/>
                <a:ea typeface="汉仪行楷简" panose="02010600000101010101" charset="-122"/>
                <a:cs typeface="Times New Roman" panose="02020603050405020304" pitchFamily="18" charset="0"/>
              </a:rPr>
              <a:t>，</a:t>
            </a:r>
            <a:r>
              <a:rPr lang="zh-CN" altLang="zh-CN" sz="2200" b="1" u="sng" kern="100" dirty="0">
                <a:effectLst/>
                <a:latin typeface="Arial" panose="020B0604020202020204" pitchFamily="34" charset="0"/>
                <a:ea typeface="汉仪行楷简" panose="02010600000101010101" charset="-122"/>
                <a:cs typeface="Times New Roman" panose="02020603050405020304" pitchFamily="18" charset="0"/>
              </a:rPr>
              <a:t>确保生态保护红线生态功能不降低、面积不减少、性质不改变。</a:t>
            </a:r>
            <a:endParaRPr lang="zh-CN" altLang="zh-CN" sz="2200" kern="100" dirty="0">
              <a:effectLst/>
              <a:latin typeface="Arial" panose="020B0604020202020204" pitchFamily="34" charset="0"/>
              <a:ea typeface="汉仪行楷简" panose="02010600000101010101" charset="-122"/>
              <a:cs typeface="Times New Roman" panose="02020603050405020304" pitchFamily="18" charset="0"/>
            </a:endParaRPr>
          </a:p>
        </p:txBody>
      </p:sp>
      <p:sp>
        <p:nvSpPr>
          <p:cNvPr id="14" name="矩形: 圆角 13"/>
          <p:cNvSpPr/>
          <p:nvPr/>
        </p:nvSpPr>
        <p:spPr>
          <a:xfrm>
            <a:off x="1419272" y="5527728"/>
            <a:ext cx="8117634" cy="2260547"/>
          </a:xfrm>
          <a:prstGeom prst="roundRect">
            <a:avLst/>
          </a:prstGeom>
          <a:solidFill>
            <a:srgbClr val="EBD36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ltLang="zh-CN" sz="2400" dirty="0">
              <a:solidFill>
                <a:schemeClr val="tx1">
                  <a:lumMod val="85000"/>
                  <a:lumOff val="15000"/>
                </a:schemeClr>
              </a:solidFill>
              <a:latin typeface="Arial" panose="020B0604020202020204" pitchFamily="34" charset="0"/>
              <a:ea typeface="汉仪行楷简" panose="02010600000101010101" charset="-122"/>
            </a:endParaRPr>
          </a:p>
          <a:p>
            <a:pPr>
              <a:lnSpc>
                <a:spcPct val="150000"/>
              </a:lnSpc>
            </a:pPr>
            <a:r>
              <a:rPr lang="zh-CN" altLang="en-US" sz="2200" b="1" u="sng" dirty="0">
                <a:solidFill>
                  <a:schemeClr val="bg1"/>
                </a:solidFill>
                <a:latin typeface="Arial" panose="020B0604020202020204" pitchFamily="34" charset="0"/>
                <a:ea typeface="汉仪行楷简" panose="02010600000101010101" charset="-122"/>
              </a:rPr>
              <a:t>严格落实上级下达的永久基本农田保护任务，</a:t>
            </a:r>
            <a:r>
              <a:rPr lang="zh-CN" altLang="en-US" sz="2200" dirty="0">
                <a:solidFill>
                  <a:schemeClr val="tx1"/>
                </a:solidFill>
                <a:latin typeface="Arial" panose="020B0604020202020204" pitchFamily="34" charset="0"/>
                <a:ea typeface="汉仪行楷简" panose="02010600000101010101" charset="-122"/>
              </a:rPr>
              <a:t>落实永久基本农田面积</a:t>
            </a:r>
            <a:r>
              <a:rPr lang="en-US" altLang="zh-CN" sz="2200" b="1" dirty="0">
                <a:solidFill>
                  <a:schemeClr val="bg1"/>
                </a:solidFill>
                <a:latin typeface="Arial" panose="020B0604020202020204" pitchFamily="34" charset="0"/>
                <a:ea typeface="汉仪行楷简" panose="02010600000101010101" charset="-122"/>
              </a:rPr>
              <a:t>6071.76</a:t>
            </a:r>
            <a:r>
              <a:rPr lang="zh-CN" altLang="en-US" sz="2200" dirty="0">
                <a:solidFill>
                  <a:schemeClr val="tx1"/>
                </a:solidFill>
                <a:latin typeface="Arial" panose="020B0604020202020204" pitchFamily="34" charset="0"/>
                <a:ea typeface="汉仪行楷简" panose="02010600000101010101" charset="-122"/>
              </a:rPr>
              <a:t>公顷，确保到</a:t>
            </a:r>
            <a:r>
              <a:rPr lang="en-US" altLang="zh-CN" sz="2200" dirty="0">
                <a:solidFill>
                  <a:schemeClr val="tx1"/>
                </a:solidFill>
                <a:latin typeface="Arial" panose="020B0604020202020204" pitchFamily="34" charset="0"/>
                <a:ea typeface="汉仪行楷简" panose="02010600000101010101" charset="-122"/>
              </a:rPr>
              <a:t>2035</a:t>
            </a:r>
            <a:r>
              <a:rPr lang="zh-CN" altLang="en-US" sz="2200" dirty="0">
                <a:solidFill>
                  <a:schemeClr val="tx1"/>
                </a:solidFill>
                <a:latin typeface="Arial" panose="020B0604020202020204" pitchFamily="34" charset="0"/>
                <a:ea typeface="汉仪行楷简" panose="02010600000101010101" charset="-122"/>
              </a:rPr>
              <a:t>年永久基本农田保护面积不低于上级下达任务要求，推动永久基本农田保护连片成片</a:t>
            </a:r>
            <a:r>
              <a:rPr lang="zh-CN" altLang="en-US" sz="2400" dirty="0">
                <a:solidFill>
                  <a:schemeClr val="tx1"/>
                </a:solidFill>
                <a:latin typeface="Arial" panose="020B0604020202020204" pitchFamily="34" charset="0"/>
                <a:ea typeface="汉仪行楷简" panose="02010600000101010101" charset="-122"/>
              </a:rPr>
              <a:t>。</a:t>
            </a:r>
            <a:endParaRPr lang="zh-CN" altLang="en-US" sz="2400" dirty="0">
              <a:solidFill>
                <a:schemeClr val="tx1"/>
              </a:solidFill>
              <a:latin typeface="Arial" panose="020B0604020202020204" pitchFamily="34" charset="0"/>
              <a:ea typeface="汉仪行楷简" panose="02010600000101010101" charset="-122"/>
            </a:endParaRPr>
          </a:p>
        </p:txBody>
      </p:sp>
      <p:sp>
        <p:nvSpPr>
          <p:cNvPr id="6" name="文本框 5"/>
          <p:cNvSpPr txBox="1"/>
          <p:nvPr/>
        </p:nvSpPr>
        <p:spPr>
          <a:xfrm>
            <a:off x="1306284" y="3028205"/>
            <a:ext cx="3256126" cy="521970"/>
          </a:xfrm>
          <a:prstGeom prst="rect">
            <a:avLst/>
          </a:prstGeom>
          <a:noFill/>
        </p:spPr>
        <p:txBody>
          <a:bodyPr wrap="square" rtlCol="0">
            <a:spAutoFit/>
          </a:bodyPr>
          <a:lstStyle/>
          <a:p>
            <a:r>
              <a:rPr lang="zh-CN" altLang="en-US" sz="2800" b="1" dirty="0">
                <a:solidFill>
                  <a:srgbClr val="E6AD86"/>
                </a:solidFill>
                <a:latin typeface="Arial" panose="020B0604020202020204" pitchFamily="34" charset="0"/>
                <a:ea typeface="汉仪行楷简" panose="02010600000101010101" charset="-122"/>
              </a:rPr>
              <a:t>基本原则</a:t>
            </a:r>
            <a:endParaRPr lang="zh-CN" altLang="en-US" sz="2800" b="1" dirty="0">
              <a:solidFill>
                <a:srgbClr val="E6AD86"/>
              </a:solidFill>
              <a:latin typeface="Arial" panose="020B0604020202020204" pitchFamily="34" charset="0"/>
              <a:ea typeface="汉仪行楷简" panose="02010600000101010101" charset="-122"/>
            </a:endParaRPr>
          </a:p>
        </p:txBody>
      </p:sp>
      <p:grpSp>
        <p:nvGrpSpPr>
          <p:cNvPr id="9" name="组合 8"/>
          <p:cNvGrpSpPr/>
          <p:nvPr/>
        </p:nvGrpSpPr>
        <p:grpSpPr>
          <a:xfrm>
            <a:off x="3339834" y="2202348"/>
            <a:ext cx="4012144" cy="2180254"/>
            <a:chOff x="3288910" y="2018300"/>
            <a:chExt cx="4012144" cy="2180254"/>
          </a:xfrm>
        </p:grpSpPr>
        <p:sp>
          <p:nvSpPr>
            <p:cNvPr id="7" name="半闭框 6"/>
            <p:cNvSpPr/>
            <p:nvPr/>
          </p:nvSpPr>
          <p:spPr>
            <a:xfrm>
              <a:off x="3288910" y="2018300"/>
              <a:ext cx="1604866" cy="709127"/>
            </a:xfrm>
            <a:prstGeom prst="halfFrame">
              <a:avLst/>
            </a:prstGeom>
            <a:solidFill>
              <a:srgbClr val="FFC000"/>
            </a:solidFill>
            <a:ln>
              <a:solidFill>
                <a:srgbClr val="E6AD8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46" name="半闭框 45"/>
            <p:cNvSpPr/>
            <p:nvPr/>
          </p:nvSpPr>
          <p:spPr>
            <a:xfrm rot="10800000">
              <a:off x="5696188" y="3489427"/>
              <a:ext cx="1604866" cy="709127"/>
            </a:xfrm>
            <a:prstGeom prst="halfFrame">
              <a:avLst/>
            </a:prstGeom>
            <a:solidFill>
              <a:srgbClr val="FFC000"/>
            </a:solidFill>
            <a:ln>
              <a:solidFill>
                <a:srgbClr val="E6AD8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8" name="文本框 7"/>
            <p:cNvSpPr txBox="1"/>
            <p:nvPr/>
          </p:nvSpPr>
          <p:spPr>
            <a:xfrm>
              <a:off x="3697840" y="2413270"/>
              <a:ext cx="3256126" cy="1383665"/>
            </a:xfrm>
            <a:prstGeom prst="rect">
              <a:avLst/>
            </a:prstGeom>
            <a:noFill/>
          </p:spPr>
          <p:txBody>
            <a:bodyPr wrap="square" rtlCol="0">
              <a:spAutoFit/>
            </a:bodyPr>
            <a:lstStyle/>
            <a:p>
              <a:pPr algn="just"/>
              <a:r>
                <a:rPr lang="zh-CN" altLang="en-US" sz="2800" dirty="0">
                  <a:solidFill>
                    <a:schemeClr val="accent3">
                      <a:lumMod val="50000"/>
                    </a:schemeClr>
                  </a:solidFill>
                  <a:latin typeface="Arial" panose="020B0604020202020204" pitchFamily="34" charset="0"/>
                  <a:ea typeface="汉仪行楷简" panose="02010600000101010101" charset="-122"/>
                </a:rPr>
                <a:t>底线思维  保护优先</a:t>
              </a:r>
              <a:endParaRPr lang="en-US" altLang="zh-CN" sz="2800" dirty="0">
                <a:solidFill>
                  <a:schemeClr val="accent3">
                    <a:lumMod val="50000"/>
                  </a:schemeClr>
                </a:solidFill>
                <a:latin typeface="Arial" panose="020B0604020202020204" pitchFamily="34" charset="0"/>
                <a:ea typeface="汉仪行楷简" panose="02010600000101010101" charset="-122"/>
              </a:endParaRPr>
            </a:p>
            <a:p>
              <a:pPr algn="just"/>
              <a:r>
                <a:rPr lang="zh-CN" altLang="en-US" sz="2800" dirty="0">
                  <a:solidFill>
                    <a:schemeClr val="accent3">
                      <a:lumMod val="50000"/>
                    </a:schemeClr>
                  </a:solidFill>
                  <a:latin typeface="Arial" panose="020B0604020202020204" pitchFamily="34" charset="0"/>
                  <a:ea typeface="汉仪行楷简" panose="02010600000101010101" charset="-122"/>
                </a:rPr>
                <a:t>多规合一  协调落实</a:t>
              </a:r>
              <a:endParaRPr lang="en-US" altLang="zh-CN" sz="2800" dirty="0">
                <a:solidFill>
                  <a:schemeClr val="accent3">
                    <a:lumMod val="50000"/>
                  </a:schemeClr>
                </a:solidFill>
                <a:latin typeface="Arial" panose="020B0604020202020204" pitchFamily="34" charset="0"/>
                <a:ea typeface="汉仪行楷简" panose="02010600000101010101" charset="-122"/>
              </a:endParaRPr>
            </a:p>
            <a:p>
              <a:pPr algn="just"/>
              <a:r>
                <a:rPr lang="zh-CN" altLang="en-US" sz="2800" dirty="0">
                  <a:solidFill>
                    <a:schemeClr val="accent3">
                      <a:lumMod val="50000"/>
                    </a:schemeClr>
                  </a:solidFill>
                  <a:latin typeface="Arial" panose="020B0604020202020204" pitchFamily="34" charset="0"/>
                  <a:ea typeface="汉仪行楷简" panose="02010600000101010101" charset="-122"/>
                </a:rPr>
                <a:t>统筹推进  分类管控</a:t>
              </a:r>
              <a:endParaRPr lang="zh-CN" altLang="en-US" sz="2800" dirty="0">
                <a:solidFill>
                  <a:schemeClr val="accent3">
                    <a:lumMod val="50000"/>
                  </a:schemeClr>
                </a:solidFill>
                <a:latin typeface="Arial" panose="020B0604020202020204" pitchFamily="34" charset="0"/>
                <a:ea typeface="汉仪行楷简" panose="02010600000101010101" charset="-122"/>
              </a:endParaRPr>
            </a:p>
          </p:txBody>
        </p:sp>
      </p:grpSp>
      <p:sp>
        <p:nvSpPr>
          <p:cNvPr id="11" name="文本框 10"/>
          <p:cNvSpPr txBox="1"/>
          <p:nvPr/>
        </p:nvSpPr>
        <p:spPr>
          <a:xfrm>
            <a:off x="7949681" y="2597318"/>
            <a:ext cx="2146041" cy="1383665"/>
          </a:xfrm>
          <a:prstGeom prst="rect">
            <a:avLst/>
          </a:prstGeom>
          <a:noFill/>
        </p:spPr>
        <p:txBody>
          <a:bodyPr wrap="square" rtlCol="0">
            <a:spAutoFit/>
          </a:bodyPr>
          <a:lstStyle/>
          <a:p>
            <a:r>
              <a:rPr lang="zh-CN" altLang="en-US" sz="2800" b="1" dirty="0">
                <a:solidFill>
                  <a:srgbClr val="E6AD86"/>
                </a:solidFill>
                <a:latin typeface="Arial" panose="020B0604020202020204" pitchFamily="34" charset="0"/>
                <a:ea typeface="汉仪行楷简" panose="02010600000101010101" charset="-122"/>
              </a:rPr>
              <a:t>不交叉</a:t>
            </a:r>
            <a:endParaRPr lang="en-US" altLang="zh-CN" sz="2800" b="1" dirty="0">
              <a:solidFill>
                <a:srgbClr val="E6AD86"/>
              </a:solidFill>
              <a:latin typeface="Arial" panose="020B0604020202020204" pitchFamily="34" charset="0"/>
              <a:ea typeface="汉仪行楷简" panose="02010600000101010101" charset="-122"/>
            </a:endParaRPr>
          </a:p>
          <a:p>
            <a:r>
              <a:rPr lang="zh-CN" altLang="en-US" sz="2800" b="1" dirty="0">
                <a:solidFill>
                  <a:srgbClr val="E6AD86"/>
                </a:solidFill>
                <a:latin typeface="Arial" panose="020B0604020202020204" pitchFamily="34" charset="0"/>
                <a:ea typeface="汉仪行楷简" panose="02010600000101010101" charset="-122"/>
              </a:rPr>
              <a:t>不重叠</a:t>
            </a:r>
            <a:endParaRPr lang="en-US" altLang="zh-CN" sz="2800" b="1" dirty="0">
              <a:solidFill>
                <a:srgbClr val="E6AD86"/>
              </a:solidFill>
              <a:latin typeface="Arial" panose="020B0604020202020204" pitchFamily="34" charset="0"/>
              <a:ea typeface="汉仪行楷简" panose="02010600000101010101" charset="-122"/>
            </a:endParaRPr>
          </a:p>
          <a:p>
            <a:r>
              <a:rPr lang="zh-CN" altLang="en-US" sz="2800" b="1" dirty="0">
                <a:solidFill>
                  <a:srgbClr val="E6AD86"/>
                </a:solidFill>
                <a:latin typeface="Arial" panose="020B0604020202020204" pitchFamily="34" charset="0"/>
                <a:ea typeface="汉仪行楷简" panose="02010600000101010101" charset="-122"/>
              </a:rPr>
              <a:t>不冲突</a:t>
            </a:r>
            <a:endParaRPr lang="zh-CN" altLang="en-US" sz="2800" b="1" dirty="0">
              <a:solidFill>
                <a:srgbClr val="E6AD86"/>
              </a:solidFill>
              <a:latin typeface="Arial" panose="020B0604020202020204" pitchFamily="34" charset="0"/>
              <a:ea typeface="汉仪行楷简" panose="02010600000101010101" charset="-122"/>
            </a:endParaRPr>
          </a:p>
        </p:txBody>
      </p:sp>
      <p:sp>
        <p:nvSpPr>
          <p:cNvPr id="13" name="波形 12"/>
          <p:cNvSpPr/>
          <p:nvPr/>
        </p:nvSpPr>
        <p:spPr>
          <a:xfrm>
            <a:off x="1431591" y="4587875"/>
            <a:ext cx="3130819" cy="1208959"/>
          </a:xfrm>
          <a:prstGeom prst="wave">
            <a:avLst/>
          </a:prstGeom>
          <a:solidFill>
            <a:srgbClr val="EBD36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latin typeface="Arial" panose="020B0604020202020204" pitchFamily="34" charset="0"/>
                <a:ea typeface="汉仪行楷简" panose="02010600000101010101" charset="-122"/>
              </a:rPr>
              <a:t>落实永久基本农田</a:t>
            </a:r>
            <a:endParaRPr lang="zh-CN" altLang="en-US" sz="2400" b="1" dirty="0">
              <a:latin typeface="Arial" panose="020B0604020202020204" pitchFamily="34" charset="0"/>
              <a:ea typeface="汉仪行楷简" panose="02010600000101010101" charset="-122"/>
            </a:endParaRPr>
          </a:p>
        </p:txBody>
      </p:sp>
      <p:sp>
        <p:nvSpPr>
          <p:cNvPr id="55" name="波形 54"/>
          <p:cNvSpPr/>
          <p:nvPr/>
        </p:nvSpPr>
        <p:spPr>
          <a:xfrm>
            <a:off x="1383506" y="8169275"/>
            <a:ext cx="3130819" cy="1068069"/>
          </a:xfrm>
          <a:prstGeom prst="wave">
            <a:avLst/>
          </a:prstGeom>
          <a:solidFill>
            <a:srgbClr val="34866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latin typeface="Arial" panose="020B0604020202020204" pitchFamily="34" charset="0"/>
                <a:ea typeface="汉仪行楷简" panose="02010600000101010101" charset="-122"/>
              </a:rPr>
              <a:t>落实生态保护红线</a:t>
            </a:r>
            <a:endParaRPr lang="zh-CN" altLang="en-US" sz="2400" b="1" dirty="0">
              <a:latin typeface="Arial" panose="020B0604020202020204" pitchFamily="34" charset="0"/>
              <a:ea typeface="汉仪行楷简" panose="02010600000101010101" charset="-122"/>
            </a:endParaRPr>
          </a:p>
        </p:txBody>
      </p:sp>
      <p:sp>
        <p:nvSpPr>
          <p:cNvPr id="56" name="波形 55"/>
          <p:cNvSpPr/>
          <p:nvPr/>
        </p:nvSpPr>
        <p:spPr>
          <a:xfrm>
            <a:off x="1307306" y="11369675"/>
            <a:ext cx="3130819" cy="1068069"/>
          </a:xfrm>
          <a:prstGeom prst="wave">
            <a:avLst/>
          </a:prstGeom>
          <a:solidFill>
            <a:srgbClr val="D8524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latin typeface="Arial" panose="020B0604020202020204" pitchFamily="34" charset="0"/>
                <a:ea typeface="汉仪行楷简" panose="02010600000101010101" charset="-122"/>
              </a:rPr>
              <a:t>落实城镇开发边界</a:t>
            </a:r>
            <a:endParaRPr lang="zh-CN" altLang="en-US" sz="2400" b="1" dirty="0">
              <a:latin typeface="Arial" panose="020B0604020202020204" pitchFamily="34" charset="0"/>
              <a:ea typeface="汉仪行楷简" panose="02010600000101010101" charset="-122"/>
            </a:endParaRPr>
          </a:p>
        </p:txBody>
      </p:sp>
      <p:sp>
        <p:nvSpPr>
          <p:cNvPr id="18" name="object 7"/>
          <p:cNvSpPr txBox="1"/>
          <p:nvPr/>
        </p:nvSpPr>
        <p:spPr>
          <a:xfrm>
            <a:off x="1321560" y="1306964"/>
            <a:ext cx="4633946" cy="492125"/>
          </a:xfrm>
          <a:prstGeom prst="rect">
            <a:avLst/>
          </a:prstGeom>
        </p:spPr>
        <p:txBody>
          <a:bodyPr vert="horz" wrap="square" lIns="0" tIns="0" rIns="0" bIns="0" rtlCol="0">
            <a:spAutoFit/>
          </a:bodyPr>
          <a:lstStyle/>
          <a:p>
            <a:pPr marL="9525">
              <a:tabLst>
                <a:tab pos="838835" algn="l"/>
              </a:tabLst>
            </a:pPr>
            <a:r>
              <a:rPr lang="en-US" altLang="zh-CN" sz="3200" b="1" spc="169" dirty="0">
                <a:solidFill>
                  <a:schemeClr val="accent3"/>
                </a:solidFill>
                <a:latin typeface="Arial" panose="020B0604020202020204" pitchFamily="34" charset="0"/>
                <a:ea typeface="汉仪行楷简" panose="02010600000101010101" charset="-122"/>
                <a:cs typeface="微软雅黑" panose="020B0503020204020204" pitchFamily="34" charset="-122"/>
              </a:rPr>
              <a:t>4.2	</a:t>
            </a:r>
            <a:r>
              <a:rPr lang="zh-CN" altLang="en-US" sz="3200" b="1" spc="169" dirty="0">
                <a:solidFill>
                  <a:schemeClr val="accent3"/>
                </a:solidFill>
                <a:latin typeface="Arial" panose="020B0604020202020204" pitchFamily="34" charset="0"/>
                <a:ea typeface="汉仪行楷简" panose="02010600000101010101" charset="-122"/>
                <a:cs typeface="微软雅黑" panose="020B0503020204020204" pitchFamily="34" charset="-122"/>
              </a:rPr>
              <a:t>严格落实</a:t>
            </a:r>
            <a:r>
              <a:rPr lang="zh-CN" altLang="en-US" sz="3200" b="1" spc="233" dirty="0">
                <a:solidFill>
                  <a:schemeClr val="accent3"/>
                </a:solidFill>
                <a:latin typeface="Arial" panose="020B0604020202020204" pitchFamily="34" charset="0"/>
                <a:ea typeface="汉仪行楷简" panose="02010600000101010101" charset="-122"/>
                <a:cs typeface="微软雅黑" panose="020B0503020204020204" pitchFamily="34" charset="-122"/>
              </a:rPr>
              <a:t>三区三线</a:t>
            </a:r>
            <a:endParaRPr lang="zh-CN" altLang="en-US" sz="3200" b="1" spc="233" dirty="0">
              <a:solidFill>
                <a:schemeClr val="accent3"/>
              </a:solidFill>
              <a:latin typeface="Arial" panose="020B0604020202020204" pitchFamily="34" charset="0"/>
              <a:ea typeface="汉仪行楷简" panose="02010600000101010101" charset="-122"/>
              <a:cs typeface="微软雅黑" panose="020B0503020204020204" pitchFamily="34" charset="-122"/>
            </a:endParaRPr>
          </a:p>
        </p:txBody>
      </p:sp>
      <p:pic>
        <p:nvPicPr>
          <p:cNvPr id="19" name="图片 18"/>
          <p:cNvPicPr>
            <a:picLocks noChangeAspect="1"/>
          </p:cNvPicPr>
          <p:nvPr/>
        </p:nvPicPr>
        <p:blipFill>
          <a:blip r:embed="rId1" cstate="print">
            <a:alphaModFix amt="37000"/>
            <a:extLst>
              <a:ext uri="{28A0092B-C50C-407E-A947-70E740481C1C}">
                <a14:useLocalDpi xmlns:a14="http://schemas.microsoft.com/office/drawing/2010/main" val="0"/>
              </a:ext>
            </a:extLst>
          </a:blip>
          <a:stretch>
            <a:fillRect/>
          </a:stretch>
        </p:blipFill>
        <p:spPr>
          <a:xfrm>
            <a:off x="9430150" y="13813352"/>
            <a:ext cx="1490485" cy="2107839"/>
          </a:xfrm>
          <a:prstGeom prst="rect">
            <a:avLst/>
          </a:prstGeom>
        </p:spPr>
      </p:pic>
      <p:grpSp>
        <p:nvGrpSpPr>
          <p:cNvPr id="20" name="组合 19"/>
          <p:cNvGrpSpPr/>
          <p:nvPr/>
        </p:nvGrpSpPr>
        <p:grpSpPr>
          <a:xfrm>
            <a:off x="0" y="374935"/>
            <a:ext cx="10691813" cy="555340"/>
            <a:chOff x="0" y="487695"/>
            <a:chExt cx="10691813" cy="555340"/>
          </a:xfrm>
        </p:grpSpPr>
        <p:cxnSp>
          <p:nvCxnSpPr>
            <p:cNvPr id="21" name="直接连接符 20"/>
            <p:cNvCxnSpPr/>
            <p:nvPr/>
          </p:nvCxnSpPr>
          <p:spPr>
            <a:xfrm>
              <a:off x="0" y="1043035"/>
              <a:ext cx="10691813" cy="0"/>
            </a:xfrm>
            <a:prstGeom prst="line">
              <a:avLst/>
            </a:prstGeom>
            <a:ln w="25400">
              <a:solidFill>
                <a:schemeClr val="accent3"/>
              </a:solidFill>
              <a:prstDash val="sysDot"/>
            </a:ln>
          </p:spPr>
          <p:style>
            <a:lnRef idx="1">
              <a:schemeClr val="accent1"/>
            </a:lnRef>
            <a:fillRef idx="0">
              <a:schemeClr val="accent1"/>
            </a:fillRef>
            <a:effectRef idx="0">
              <a:schemeClr val="accent1"/>
            </a:effectRef>
            <a:fontRef idx="minor">
              <a:schemeClr val="tx1"/>
            </a:fontRef>
          </p:style>
        </p:cxnSp>
        <p:grpSp>
          <p:nvGrpSpPr>
            <p:cNvPr id="22" name="组合 21"/>
            <p:cNvGrpSpPr/>
            <p:nvPr/>
          </p:nvGrpSpPr>
          <p:grpSpPr>
            <a:xfrm>
              <a:off x="523366" y="487695"/>
              <a:ext cx="8099140" cy="488542"/>
              <a:chOff x="523366" y="487695"/>
              <a:chExt cx="8099140" cy="488542"/>
            </a:xfrm>
          </p:grpSpPr>
          <p:sp>
            <p:nvSpPr>
              <p:cNvPr id="23" name="矩形 22"/>
              <p:cNvSpPr/>
              <p:nvPr/>
            </p:nvSpPr>
            <p:spPr>
              <a:xfrm>
                <a:off x="523366" y="487695"/>
                <a:ext cx="326740" cy="326740"/>
              </a:xfrm>
              <a:prstGeom prst="rect">
                <a:avLst/>
              </a:prstGeom>
              <a:gradFill flip="none" rotWithShape="1">
                <a:gsLst>
                  <a:gs pos="0">
                    <a:schemeClr val="bg1"/>
                  </a:gs>
                  <a:gs pos="14000">
                    <a:schemeClr val="accent3"/>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矩形 23"/>
              <p:cNvSpPr/>
              <p:nvPr/>
            </p:nvSpPr>
            <p:spPr>
              <a:xfrm>
                <a:off x="880815" y="674992"/>
                <a:ext cx="239481" cy="239481"/>
              </a:xfrm>
              <a:prstGeom prst="rect">
                <a:avLst/>
              </a:prstGeom>
              <a:gradFill>
                <a:gsLst>
                  <a:gs pos="0">
                    <a:schemeClr val="bg1"/>
                  </a:gs>
                  <a:gs pos="12000">
                    <a:schemeClr val="accent3"/>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文本框 24"/>
              <p:cNvSpPr txBox="1"/>
              <p:nvPr/>
            </p:nvSpPr>
            <p:spPr>
              <a:xfrm>
                <a:off x="1682928" y="639992"/>
                <a:ext cx="6939578" cy="336245"/>
              </a:xfrm>
              <a:prstGeom prst="rect">
                <a:avLst/>
              </a:prstGeom>
              <a:noFill/>
            </p:spPr>
            <p:txBody>
              <a:bodyPr wrap="square">
                <a:spAutoFit/>
              </a:bodyPr>
              <a:lstStyle/>
              <a:p>
                <a:r>
                  <a:rPr lang="en-US" altLang="zh-CN" sz="1600" b="1" dirty="0">
                    <a:solidFill>
                      <a:schemeClr val="accent3"/>
                    </a:solidFill>
                    <a:latin typeface="Arial" panose="020B0604020202020204" pitchFamily="34" charset="0"/>
                    <a:ea typeface="汉仪行楷简" panose="02010600000101010101" charset="-122"/>
                  </a:rPr>
                  <a:t>《</a:t>
                </a:r>
                <a:r>
                  <a:rPr lang="zh-CN" altLang="en-US" sz="1600" b="1" dirty="0">
                    <a:solidFill>
                      <a:schemeClr val="accent3"/>
                    </a:solidFill>
                    <a:latin typeface="Arial" panose="020B0604020202020204" pitchFamily="34" charset="0"/>
                    <a:ea typeface="汉仪行楷简" panose="02010600000101010101" charset="-122"/>
                  </a:rPr>
                  <a:t>岚城镇国土空间总体规划（</a:t>
                </a:r>
                <a:r>
                  <a:rPr lang="en-US" altLang="zh-CN" sz="1600" b="1" dirty="0">
                    <a:solidFill>
                      <a:schemeClr val="accent3"/>
                    </a:solidFill>
                    <a:latin typeface="Arial" panose="020B0604020202020204" pitchFamily="34" charset="0"/>
                    <a:ea typeface="汉仪行楷简" panose="02010600000101010101" charset="-122"/>
                  </a:rPr>
                  <a:t>2021-2035</a:t>
                </a:r>
                <a:r>
                  <a:rPr lang="zh-CN" altLang="en-US" sz="1600" b="1" dirty="0">
                    <a:solidFill>
                      <a:schemeClr val="accent3"/>
                    </a:solidFill>
                    <a:latin typeface="Arial" panose="020B0604020202020204" pitchFamily="34" charset="0"/>
                    <a:ea typeface="汉仪行楷简" panose="02010600000101010101" charset="-122"/>
                  </a:rPr>
                  <a:t>）</a:t>
                </a:r>
                <a:r>
                  <a:rPr lang="en-US" altLang="zh-CN" sz="1600" b="1" dirty="0">
                    <a:solidFill>
                      <a:schemeClr val="accent3"/>
                    </a:solidFill>
                    <a:latin typeface="Arial" panose="020B0604020202020204" pitchFamily="34" charset="0"/>
                    <a:ea typeface="汉仪行楷简" panose="02010600000101010101" charset="-122"/>
                  </a:rPr>
                  <a:t>》</a:t>
                </a:r>
                <a:r>
                  <a:rPr lang="zh-CN" altLang="en-US" sz="1600" b="1" dirty="0">
                    <a:solidFill>
                      <a:schemeClr val="accent3"/>
                    </a:solidFill>
                    <a:latin typeface="Arial" panose="020B0604020202020204" pitchFamily="34" charset="0"/>
                    <a:ea typeface="汉仪行楷简" panose="02010600000101010101" charset="-122"/>
                  </a:rPr>
                  <a:t>（公众版）</a:t>
                </a:r>
                <a:endParaRPr lang="zh-CN" altLang="en-US" sz="1600" b="1" dirty="0">
                  <a:solidFill>
                    <a:schemeClr val="accent3"/>
                  </a:solidFill>
                  <a:latin typeface="Arial" panose="020B0604020202020204" pitchFamily="34" charset="0"/>
                  <a:ea typeface="汉仪行楷简" panose="02010600000101010101" charset="-122"/>
                </a:endParaRPr>
              </a:p>
            </p:txBody>
          </p:sp>
        </p:grpSp>
      </p:gr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126385" y="1478751"/>
            <a:ext cx="973404" cy="330302"/>
          </a:xfrm>
          <a:prstGeom prst="rect">
            <a:avLst/>
          </a:prstGeom>
          <a:blipFill>
            <a:blip r:embed="rId1" cstate="print">
              <a:alphaModFix amt="30000"/>
            </a:blip>
            <a:stretch>
              <a:fillRect/>
            </a:stretch>
          </a:blipFill>
        </p:spPr>
        <p:txBody>
          <a:bodyPr wrap="square" lIns="0" tIns="0" rIns="0" bIns="0" rtlCol="0"/>
          <a:lstStyle/>
          <a:p>
            <a:endParaRPr sz="1020"/>
          </a:p>
        </p:txBody>
      </p:sp>
      <p:sp>
        <p:nvSpPr>
          <p:cNvPr id="4" name="object 4"/>
          <p:cNvSpPr txBox="1"/>
          <p:nvPr/>
        </p:nvSpPr>
        <p:spPr>
          <a:xfrm>
            <a:off x="1323208" y="1289777"/>
            <a:ext cx="4708497" cy="492125"/>
          </a:xfrm>
          <a:prstGeom prst="rect">
            <a:avLst/>
          </a:prstGeom>
        </p:spPr>
        <p:txBody>
          <a:bodyPr vert="horz" wrap="square" lIns="0" tIns="0" rIns="0" bIns="0" rtlCol="0">
            <a:spAutoFit/>
          </a:bodyPr>
          <a:lstStyle/>
          <a:p>
            <a:pPr marL="9525">
              <a:tabLst>
                <a:tab pos="838835" algn="l"/>
              </a:tabLst>
            </a:pPr>
            <a:r>
              <a:rPr lang="en-US" sz="3200" b="1" spc="8" dirty="0">
                <a:solidFill>
                  <a:schemeClr val="accent3"/>
                </a:solidFill>
                <a:latin typeface="Arial" panose="020B0604020202020204" pitchFamily="34" charset="0"/>
                <a:ea typeface="汉仪行楷简" panose="02010600000101010101" charset="-122"/>
                <a:cs typeface="微软雅黑" panose="020B0503020204020204" pitchFamily="34" charset="-122"/>
              </a:rPr>
              <a:t>4</a:t>
            </a:r>
            <a:r>
              <a:rPr sz="3200" b="1" spc="-493" dirty="0">
                <a:solidFill>
                  <a:schemeClr val="accent3"/>
                </a:solidFill>
                <a:latin typeface="Arial" panose="020B0604020202020204" pitchFamily="34" charset="0"/>
                <a:ea typeface="汉仪行楷简" panose="02010600000101010101" charset="-122"/>
                <a:cs typeface="微软雅黑" panose="020B0503020204020204" pitchFamily="34" charset="-122"/>
              </a:rPr>
              <a:t> </a:t>
            </a:r>
            <a:r>
              <a:rPr sz="3200" b="1" spc="4" dirty="0">
                <a:solidFill>
                  <a:schemeClr val="accent3"/>
                </a:solidFill>
                <a:latin typeface="Arial" panose="020B0604020202020204" pitchFamily="34" charset="0"/>
                <a:ea typeface="汉仪行楷简" panose="02010600000101010101" charset="-122"/>
                <a:cs typeface="微软雅黑" panose="020B0503020204020204" pitchFamily="34" charset="-122"/>
              </a:rPr>
              <a:t>.</a:t>
            </a:r>
            <a:r>
              <a:rPr sz="3200" b="1" spc="-493" dirty="0">
                <a:solidFill>
                  <a:schemeClr val="accent3"/>
                </a:solidFill>
                <a:latin typeface="Arial" panose="020B0604020202020204" pitchFamily="34" charset="0"/>
                <a:ea typeface="汉仪行楷简" panose="02010600000101010101" charset="-122"/>
                <a:cs typeface="微软雅黑" panose="020B0503020204020204" pitchFamily="34" charset="-122"/>
              </a:rPr>
              <a:t> </a:t>
            </a:r>
            <a:r>
              <a:rPr lang="en-US" sz="3200" b="1" spc="8" dirty="0">
                <a:solidFill>
                  <a:schemeClr val="accent3"/>
                </a:solidFill>
                <a:latin typeface="Arial" panose="020B0604020202020204" pitchFamily="34" charset="0"/>
                <a:ea typeface="汉仪行楷简" panose="02010600000101010101" charset="-122"/>
                <a:cs typeface="微软雅黑" panose="020B0503020204020204" pitchFamily="34" charset="-122"/>
              </a:rPr>
              <a:t>3</a:t>
            </a:r>
            <a:r>
              <a:rPr lang="zh-CN" altLang="en-US" sz="3200" b="1" spc="226" dirty="0">
                <a:solidFill>
                  <a:schemeClr val="accent3"/>
                </a:solidFill>
                <a:latin typeface="Arial" panose="020B0604020202020204" pitchFamily="34" charset="0"/>
                <a:ea typeface="汉仪行楷简" panose="02010600000101010101" charset="-122"/>
                <a:cs typeface="微软雅黑" panose="020B0503020204020204" pitchFamily="34" charset="-122"/>
              </a:rPr>
              <a:t>科学布局农业空间</a:t>
            </a:r>
            <a:endParaRPr lang="zh-CN" altLang="en-US" sz="3200" b="1" spc="226" dirty="0">
              <a:solidFill>
                <a:schemeClr val="accent3"/>
              </a:solidFill>
              <a:latin typeface="Arial" panose="020B0604020202020204" pitchFamily="34" charset="0"/>
              <a:ea typeface="汉仪行楷简" panose="02010600000101010101" charset="-122"/>
              <a:cs typeface="微软雅黑" panose="020B0503020204020204" pitchFamily="34" charset="-122"/>
            </a:endParaRPr>
          </a:p>
        </p:txBody>
      </p:sp>
      <p:pic>
        <p:nvPicPr>
          <p:cNvPr id="73" name="图片 72"/>
          <p:cNvPicPr>
            <a:picLocks noChangeAspect="1"/>
          </p:cNvPicPr>
          <p:nvPr/>
        </p:nvPicPr>
        <p:blipFill>
          <a:blip r:embed="rId2" cstate="print">
            <a:alphaModFix amt="37000"/>
            <a:extLst>
              <a:ext uri="{28A0092B-C50C-407E-A947-70E740481C1C}">
                <a14:useLocalDpi xmlns:a14="http://schemas.microsoft.com/office/drawing/2010/main" val="0"/>
              </a:ext>
            </a:extLst>
          </a:blip>
          <a:stretch>
            <a:fillRect/>
          </a:stretch>
        </p:blipFill>
        <p:spPr>
          <a:xfrm>
            <a:off x="9430150" y="13813352"/>
            <a:ext cx="1490485" cy="2107839"/>
          </a:xfrm>
          <a:prstGeom prst="rect">
            <a:avLst/>
          </a:prstGeom>
        </p:spPr>
      </p:pic>
      <p:grpSp>
        <p:nvGrpSpPr>
          <p:cNvPr id="74" name="组合 73"/>
          <p:cNvGrpSpPr/>
          <p:nvPr/>
        </p:nvGrpSpPr>
        <p:grpSpPr>
          <a:xfrm>
            <a:off x="0" y="374935"/>
            <a:ext cx="10691813" cy="555340"/>
            <a:chOff x="0" y="487695"/>
            <a:chExt cx="10691813" cy="555340"/>
          </a:xfrm>
        </p:grpSpPr>
        <p:cxnSp>
          <p:nvCxnSpPr>
            <p:cNvPr id="75" name="直接连接符 74"/>
            <p:cNvCxnSpPr/>
            <p:nvPr/>
          </p:nvCxnSpPr>
          <p:spPr>
            <a:xfrm>
              <a:off x="0" y="1043035"/>
              <a:ext cx="10691813" cy="0"/>
            </a:xfrm>
            <a:prstGeom prst="line">
              <a:avLst/>
            </a:prstGeom>
            <a:ln w="25400">
              <a:solidFill>
                <a:schemeClr val="accent3"/>
              </a:solidFill>
              <a:prstDash val="sysDot"/>
            </a:ln>
          </p:spPr>
          <p:style>
            <a:lnRef idx="1">
              <a:schemeClr val="accent1"/>
            </a:lnRef>
            <a:fillRef idx="0">
              <a:schemeClr val="accent1"/>
            </a:fillRef>
            <a:effectRef idx="0">
              <a:schemeClr val="accent1"/>
            </a:effectRef>
            <a:fontRef idx="minor">
              <a:schemeClr val="tx1"/>
            </a:fontRef>
          </p:style>
        </p:cxnSp>
        <p:grpSp>
          <p:nvGrpSpPr>
            <p:cNvPr id="76" name="组合 75"/>
            <p:cNvGrpSpPr/>
            <p:nvPr/>
          </p:nvGrpSpPr>
          <p:grpSpPr>
            <a:xfrm>
              <a:off x="523366" y="487695"/>
              <a:ext cx="8099140" cy="488542"/>
              <a:chOff x="523366" y="487695"/>
              <a:chExt cx="8099140" cy="488542"/>
            </a:xfrm>
          </p:grpSpPr>
          <p:sp>
            <p:nvSpPr>
              <p:cNvPr id="77" name="矩形 76"/>
              <p:cNvSpPr/>
              <p:nvPr/>
            </p:nvSpPr>
            <p:spPr>
              <a:xfrm>
                <a:off x="523366" y="487695"/>
                <a:ext cx="326740" cy="326740"/>
              </a:xfrm>
              <a:prstGeom prst="rect">
                <a:avLst/>
              </a:prstGeom>
              <a:gradFill flip="none" rotWithShape="1">
                <a:gsLst>
                  <a:gs pos="0">
                    <a:schemeClr val="bg1"/>
                  </a:gs>
                  <a:gs pos="14000">
                    <a:schemeClr val="accent3"/>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8" name="矩形 77"/>
              <p:cNvSpPr/>
              <p:nvPr/>
            </p:nvSpPr>
            <p:spPr>
              <a:xfrm>
                <a:off x="880815" y="674992"/>
                <a:ext cx="239481" cy="239481"/>
              </a:xfrm>
              <a:prstGeom prst="rect">
                <a:avLst/>
              </a:prstGeom>
              <a:gradFill>
                <a:gsLst>
                  <a:gs pos="0">
                    <a:schemeClr val="bg1"/>
                  </a:gs>
                  <a:gs pos="12000">
                    <a:schemeClr val="accent3"/>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9" name="文本框 78"/>
              <p:cNvSpPr txBox="1"/>
              <p:nvPr/>
            </p:nvSpPr>
            <p:spPr>
              <a:xfrm>
                <a:off x="1682928" y="639992"/>
                <a:ext cx="6939578" cy="336245"/>
              </a:xfrm>
              <a:prstGeom prst="rect">
                <a:avLst/>
              </a:prstGeom>
              <a:noFill/>
            </p:spPr>
            <p:txBody>
              <a:bodyPr wrap="square">
                <a:spAutoFit/>
              </a:bodyPr>
              <a:lstStyle/>
              <a:p>
                <a:r>
                  <a:rPr lang="en-US" altLang="zh-CN" sz="1600" b="1" dirty="0">
                    <a:solidFill>
                      <a:schemeClr val="accent3"/>
                    </a:solidFill>
                    <a:latin typeface="Arial" panose="020B0604020202020204" pitchFamily="34" charset="0"/>
                    <a:ea typeface="汉仪行楷简" panose="02010600000101010101" charset="-122"/>
                  </a:rPr>
                  <a:t>《</a:t>
                </a:r>
                <a:r>
                  <a:rPr lang="zh-CN" altLang="en-US" sz="1600" b="1" dirty="0">
                    <a:solidFill>
                      <a:schemeClr val="accent3"/>
                    </a:solidFill>
                    <a:latin typeface="Arial" panose="020B0604020202020204" pitchFamily="34" charset="0"/>
                    <a:ea typeface="汉仪行楷简" panose="02010600000101010101" charset="-122"/>
                  </a:rPr>
                  <a:t>岚城镇国土空间总体规划（</a:t>
                </a:r>
                <a:r>
                  <a:rPr lang="en-US" altLang="zh-CN" sz="1600" b="1" dirty="0">
                    <a:solidFill>
                      <a:schemeClr val="accent3"/>
                    </a:solidFill>
                    <a:latin typeface="Arial" panose="020B0604020202020204" pitchFamily="34" charset="0"/>
                    <a:ea typeface="汉仪行楷简" panose="02010600000101010101" charset="-122"/>
                  </a:rPr>
                  <a:t>2021-2035</a:t>
                </a:r>
                <a:r>
                  <a:rPr lang="zh-CN" altLang="en-US" sz="1600" b="1" dirty="0">
                    <a:solidFill>
                      <a:schemeClr val="accent3"/>
                    </a:solidFill>
                    <a:latin typeface="Arial" panose="020B0604020202020204" pitchFamily="34" charset="0"/>
                    <a:ea typeface="汉仪行楷简" panose="02010600000101010101" charset="-122"/>
                  </a:rPr>
                  <a:t>）</a:t>
                </a:r>
                <a:r>
                  <a:rPr lang="en-US" altLang="zh-CN" sz="1600" b="1" dirty="0">
                    <a:solidFill>
                      <a:schemeClr val="accent3"/>
                    </a:solidFill>
                    <a:latin typeface="Arial" panose="020B0604020202020204" pitchFamily="34" charset="0"/>
                    <a:ea typeface="汉仪行楷简" panose="02010600000101010101" charset="-122"/>
                  </a:rPr>
                  <a:t>》</a:t>
                </a:r>
                <a:r>
                  <a:rPr lang="zh-CN" altLang="en-US" sz="1600" b="1" dirty="0">
                    <a:solidFill>
                      <a:schemeClr val="accent3"/>
                    </a:solidFill>
                    <a:latin typeface="Arial" panose="020B0604020202020204" pitchFamily="34" charset="0"/>
                    <a:ea typeface="汉仪行楷简" panose="02010600000101010101" charset="-122"/>
                  </a:rPr>
                  <a:t>（公众版）</a:t>
                </a:r>
                <a:endParaRPr lang="zh-CN" altLang="en-US" sz="1600" b="1" dirty="0">
                  <a:solidFill>
                    <a:schemeClr val="accent3"/>
                  </a:solidFill>
                  <a:latin typeface="Arial" panose="020B0604020202020204" pitchFamily="34" charset="0"/>
                  <a:ea typeface="汉仪行楷简" panose="02010600000101010101" charset="-122"/>
                </a:endParaRPr>
              </a:p>
            </p:txBody>
          </p:sp>
        </p:grpSp>
      </p:grpSp>
      <p:sp>
        <p:nvSpPr>
          <p:cNvPr id="16" name="文本框 15"/>
          <p:cNvSpPr txBox="1"/>
          <p:nvPr/>
        </p:nvSpPr>
        <p:spPr>
          <a:xfrm>
            <a:off x="1613087" y="2106593"/>
            <a:ext cx="5349240" cy="521970"/>
          </a:xfrm>
          <a:prstGeom prst="rect">
            <a:avLst/>
          </a:prstGeom>
          <a:noFill/>
        </p:spPr>
        <p:txBody>
          <a:bodyPr wrap="square">
            <a:spAutoFit/>
          </a:bodyPr>
          <a:lstStyle/>
          <a:p>
            <a:r>
              <a:rPr lang="zh-CN" altLang="en-US" sz="2800" b="1" spc="143" dirty="0">
                <a:latin typeface="Arial" panose="020B0604020202020204" pitchFamily="34" charset="0"/>
                <a:ea typeface="汉仪行楷简" panose="02010600000101010101" charset="-122"/>
              </a:rPr>
              <a:t>落实永久基本农田</a:t>
            </a:r>
            <a:endParaRPr lang="zh-CN" altLang="en-US" sz="2800" b="1" spc="143" dirty="0">
              <a:latin typeface="Arial" panose="020B0604020202020204" pitchFamily="34" charset="0"/>
              <a:ea typeface="汉仪行楷简" panose="02010600000101010101" charset="-122"/>
            </a:endParaRPr>
          </a:p>
        </p:txBody>
      </p:sp>
      <p:sp>
        <p:nvSpPr>
          <p:cNvPr id="21" name="文本框 20"/>
          <p:cNvSpPr txBox="1"/>
          <p:nvPr/>
        </p:nvSpPr>
        <p:spPr>
          <a:xfrm>
            <a:off x="923939" y="2826892"/>
            <a:ext cx="8843934" cy="3184525"/>
          </a:xfrm>
          <a:prstGeom prst="rect">
            <a:avLst/>
          </a:prstGeom>
          <a:noFill/>
        </p:spPr>
        <p:txBody>
          <a:bodyPr wrap="square">
            <a:spAutoFit/>
          </a:bodyPr>
          <a:lstStyle/>
          <a:p>
            <a:pPr marL="0" marR="0" lvl="1" indent="457200" algn="l" defTabSz="455930" rtl="0" eaLnBrk="1" fontAlgn="base" latinLnBrk="0" hangingPunct="1">
              <a:lnSpc>
                <a:spcPct val="150000"/>
              </a:lnSpc>
              <a:spcBef>
                <a:spcPct val="0"/>
              </a:spcBef>
              <a:spcAft>
                <a:spcPct val="0"/>
              </a:spcAft>
              <a:buClrTx/>
              <a:buSzTx/>
              <a:buFontTx/>
              <a:buNone/>
              <a:defRPr/>
            </a:pPr>
            <a:r>
              <a:rPr kumimoji="0" lang="zh-CN" altLang="en-US" sz="2200" i="0" u="none" strike="noStrike" kern="1200" cap="none" spc="0" normalizeH="0" baseline="0" noProof="0" dirty="0">
                <a:ln>
                  <a:noFill/>
                </a:ln>
                <a:solidFill>
                  <a:prstClr val="black"/>
                </a:solidFill>
                <a:effectLst/>
                <a:uLnTx/>
                <a:uFillTx/>
                <a:latin typeface="Arial" panose="020B0604020202020204" pitchFamily="34" charset="0"/>
                <a:ea typeface="汉仪行楷简" panose="02010600000101010101" charset="-122"/>
                <a:cs typeface="+mn-cs"/>
              </a:rPr>
              <a:t> 严格按照县级国土空间总体规划确定的保护面积指标，依据永久基本农田管控的有关规定和标准，在规定期内落实永久基本农田保护任务，并确保数量不减少，质量有提高。</a:t>
            </a:r>
            <a:endParaRPr kumimoji="0" lang="zh-CN" altLang="en-US" sz="2200" i="0" u="none" strike="noStrike" kern="1200" cap="none" spc="0" normalizeH="0" baseline="0" noProof="0" dirty="0">
              <a:ln>
                <a:noFill/>
              </a:ln>
              <a:solidFill>
                <a:prstClr val="black"/>
              </a:solidFill>
              <a:effectLst/>
              <a:uLnTx/>
              <a:uFillTx/>
              <a:latin typeface="Arial" panose="020B0604020202020204" pitchFamily="34" charset="0"/>
              <a:ea typeface="汉仪行楷简" panose="02010600000101010101" charset="-122"/>
              <a:cs typeface="+mn-cs"/>
            </a:endParaRPr>
          </a:p>
          <a:p>
            <a:pPr marL="0" marR="0" lvl="1" indent="457200" algn="l" defTabSz="455930" rtl="0" eaLnBrk="1" fontAlgn="base" latinLnBrk="0" hangingPunct="1">
              <a:lnSpc>
                <a:spcPct val="150000"/>
              </a:lnSpc>
              <a:spcBef>
                <a:spcPct val="0"/>
              </a:spcBef>
              <a:spcAft>
                <a:spcPct val="0"/>
              </a:spcAft>
              <a:buClrTx/>
              <a:buSzTx/>
              <a:buFontTx/>
              <a:buNone/>
              <a:defRPr/>
            </a:pPr>
            <a:r>
              <a:rPr kumimoji="0" lang="zh-CN" altLang="en-US" sz="2200" b="1" i="0" u="none" strike="noStrike" kern="1200" cap="none" spc="0" normalizeH="0" baseline="0" noProof="0" dirty="0">
                <a:ln>
                  <a:noFill/>
                </a:ln>
                <a:solidFill>
                  <a:srgbClr val="92D050"/>
                </a:solidFill>
                <a:effectLst/>
                <a:uLnTx/>
                <a:uFillTx/>
                <a:latin typeface="Arial" panose="020B0604020202020204" pitchFamily="34" charset="0"/>
                <a:ea typeface="汉仪行楷简" panose="02010600000101010101" charset="-122"/>
                <a:cs typeface="+mn-cs"/>
              </a:rPr>
              <a:t>从严控制建设占用永久基本农田，任何单位和个人不得擅自占用或改变用途。</a:t>
            </a:r>
            <a:endParaRPr kumimoji="0" lang="zh-CN" altLang="en-US" sz="2200" b="1" i="0" u="none" strike="noStrike" kern="1200" cap="none" spc="0" normalizeH="0" baseline="0" noProof="0" dirty="0">
              <a:ln>
                <a:noFill/>
              </a:ln>
              <a:solidFill>
                <a:srgbClr val="92D050"/>
              </a:solidFill>
              <a:effectLst/>
              <a:uLnTx/>
              <a:uFillTx/>
              <a:latin typeface="Arial" panose="020B0604020202020204" pitchFamily="34" charset="0"/>
              <a:ea typeface="汉仪行楷简" panose="02010600000101010101" charset="-122"/>
              <a:cs typeface="+mn-cs"/>
            </a:endParaRPr>
          </a:p>
          <a:p>
            <a:pPr marL="0" marR="0" lvl="1" indent="457200" algn="l" defTabSz="455930" rtl="0" eaLnBrk="1" fontAlgn="base" latinLnBrk="0" hangingPunct="1">
              <a:lnSpc>
                <a:spcPct val="150000"/>
              </a:lnSpc>
              <a:spcBef>
                <a:spcPct val="0"/>
              </a:spcBef>
              <a:spcAft>
                <a:spcPct val="0"/>
              </a:spcAft>
              <a:buClrTx/>
              <a:buSzTx/>
              <a:buFontTx/>
              <a:buNone/>
              <a:defRPr/>
            </a:pPr>
            <a:endParaRPr kumimoji="0" lang="en-US" altLang="zh-CN" sz="2400" i="0" u="none" strike="noStrike" kern="1200" cap="none" spc="0" normalizeH="0" baseline="0" noProof="0" dirty="0">
              <a:ln>
                <a:noFill/>
              </a:ln>
              <a:solidFill>
                <a:srgbClr val="000000"/>
              </a:solidFill>
              <a:effectLst/>
              <a:uLnTx/>
              <a:uFillTx/>
              <a:latin typeface="Arial" panose="020B0604020202020204" pitchFamily="34" charset="0"/>
              <a:ea typeface="汉仪行楷简" panose="02010600000101010101" charset="-122"/>
              <a:cs typeface="+mn-cs"/>
            </a:endParaRPr>
          </a:p>
        </p:txBody>
      </p:sp>
      <p:pic>
        <p:nvPicPr>
          <p:cNvPr id="5" name="图片 4"/>
          <p:cNvPicPr>
            <a:picLocks noChangeAspect="1"/>
          </p:cNvPicPr>
          <p:nvPr/>
        </p:nvPicPr>
        <p:blipFill>
          <a:blip r:embed="rId3"/>
          <a:stretch>
            <a:fillRect/>
          </a:stretch>
        </p:blipFill>
        <p:spPr>
          <a:xfrm>
            <a:off x="2066158" y="5549977"/>
            <a:ext cx="6556348" cy="8639098"/>
          </a:xfrm>
          <a:prstGeom prst="rect">
            <a:avLst/>
          </a:prstGeom>
          <a:ln w="6350">
            <a:solidFill>
              <a:schemeClr val="tx1"/>
            </a:solid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126385" y="1478751"/>
            <a:ext cx="973404" cy="330302"/>
          </a:xfrm>
          <a:prstGeom prst="rect">
            <a:avLst/>
          </a:prstGeom>
          <a:blipFill>
            <a:blip r:embed="rId1" cstate="print">
              <a:alphaModFix amt="30000"/>
            </a:blip>
            <a:stretch>
              <a:fillRect/>
            </a:stretch>
          </a:blipFill>
        </p:spPr>
        <p:txBody>
          <a:bodyPr wrap="square" lIns="0" tIns="0" rIns="0" bIns="0" rtlCol="0"/>
          <a:lstStyle/>
          <a:p>
            <a:endParaRPr sz="1020"/>
          </a:p>
        </p:txBody>
      </p:sp>
      <p:sp>
        <p:nvSpPr>
          <p:cNvPr id="4" name="object 4"/>
          <p:cNvSpPr txBox="1"/>
          <p:nvPr/>
        </p:nvSpPr>
        <p:spPr>
          <a:xfrm>
            <a:off x="1323208" y="1289777"/>
            <a:ext cx="4632297" cy="492125"/>
          </a:xfrm>
          <a:prstGeom prst="rect">
            <a:avLst/>
          </a:prstGeom>
        </p:spPr>
        <p:txBody>
          <a:bodyPr vert="horz" wrap="square" lIns="0" tIns="0" rIns="0" bIns="0" rtlCol="0">
            <a:spAutoFit/>
          </a:bodyPr>
          <a:lstStyle/>
          <a:p>
            <a:pPr marL="9525">
              <a:tabLst>
                <a:tab pos="838835" algn="l"/>
              </a:tabLst>
            </a:pPr>
            <a:r>
              <a:rPr lang="en-US" sz="3200" b="1" spc="8" dirty="0">
                <a:solidFill>
                  <a:schemeClr val="accent3"/>
                </a:solidFill>
                <a:latin typeface="Arial" panose="020B0604020202020204" pitchFamily="34" charset="0"/>
                <a:ea typeface="汉仪行楷简" panose="02010600000101010101" charset="-122"/>
                <a:cs typeface="微软雅黑" panose="020B0503020204020204" pitchFamily="34" charset="-122"/>
              </a:rPr>
              <a:t>4</a:t>
            </a:r>
            <a:r>
              <a:rPr sz="3200" b="1" spc="-493" dirty="0">
                <a:solidFill>
                  <a:schemeClr val="accent3"/>
                </a:solidFill>
                <a:latin typeface="Arial" panose="020B0604020202020204" pitchFamily="34" charset="0"/>
                <a:ea typeface="汉仪行楷简" panose="02010600000101010101" charset="-122"/>
                <a:cs typeface="微软雅黑" panose="020B0503020204020204" pitchFamily="34" charset="-122"/>
              </a:rPr>
              <a:t> </a:t>
            </a:r>
            <a:r>
              <a:rPr sz="3200" b="1" spc="4" dirty="0">
                <a:solidFill>
                  <a:schemeClr val="accent3"/>
                </a:solidFill>
                <a:latin typeface="Arial" panose="020B0604020202020204" pitchFamily="34" charset="0"/>
                <a:ea typeface="汉仪行楷简" panose="02010600000101010101" charset="-122"/>
                <a:cs typeface="微软雅黑" panose="020B0503020204020204" pitchFamily="34" charset="-122"/>
              </a:rPr>
              <a:t>.</a:t>
            </a:r>
            <a:r>
              <a:rPr sz="3200" b="1" spc="-493" dirty="0">
                <a:solidFill>
                  <a:schemeClr val="accent3"/>
                </a:solidFill>
                <a:latin typeface="Arial" panose="020B0604020202020204" pitchFamily="34" charset="0"/>
                <a:ea typeface="汉仪行楷简" panose="02010600000101010101" charset="-122"/>
                <a:cs typeface="微软雅黑" panose="020B0503020204020204" pitchFamily="34" charset="-122"/>
              </a:rPr>
              <a:t> </a:t>
            </a:r>
            <a:r>
              <a:rPr lang="en-US" sz="3200" b="1" spc="8" dirty="0">
                <a:solidFill>
                  <a:schemeClr val="accent3"/>
                </a:solidFill>
                <a:latin typeface="Arial" panose="020B0604020202020204" pitchFamily="34" charset="0"/>
                <a:ea typeface="汉仪行楷简" panose="02010600000101010101" charset="-122"/>
                <a:cs typeface="微软雅黑" panose="020B0503020204020204" pitchFamily="34" charset="-122"/>
              </a:rPr>
              <a:t>3</a:t>
            </a:r>
            <a:r>
              <a:rPr sz="3200" b="1" spc="8" dirty="0">
                <a:solidFill>
                  <a:schemeClr val="accent3"/>
                </a:solidFill>
                <a:latin typeface="Arial" panose="020B0604020202020204" pitchFamily="34" charset="0"/>
                <a:ea typeface="汉仪行楷简" panose="02010600000101010101" charset="-122"/>
                <a:cs typeface="微软雅黑" panose="020B0503020204020204" pitchFamily="34" charset="-122"/>
              </a:rPr>
              <a:t>	</a:t>
            </a:r>
            <a:r>
              <a:rPr lang="zh-CN" altLang="en-US" sz="3200" b="1" spc="226" dirty="0">
                <a:solidFill>
                  <a:schemeClr val="accent3"/>
                </a:solidFill>
                <a:latin typeface="Arial" panose="020B0604020202020204" pitchFamily="34" charset="0"/>
                <a:ea typeface="汉仪行楷简" panose="02010600000101010101" charset="-122"/>
                <a:cs typeface="微软雅黑" panose="020B0503020204020204" pitchFamily="34" charset="-122"/>
              </a:rPr>
              <a:t>科学布局农业空间</a:t>
            </a:r>
            <a:endParaRPr lang="zh-CN" altLang="en-US" sz="3200" b="1" spc="226" dirty="0">
              <a:solidFill>
                <a:schemeClr val="accent3"/>
              </a:solidFill>
              <a:latin typeface="Arial" panose="020B0604020202020204" pitchFamily="34" charset="0"/>
              <a:ea typeface="汉仪行楷简" panose="02010600000101010101" charset="-122"/>
              <a:cs typeface="微软雅黑" panose="020B0503020204020204" pitchFamily="34" charset="-122"/>
            </a:endParaRPr>
          </a:p>
        </p:txBody>
      </p:sp>
      <p:sp>
        <p:nvSpPr>
          <p:cNvPr id="13" name="TextBox 5"/>
          <p:cNvSpPr txBox="1"/>
          <p:nvPr/>
        </p:nvSpPr>
        <p:spPr>
          <a:xfrm>
            <a:off x="1035465" y="2516472"/>
            <a:ext cx="3235960" cy="459105"/>
          </a:xfrm>
          <a:prstGeom prst="rect">
            <a:avLst/>
          </a:prstGeom>
          <a:noFill/>
          <a:ln w="9525">
            <a:noFill/>
          </a:ln>
        </p:spPr>
        <p:txBody>
          <a:bodyPr wrap="none" lIns="91426" tIns="45717" rIns="91426" bIns="45717">
            <a:spAutoFit/>
          </a:bodyPr>
          <a:lstStyle/>
          <a:p>
            <a:pPr marR="0" lvl="0" defTabSz="455930" eaLnBrk="1" fontAlgn="base" latinLnBrk="0" hangingPunct="1">
              <a:lnSpc>
                <a:spcPct val="100000"/>
              </a:lnSpc>
              <a:spcBef>
                <a:spcPct val="0"/>
              </a:spcBef>
              <a:spcAft>
                <a:spcPct val="0"/>
              </a:spcAft>
              <a:buClrTx/>
              <a:buSzTx/>
              <a:defRPr/>
            </a:pPr>
            <a:r>
              <a:rPr kumimoji="0" lang="zh-CN" altLang="en-US" sz="2400" b="1" i="0" u="none" strike="noStrike" kern="0" cap="none" spc="0" normalizeH="0" baseline="0" noProof="0" dirty="0">
                <a:ln>
                  <a:noFill/>
                </a:ln>
                <a:solidFill>
                  <a:srgbClr val="658E49"/>
                </a:solidFill>
                <a:effectLst/>
                <a:uLnTx/>
                <a:uFillTx/>
                <a:latin typeface="Arial" panose="020B0604020202020204" pitchFamily="34" charset="0"/>
                <a:ea typeface="汉仪行楷简" panose="02010600000101010101" charset="-122"/>
              </a:rPr>
              <a:t>强化永久基本农田保护</a:t>
            </a:r>
            <a:endParaRPr kumimoji="0" lang="zh-CN" altLang="en-US" sz="2400" b="1" i="0" u="none" strike="noStrike" kern="0" cap="none" spc="0" normalizeH="0" baseline="0" noProof="0" dirty="0">
              <a:ln>
                <a:noFill/>
              </a:ln>
              <a:solidFill>
                <a:srgbClr val="658E49"/>
              </a:solidFill>
              <a:effectLst/>
              <a:uLnTx/>
              <a:uFillTx/>
              <a:latin typeface="Arial" panose="020B0604020202020204" pitchFamily="34" charset="0"/>
              <a:ea typeface="汉仪行楷简" panose="02010600000101010101" charset="-122"/>
            </a:endParaRPr>
          </a:p>
        </p:txBody>
      </p:sp>
      <p:sp>
        <p:nvSpPr>
          <p:cNvPr id="14" name="文本框 13"/>
          <p:cNvSpPr txBox="1"/>
          <p:nvPr/>
        </p:nvSpPr>
        <p:spPr>
          <a:xfrm>
            <a:off x="956725" y="2997225"/>
            <a:ext cx="8860778" cy="1614805"/>
          </a:xfrm>
          <a:prstGeom prst="rect">
            <a:avLst/>
          </a:prstGeom>
          <a:noFill/>
        </p:spPr>
        <p:txBody>
          <a:bodyPr wrap="square">
            <a:spAutoFit/>
          </a:bodyPr>
          <a:lstStyle/>
          <a:p>
            <a:pPr>
              <a:lnSpc>
                <a:spcPct val="150000"/>
              </a:lnSpc>
            </a:pPr>
            <a:r>
              <a:rPr kumimoji="0" lang="en-US" altLang="zh-CN" sz="1800" b="0" i="0" u="none" strike="noStrike" kern="1200" cap="none" spc="0" normalizeH="0" baseline="0" noProof="0" dirty="0">
                <a:ln>
                  <a:noFill/>
                </a:ln>
                <a:solidFill>
                  <a:srgbClr val="000000"/>
                </a:solidFill>
                <a:effectLst/>
                <a:uLnTx/>
                <a:uFillTx/>
                <a:latin typeface="Arial" panose="020B0604020202020204" pitchFamily="34" charset="0"/>
                <a:ea typeface="汉仪行楷简" panose="02010600000101010101" charset="-122"/>
                <a:cs typeface="+mn-cs"/>
              </a:rPr>
              <a:t>       </a:t>
            </a:r>
            <a:r>
              <a:rPr kumimoji="0" lang="zh-CN" altLang="zh-CN" sz="2200" b="0" i="0" u="none" strike="noStrike" kern="1200" cap="none" spc="0" normalizeH="0" baseline="0" noProof="0" dirty="0">
                <a:ln>
                  <a:noFill/>
                </a:ln>
                <a:solidFill>
                  <a:srgbClr val="000000"/>
                </a:solidFill>
                <a:effectLst/>
                <a:uLnTx/>
                <a:uFillTx/>
                <a:latin typeface="Arial" panose="020B0604020202020204" pitchFamily="34" charset="0"/>
                <a:ea typeface="汉仪行楷简" panose="02010600000101010101" charset="-122"/>
                <a:cs typeface="+mn-cs"/>
              </a:rPr>
              <a:t>基本农田分布集中度较高、土地质量和生产能力高及生产条件好、优质基本农田所占比例较大（即基本农田面积占其行政村总面积＞50%），是需要重点保护和整治的区域。</a:t>
            </a:r>
            <a:endParaRPr lang="zh-CN" altLang="en-US" sz="2200" dirty="0">
              <a:latin typeface="Arial" panose="020B0604020202020204" pitchFamily="34" charset="0"/>
              <a:ea typeface="汉仪行楷简" panose="02010600000101010101" charset="-122"/>
            </a:endParaRPr>
          </a:p>
        </p:txBody>
      </p:sp>
      <p:sp>
        <p:nvSpPr>
          <p:cNvPr id="15" name="TextBox 5"/>
          <p:cNvSpPr txBox="1"/>
          <p:nvPr/>
        </p:nvSpPr>
        <p:spPr>
          <a:xfrm>
            <a:off x="1078865" y="4690110"/>
            <a:ext cx="3509010" cy="459105"/>
          </a:xfrm>
          <a:prstGeom prst="rect">
            <a:avLst/>
          </a:prstGeom>
          <a:noFill/>
          <a:ln w="9525">
            <a:noFill/>
          </a:ln>
        </p:spPr>
        <p:txBody>
          <a:bodyPr wrap="square" lIns="91426" tIns="45717" rIns="91426" bIns="45717">
            <a:spAutoFit/>
          </a:bodyPr>
          <a:lstStyle/>
          <a:p>
            <a:pPr marR="0" lvl="0" defTabSz="455930" eaLnBrk="1" fontAlgn="base" latinLnBrk="0" hangingPunct="1">
              <a:lnSpc>
                <a:spcPct val="100000"/>
              </a:lnSpc>
              <a:spcBef>
                <a:spcPct val="0"/>
              </a:spcBef>
              <a:spcAft>
                <a:spcPct val="0"/>
              </a:spcAft>
              <a:buClrTx/>
              <a:buSzTx/>
              <a:defRPr/>
            </a:pPr>
            <a:r>
              <a:rPr kumimoji="0" lang="zh-CN" altLang="en-US" sz="2400" b="1" i="0" u="none" strike="noStrike" kern="0" cap="none" spc="0" normalizeH="0" baseline="0" noProof="0" dirty="0">
                <a:ln>
                  <a:noFill/>
                </a:ln>
                <a:solidFill>
                  <a:srgbClr val="658E49"/>
                </a:solidFill>
                <a:effectLst/>
                <a:uLnTx/>
                <a:uFillTx/>
                <a:latin typeface="Arial" panose="020B0604020202020204" pitchFamily="34" charset="0"/>
                <a:ea typeface="汉仪行楷简" panose="02010600000101010101" charset="-122"/>
              </a:rPr>
              <a:t>保障粮食功能生产区</a:t>
            </a:r>
            <a:endParaRPr kumimoji="0" lang="zh-CN" altLang="en-US" sz="2400" b="1" i="0" u="none" strike="noStrike" kern="0" cap="none" spc="0" normalizeH="0" baseline="0" noProof="0" dirty="0">
              <a:ln>
                <a:noFill/>
              </a:ln>
              <a:solidFill>
                <a:srgbClr val="658E49"/>
              </a:solidFill>
              <a:effectLst/>
              <a:uLnTx/>
              <a:uFillTx/>
              <a:latin typeface="Arial" panose="020B0604020202020204" pitchFamily="34" charset="0"/>
              <a:ea typeface="汉仪行楷简" panose="02010600000101010101" charset="-122"/>
            </a:endParaRPr>
          </a:p>
        </p:txBody>
      </p:sp>
      <p:sp>
        <p:nvSpPr>
          <p:cNvPr id="16" name="文本框 15"/>
          <p:cNvSpPr txBox="1"/>
          <p:nvPr/>
        </p:nvSpPr>
        <p:spPr>
          <a:xfrm>
            <a:off x="1155065" y="5166360"/>
            <a:ext cx="2152650" cy="1614805"/>
          </a:xfrm>
          <a:prstGeom prst="rect">
            <a:avLst/>
          </a:prstGeom>
          <a:noFill/>
        </p:spPr>
        <p:txBody>
          <a:bodyPr wrap="square">
            <a:spAutoFit/>
          </a:bodyPr>
          <a:lstStyle/>
          <a:p>
            <a:pPr>
              <a:lnSpc>
                <a:spcPct val="150000"/>
              </a:lnSpc>
            </a:pPr>
            <a:r>
              <a:rPr kumimoji="0" lang="en-US" altLang="zh-CN" sz="2000" b="0" i="0" u="none" strike="noStrike" kern="1200" cap="none" spc="0" normalizeH="0" baseline="0" noProof="0" dirty="0">
                <a:ln>
                  <a:noFill/>
                </a:ln>
                <a:solidFill>
                  <a:srgbClr val="000000"/>
                </a:solidFill>
                <a:effectLst/>
                <a:uLnTx/>
                <a:uFillTx/>
                <a:latin typeface="Arial" panose="020B0604020202020204" pitchFamily="34" charset="0"/>
                <a:ea typeface="汉仪行楷简" panose="02010600000101010101" charset="-122"/>
                <a:cs typeface="+mn-cs"/>
              </a:rPr>
              <a:t> </a:t>
            </a:r>
            <a:r>
              <a:rPr kumimoji="0" lang="zh-CN" altLang="zh-CN" sz="2200" b="0" i="0" u="none" strike="noStrike" kern="1200" cap="none" spc="0" normalizeH="0" baseline="0" noProof="0" dirty="0">
                <a:ln>
                  <a:noFill/>
                </a:ln>
                <a:solidFill>
                  <a:srgbClr val="000000"/>
                </a:solidFill>
                <a:effectLst/>
                <a:uLnTx/>
                <a:uFillTx/>
                <a:latin typeface="Arial" panose="020B0604020202020204" pitchFamily="34" charset="0"/>
                <a:ea typeface="汉仪行楷简" panose="02010600000101010101" charset="-122"/>
                <a:cs typeface="+mn-cs"/>
              </a:rPr>
              <a:t>建设优质粮食基地，加强基础设施配套。</a:t>
            </a:r>
            <a:endParaRPr lang="zh-CN" altLang="en-US" sz="2200" dirty="0">
              <a:latin typeface="Arial" panose="020B0604020202020204" pitchFamily="34" charset="0"/>
              <a:ea typeface="汉仪行楷简" panose="02010600000101010101" charset="-122"/>
            </a:endParaRPr>
          </a:p>
        </p:txBody>
      </p:sp>
      <p:sp>
        <p:nvSpPr>
          <p:cNvPr id="17" name="TextBox 9"/>
          <p:cNvSpPr txBox="1"/>
          <p:nvPr/>
        </p:nvSpPr>
        <p:spPr>
          <a:xfrm>
            <a:off x="1126270" y="7221042"/>
            <a:ext cx="1895045" cy="828675"/>
          </a:xfrm>
          <a:prstGeom prst="rect">
            <a:avLst/>
          </a:prstGeom>
          <a:noFill/>
          <a:ln w="9525">
            <a:noFill/>
          </a:ln>
        </p:spPr>
        <p:txBody>
          <a:bodyPr wrap="square" lIns="91426" tIns="45717" rIns="91426" bIns="45717">
            <a:spAutoFit/>
          </a:bodyPr>
          <a:lstStyle/>
          <a:p>
            <a:pPr marR="0" lvl="0" defTabSz="455930" eaLnBrk="1" fontAlgn="base" latinLnBrk="0" hangingPunct="1">
              <a:lnSpc>
                <a:spcPct val="100000"/>
              </a:lnSpc>
              <a:spcBef>
                <a:spcPct val="0"/>
              </a:spcBef>
              <a:spcAft>
                <a:spcPct val="0"/>
              </a:spcAft>
              <a:buClrTx/>
              <a:buSzTx/>
              <a:defRPr/>
            </a:pPr>
            <a:r>
              <a:rPr kumimoji="0" lang="zh-CN" altLang="en-US" sz="2400" b="1" i="0" u="none" strike="noStrike" kern="0" cap="none" spc="0" normalizeH="0" baseline="0" noProof="0" dirty="0">
                <a:ln>
                  <a:noFill/>
                </a:ln>
                <a:solidFill>
                  <a:srgbClr val="658E49"/>
                </a:solidFill>
                <a:effectLst/>
                <a:uLnTx/>
                <a:uFillTx/>
                <a:latin typeface="Arial" panose="020B0604020202020204" pitchFamily="34" charset="0"/>
                <a:ea typeface="汉仪行楷简" panose="02010600000101010101" charset="-122"/>
              </a:rPr>
              <a:t>加强高标准农田建设</a:t>
            </a:r>
            <a:endParaRPr kumimoji="0" lang="zh-CN" altLang="en-US" sz="2400" b="1" i="0" u="none" strike="noStrike" kern="0" cap="none" spc="0" normalizeH="0" baseline="0" noProof="0" dirty="0">
              <a:ln>
                <a:noFill/>
              </a:ln>
              <a:solidFill>
                <a:srgbClr val="658E49"/>
              </a:solidFill>
              <a:effectLst/>
              <a:uLnTx/>
              <a:uFillTx/>
              <a:latin typeface="Arial" panose="020B0604020202020204" pitchFamily="34" charset="0"/>
              <a:ea typeface="汉仪行楷简" panose="02010600000101010101" charset="-122"/>
            </a:endParaRPr>
          </a:p>
        </p:txBody>
      </p:sp>
      <p:sp>
        <p:nvSpPr>
          <p:cNvPr id="18" name="文本框 17"/>
          <p:cNvSpPr txBox="1"/>
          <p:nvPr/>
        </p:nvSpPr>
        <p:spPr>
          <a:xfrm>
            <a:off x="1035685" y="8321675"/>
            <a:ext cx="2466340" cy="5169535"/>
          </a:xfrm>
          <a:prstGeom prst="rect">
            <a:avLst/>
          </a:prstGeom>
          <a:noFill/>
        </p:spPr>
        <p:txBody>
          <a:bodyPr wrap="square">
            <a:spAutoFit/>
          </a:bodyPr>
          <a:lstStyle/>
          <a:p>
            <a:pPr>
              <a:lnSpc>
                <a:spcPct val="150000"/>
              </a:lnSpc>
            </a:pPr>
            <a:r>
              <a:rPr kumimoji="0" lang="en-US" altLang="zh-CN" sz="2200" b="0" i="0" u="none" strike="noStrike" kern="1200" cap="none" spc="0" normalizeH="0" baseline="0" noProof="0" dirty="0">
                <a:ln>
                  <a:noFill/>
                </a:ln>
                <a:solidFill>
                  <a:srgbClr val="000000"/>
                </a:solidFill>
                <a:effectLst/>
                <a:uLnTx/>
                <a:uFillTx/>
                <a:latin typeface="Arial" panose="020B0604020202020204" pitchFamily="34" charset="0"/>
                <a:ea typeface="汉仪行楷简" panose="02010600000101010101" charset="-122"/>
                <a:cs typeface="+mn-cs"/>
              </a:rPr>
              <a:t>       </a:t>
            </a:r>
            <a:r>
              <a:rPr kumimoji="0" lang="zh-CN" altLang="zh-CN" sz="2200" b="0" i="0" u="none" strike="noStrike" kern="1200" cap="none" spc="0" normalizeH="0" baseline="0" noProof="0" dirty="0">
                <a:ln>
                  <a:noFill/>
                </a:ln>
                <a:solidFill>
                  <a:srgbClr val="000000"/>
                </a:solidFill>
                <a:effectLst/>
                <a:uLnTx/>
                <a:uFillTx/>
                <a:latin typeface="Arial" panose="020B0604020202020204" pitchFamily="34" charset="0"/>
                <a:ea typeface="汉仪行楷简" panose="02010600000101010101" charset="-122"/>
                <a:cs typeface="+mn-cs"/>
              </a:rPr>
              <a:t>深入推进农村土地整治、农田水利建设和农机装备转型升级，全方位提升农业基础条件和农业装备水平，全面推进耕地质量提升、农业基础设施提档的高标准农田建设。</a:t>
            </a:r>
            <a:endParaRPr lang="zh-CN" altLang="en-US" sz="2200" dirty="0">
              <a:latin typeface="Arial" panose="020B0604020202020204" pitchFamily="34" charset="0"/>
              <a:ea typeface="汉仪行楷简" panose="02010600000101010101" charset="-122"/>
            </a:endParaRPr>
          </a:p>
        </p:txBody>
      </p:sp>
      <p:pic>
        <p:nvPicPr>
          <p:cNvPr id="22" name="图片 21"/>
          <p:cNvPicPr>
            <a:picLocks noChangeAspect="1"/>
          </p:cNvPicPr>
          <p:nvPr/>
        </p:nvPicPr>
        <p:blipFill>
          <a:blip r:embed="rId2" cstate="print">
            <a:alphaModFix amt="37000"/>
            <a:extLst>
              <a:ext uri="{28A0092B-C50C-407E-A947-70E740481C1C}">
                <a14:useLocalDpi xmlns:a14="http://schemas.microsoft.com/office/drawing/2010/main" val="0"/>
              </a:ext>
            </a:extLst>
          </a:blip>
          <a:stretch>
            <a:fillRect/>
          </a:stretch>
        </p:blipFill>
        <p:spPr>
          <a:xfrm>
            <a:off x="9430150" y="13813352"/>
            <a:ext cx="1490485" cy="2107839"/>
          </a:xfrm>
          <a:prstGeom prst="rect">
            <a:avLst/>
          </a:prstGeom>
        </p:spPr>
      </p:pic>
      <p:grpSp>
        <p:nvGrpSpPr>
          <p:cNvPr id="23" name="组合 22"/>
          <p:cNvGrpSpPr/>
          <p:nvPr/>
        </p:nvGrpSpPr>
        <p:grpSpPr>
          <a:xfrm>
            <a:off x="0" y="374935"/>
            <a:ext cx="10691813" cy="555340"/>
            <a:chOff x="0" y="487695"/>
            <a:chExt cx="10691813" cy="555340"/>
          </a:xfrm>
        </p:grpSpPr>
        <p:cxnSp>
          <p:nvCxnSpPr>
            <p:cNvPr id="24" name="直接连接符 23"/>
            <p:cNvCxnSpPr/>
            <p:nvPr/>
          </p:nvCxnSpPr>
          <p:spPr>
            <a:xfrm>
              <a:off x="0" y="1043035"/>
              <a:ext cx="10691813" cy="0"/>
            </a:xfrm>
            <a:prstGeom prst="line">
              <a:avLst/>
            </a:prstGeom>
            <a:ln w="25400">
              <a:solidFill>
                <a:schemeClr val="accent3"/>
              </a:solidFill>
              <a:prstDash val="sysDot"/>
            </a:ln>
          </p:spPr>
          <p:style>
            <a:lnRef idx="1">
              <a:schemeClr val="accent1"/>
            </a:lnRef>
            <a:fillRef idx="0">
              <a:schemeClr val="accent1"/>
            </a:fillRef>
            <a:effectRef idx="0">
              <a:schemeClr val="accent1"/>
            </a:effectRef>
            <a:fontRef idx="minor">
              <a:schemeClr val="tx1"/>
            </a:fontRef>
          </p:style>
        </p:cxnSp>
        <p:grpSp>
          <p:nvGrpSpPr>
            <p:cNvPr id="25" name="组合 24"/>
            <p:cNvGrpSpPr/>
            <p:nvPr/>
          </p:nvGrpSpPr>
          <p:grpSpPr>
            <a:xfrm>
              <a:off x="523366" y="487695"/>
              <a:ext cx="8099140" cy="488542"/>
              <a:chOff x="523366" y="487695"/>
              <a:chExt cx="8099140" cy="488542"/>
            </a:xfrm>
          </p:grpSpPr>
          <p:sp>
            <p:nvSpPr>
              <p:cNvPr id="26" name="矩形 25"/>
              <p:cNvSpPr/>
              <p:nvPr/>
            </p:nvSpPr>
            <p:spPr>
              <a:xfrm>
                <a:off x="523366" y="487695"/>
                <a:ext cx="326740" cy="326740"/>
              </a:xfrm>
              <a:prstGeom prst="rect">
                <a:avLst/>
              </a:prstGeom>
              <a:gradFill flip="none" rotWithShape="1">
                <a:gsLst>
                  <a:gs pos="0">
                    <a:schemeClr val="bg1"/>
                  </a:gs>
                  <a:gs pos="14000">
                    <a:schemeClr val="accent3"/>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矩形 26"/>
              <p:cNvSpPr/>
              <p:nvPr/>
            </p:nvSpPr>
            <p:spPr>
              <a:xfrm>
                <a:off x="880815" y="674992"/>
                <a:ext cx="239481" cy="239481"/>
              </a:xfrm>
              <a:prstGeom prst="rect">
                <a:avLst/>
              </a:prstGeom>
              <a:gradFill>
                <a:gsLst>
                  <a:gs pos="0">
                    <a:schemeClr val="bg1"/>
                  </a:gs>
                  <a:gs pos="12000">
                    <a:schemeClr val="accent3"/>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文本框 27"/>
              <p:cNvSpPr txBox="1"/>
              <p:nvPr/>
            </p:nvSpPr>
            <p:spPr>
              <a:xfrm>
                <a:off x="1682928" y="639992"/>
                <a:ext cx="6939578" cy="336245"/>
              </a:xfrm>
              <a:prstGeom prst="rect">
                <a:avLst/>
              </a:prstGeom>
              <a:noFill/>
            </p:spPr>
            <p:txBody>
              <a:bodyPr wrap="square">
                <a:spAutoFit/>
              </a:bodyPr>
              <a:lstStyle/>
              <a:p>
                <a:r>
                  <a:rPr lang="en-US" altLang="zh-CN" sz="1600" b="1" dirty="0">
                    <a:solidFill>
                      <a:schemeClr val="accent3"/>
                    </a:solidFill>
                    <a:latin typeface="Arial" panose="020B0604020202020204" pitchFamily="34" charset="0"/>
                    <a:ea typeface="汉仪行楷简" panose="02010600000101010101" charset="-122"/>
                  </a:rPr>
                  <a:t>《</a:t>
                </a:r>
                <a:r>
                  <a:rPr lang="zh-CN" altLang="en-US" sz="1600" b="1" dirty="0">
                    <a:solidFill>
                      <a:schemeClr val="accent3"/>
                    </a:solidFill>
                    <a:latin typeface="Arial" panose="020B0604020202020204" pitchFamily="34" charset="0"/>
                    <a:ea typeface="汉仪行楷简" panose="02010600000101010101" charset="-122"/>
                  </a:rPr>
                  <a:t>岚城镇国土空间总体规划（</a:t>
                </a:r>
                <a:r>
                  <a:rPr lang="en-US" altLang="zh-CN" sz="1600" b="1" dirty="0">
                    <a:solidFill>
                      <a:schemeClr val="accent3"/>
                    </a:solidFill>
                    <a:latin typeface="Arial" panose="020B0604020202020204" pitchFamily="34" charset="0"/>
                    <a:ea typeface="汉仪行楷简" panose="02010600000101010101" charset="-122"/>
                  </a:rPr>
                  <a:t>2021-2035</a:t>
                </a:r>
                <a:r>
                  <a:rPr lang="zh-CN" altLang="en-US" sz="1600" b="1" dirty="0">
                    <a:solidFill>
                      <a:schemeClr val="accent3"/>
                    </a:solidFill>
                    <a:latin typeface="Arial" panose="020B0604020202020204" pitchFamily="34" charset="0"/>
                    <a:ea typeface="汉仪行楷简" panose="02010600000101010101" charset="-122"/>
                  </a:rPr>
                  <a:t>）</a:t>
                </a:r>
                <a:r>
                  <a:rPr lang="en-US" altLang="zh-CN" sz="1600" b="1" dirty="0">
                    <a:solidFill>
                      <a:schemeClr val="accent3"/>
                    </a:solidFill>
                    <a:latin typeface="Arial" panose="020B0604020202020204" pitchFamily="34" charset="0"/>
                    <a:ea typeface="汉仪行楷简" panose="02010600000101010101" charset="-122"/>
                  </a:rPr>
                  <a:t>》</a:t>
                </a:r>
                <a:r>
                  <a:rPr lang="zh-CN" altLang="en-US" sz="1600" b="1" dirty="0">
                    <a:solidFill>
                      <a:schemeClr val="accent3"/>
                    </a:solidFill>
                    <a:latin typeface="Arial" panose="020B0604020202020204" pitchFamily="34" charset="0"/>
                    <a:ea typeface="汉仪行楷简" panose="02010600000101010101" charset="-122"/>
                  </a:rPr>
                  <a:t>（公众版）</a:t>
                </a:r>
                <a:endParaRPr lang="zh-CN" altLang="en-US" sz="1600" b="1" dirty="0">
                  <a:solidFill>
                    <a:schemeClr val="accent3"/>
                  </a:solidFill>
                  <a:latin typeface="Arial" panose="020B0604020202020204" pitchFamily="34" charset="0"/>
                  <a:ea typeface="汉仪行楷简" panose="02010600000101010101" charset="-122"/>
                </a:endParaRPr>
              </a:p>
            </p:txBody>
          </p:sp>
        </p:grpSp>
      </p:grpSp>
      <p:sp>
        <p:nvSpPr>
          <p:cNvPr id="21" name="文本框 20"/>
          <p:cNvSpPr txBox="1"/>
          <p:nvPr/>
        </p:nvSpPr>
        <p:spPr>
          <a:xfrm>
            <a:off x="1444466" y="1920875"/>
            <a:ext cx="5349240" cy="521970"/>
          </a:xfrm>
          <a:prstGeom prst="rect">
            <a:avLst/>
          </a:prstGeom>
          <a:noFill/>
        </p:spPr>
        <p:txBody>
          <a:bodyPr wrap="square">
            <a:spAutoFit/>
          </a:bodyPr>
          <a:lstStyle/>
          <a:p>
            <a:r>
              <a:rPr lang="zh-CN" altLang="en-US" sz="2800" b="1" spc="143" dirty="0">
                <a:latin typeface="Arial" panose="020B0604020202020204" pitchFamily="34" charset="0"/>
                <a:ea typeface="汉仪行楷简" panose="02010600000101010101" charset="-122"/>
              </a:rPr>
              <a:t>农业空间</a:t>
            </a:r>
            <a:endParaRPr lang="zh-CN" altLang="en-US" sz="2800" b="1" spc="143" dirty="0">
              <a:latin typeface="Arial" panose="020B0604020202020204" pitchFamily="34" charset="0"/>
              <a:ea typeface="汉仪行楷简" panose="02010600000101010101" charset="-122"/>
            </a:endParaRPr>
          </a:p>
        </p:txBody>
      </p:sp>
      <p:pic>
        <p:nvPicPr>
          <p:cNvPr id="5" name="图片 4"/>
          <p:cNvPicPr>
            <a:picLocks noChangeAspect="1"/>
          </p:cNvPicPr>
          <p:nvPr/>
        </p:nvPicPr>
        <p:blipFill>
          <a:blip r:embed="rId3"/>
          <a:stretch>
            <a:fillRect/>
          </a:stretch>
        </p:blipFill>
        <p:spPr>
          <a:xfrm>
            <a:off x="3593465" y="5254625"/>
            <a:ext cx="6592570" cy="8811895"/>
          </a:xfrm>
          <a:prstGeom prst="rect">
            <a:avLst/>
          </a:prstGeom>
          <a:ln w="6350">
            <a:solidFill>
              <a:schemeClr val="tx1"/>
            </a:solid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126385" y="1478751"/>
            <a:ext cx="973404" cy="330302"/>
          </a:xfrm>
          <a:prstGeom prst="rect">
            <a:avLst/>
          </a:prstGeom>
          <a:blipFill>
            <a:blip r:embed="rId1" cstate="print">
              <a:alphaModFix amt="30000"/>
            </a:blip>
            <a:stretch>
              <a:fillRect/>
            </a:stretch>
          </a:blipFill>
        </p:spPr>
        <p:txBody>
          <a:bodyPr wrap="square" lIns="0" tIns="0" rIns="0" bIns="0" rtlCol="0"/>
          <a:lstStyle/>
          <a:p>
            <a:endParaRPr sz="1020"/>
          </a:p>
        </p:txBody>
      </p:sp>
      <p:sp>
        <p:nvSpPr>
          <p:cNvPr id="4" name="object 4"/>
          <p:cNvSpPr txBox="1"/>
          <p:nvPr/>
        </p:nvSpPr>
        <p:spPr>
          <a:xfrm>
            <a:off x="1323208" y="1289777"/>
            <a:ext cx="4403697" cy="492125"/>
          </a:xfrm>
          <a:prstGeom prst="rect">
            <a:avLst/>
          </a:prstGeom>
        </p:spPr>
        <p:txBody>
          <a:bodyPr vert="horz" wrap="square" lIns="0" tIns="0" rIns="0" bIns="0" rtlCol="0">
            <a:spAutoFit/>
          </a:bodyPr>
          <a:lstStyle/>
          <a:p>
            <a:pPr marL="9525">
              <a:tabLst>
                <a:tab pos="838835" algn="l"/>
              </a:tabLst>
            </a:pPr>
            <a:r>
              <a:rPr lang="en-US" altLang="zh-CN" sz="3200" b="1" spc="8" dirty="0">
                <a:solidFill>
                  <a:schemeClr val="accent3"/>
                </a:solidFill>
                <a:latin typeface="Arial" panose="020B0604020202020204" pitchFamily="34" charset="0"/>
                <a:ea typeface="汉仪行楷简" panose="02010600000101010101" charset="-122"/>
                <a:cs typeface="微软雅黑" panose="020B0503020204020204" pitchFamily="34" charset="-122"/>
              </a:rPr>
              <a:t>4</a:t>
            </a:r>
            <a:r>
              <a:rPr lang="zh-CN" altLang="en-US" sz="3200" b="1" spc="-493" dirty="0">
                <a:solidFill>
                  <a:schemeClr val="accent3"/>
                </a:solidFill>
                <a:latin typeface="Arial" panose="020B0604020202020204" pitchFamily="34" charset="0"/>
                <a:ea typeface="汉仪行楷简" panose="02010600000101010101" charset="-122"/>
                <a:cs typeface="微软雅黑" panose="020B0503020204020204" pitchFamily="34" charset="-122"/>
              </a:rPr>
              <a:t> </a:t>
            </a:r>
            <a:r>
              <a:rPr lang="en-US" altLang="zh-CN" sz="3200" b="1" spc="4" dirty="0">
                <a:solidFill>
                  <a:schemeClr val="accent3"/>
                </a:solidFill>
                <a:latin typeface="Arial" panose="020B0604020202020204" pitchFamily="34" charset="0"/>
                <a:ea typeface="汉仪行楷简" panose="02010600000101010101" charset="-122"/>
                <a:cs typeface="微软雅黑" panose="020B0503020204020204" pitchFamily="34" charset="-122"/>
              </a:rPr>
              <a:t>.</a:t>
            </a:r>
            <a:r>
              <a:rPr lang="zh-CN" altLang="en-US" sz="3200" b="1" spc="-493" dirty="0">
                <a:solidFill>
                  <a:schemeClr val="accent3"/>
                </a:solidFill>
                <a:latin typeface="Arial" panose="020B0604020202020204" pitchFamily="34" charset="0"/>
                <a:ea typeface="汉仪行楷简" panose="02010600000101010101" charset="-122"/>
                <a:cs typeface="微软雅黑" panose="020B0503020204020204" pitchFamily="34" charset="-122"/>
              </a:rPr>
              <a:t> </a:t>
            </a:r>
            <a:r>
              <a:rPr lang="en-US" altLang="zh-CN" sz="3200" b="1" spc="8" dirty="0">
                <a:solidFill>
                  <a:schemeClr val="accent3"/>
                </a:solidFill>
                <a:latin typeface="Arial" panose="020B0604020202020204" pitchFamily="34" charset="0"/>
                <a:ea typeface="汉仪行楷简" panose="02010600000101010101" charset="-122"/>
                <a:cs typeface="微软雅黑" panose="020B0503020204020204" pitchFamily="34" charset="-122"/>
              </a:rPr>
              <a:t>4	</a:t>
            </a:r>
            <a:r>
              <a:rPr lang="zh-CN" altLang="en-US" sz="3200" b="1" spc="226" dirty="0">
                <a:solidFill>
                  <a:schemeClr val="accent3"/>
                </a:solidFill>
                <a:latin typeface="Arial" panose="020B0604020202020204" pitchFamily="34" charset="0"/>
                <a:ea typeface="汉仪行楷简" panose="02010600000101010101" charset="-122"/>
                <a:cs typeface="微软雅黑" panose="020B0503020204020204" pitchFamily="34" charset="-122"/>
              </a:rPr>
              <a:t>严格保护生态空间</a:t>
            </a:r>
            <a:endParaRPr lang="zh-CN" altLang="en-US" sz="3200" b="1" spc="226" dirty="0">
              <a:solidFill>
                <a:schemeClr val="accent3"/>
              </a:solidFill>
              <a:latin typeface="Arial" panose="020B0604020202020204" pitchFamily="34" charset="0"/>
              <a:ea typeface="汉仪行楷简" panose="02010600000101010101" charset="-122"/>
              <a:cs typeface="微软雅黑" panose="020B0503020204020204" pitchFamily="34" charset="-122"/>
            </a:endParaRPr>
          </a:p>
        </p:txBody>
      </p:sp>
      <p:sp>
        <p:nvSpPr>
          <p:cNvPr id="71" name="文本框 70"/>
          <p:cNvSpPr txBox="1"/>
          <p:nvPr/>
        </p:nvSpPr>
        <p:spPr>
          <a:xfrm>
            <a:off x="1444466" y="1920875"/>
            <a:ext cx="5349240" cy="521970"/>
          </a:xfrm>
          <a:prstGeom prst="rect">
            <a:avLst/>
          </a:prstGeom>
          <a:noFill/>
        </p:spPr>
        <p:txBody>
          <a:bodyPr wrap="square">
            <a:spAutoFit/>
          </a:bodyPr>
          <a:lstStyle/>
          <a:p>
            <a:r>
              <a:rPr lang="zh-CN" altLang="en-US" sz="2800" b="1" spc="143" dirty="0">
                <a:latin typeface="Arial" panose="020B0604020202020204" pitchFamily="34" charset="0"/>
                <a:ea typeface="汉仪行楷简" panose="02010600000101010101" charset="-122"/>
              </a:rPr>
              <a:t>落实生态保护红线</a:t>
            </a:r>
            <a:endParaRPr lang="zh-CN" altLang="en-US" sz="2800" b="1" spc="143" dirty="0">
              <a:latin typeface="Arial" panose="020B0604020202020204" pitchFamily="34" charset="0"/>
              <a:ea typeface="汉仪行楷简" panose="02010600000101010101" charset="-122"/>
            </a:endParaRPr>
          </a:p>
        </p:txBody>
      </p:sp>
      <p:pic>
        <p:nvPicPr>
          <p:cNvPr id="9" name="图片 8"/>
          <p:cNvPicPr>
            <a:picLocks noChangeAspect="1"/>
          </p:cNvPicPr>
          <p:nvPr/>
        </p:nvPicPr>
        <p:blipFill>
          <a:blip r:embed="rId2" cstate="print">
            <a:alphaModFix amt="37000"/>
            <a:extLst>
              <a:ext uri="{28A0092B-C50C-407E-A947-70E740481C1C}">
                <a14:useLocalDpi xmlns:a14="http://schemas.microsoft.com/office/drawing/2010/main" val="0"/>
              </a:ext>
            </a:extLst>
          </a:blip>
          <a:stretch>
            <a:fillRect/>
          </a:stretch>
        </p:blipFill>
        <p:spPr>
          <a:xfrm>
            <a:off x="9430150" y="13813352"/>
            <a:ext cx="1490485" cy="2107839"/>
          </a:xfrm>
          <a:prstGeom prst="rect">
            <a:avLst/>
          </a:prstGeom>
        </p:spPr>
      </p:pic>
      <p:grpSp>
        <p:nvGrpSpPr>
          <p:cNvPr id="10" name="组合 9"/>
          <p:cNvGrpSpPr/>
          <p:nvPr/>
        </p:nvGrpSpPr>
        <p:grpSpPr>
          <a:xfrm>
            <a:off x="0" y="374935"/>
            <a:ext cx="10691813" cy="555340"/>
            <a:chOff x="0" y="487695"/>
            <a:chExt cx="10691813" cy="555340"/>
          </a:xfrm>
        </p:grpSpPr>
        <p:cxnSp>
          <p:nvCxnSpPr>
            <p:cNvPr id="11" name="直接连接符 10"/>
            <p:cNvCxnSpPr/>
            <p:nvPr/>
          </p:nvCxnSpPr>
          <p:spPr>
            <a:xfrm>
              <a:off x="0" y="1043035"/>
              <a:ext cx="10691813" cy="0"/>
            </a:xfrm>
            <a:prstGeom prst="line">
              <a:avLst/>
            </a:prstGeom>
            <a:ln w="25400">
              <a:solidFill>
                <a:schemeClr val="accent3"/>
              </a:solidFill>
              <a:prstDash val="sysDot"/>
            </a:ln>
          </p:spPr>
          <p:style>
            <a:lnRef idx="1">
              <a:schemeClr val="accent1"/>
            </a:lnRef>
            <a:fillRef idx="0">
              <a:schemeClr val="accent1"/>
            </a:fillRef>
            <a:effectRef idx="0">
              <a:schemeClr val="accent1"/>
            </a:effectRef>
            <a:fontRef idx="minor">
              <a:schemeClr val="tx1"/>
            </a:fontRef>
          </p:style>
        </p:cxnSp>
        <p:grpSp>
          <p:nvGrpSpPr>
            <p:cNvPr id="12" name="组合 11"/>
            <p:cNvGrpSpPr/>
            <p:nvPr/>
          </p:nvGrpSpPr>
          <p:grpSpPr>
            <a:xfrm>
              <a:off x="523366" y="487695"/>
              <a:ext cx="8099140" cy="488542"/>
              <a:chOff x="523366" y="487695"/>
              <a:chExt cx="8099140" cy="488542"/>
            </a:xfrm>
          </p:grpSpPr>
          <p:sp>
            <p:nvSpPr>
              <p:cNvPr id="13" name="矩形 12"/>
              <p:cNvSpPr/>
              <p:nvPr/>
            </p:nvSpPr>
            <p:spPr>
              <a:xfrm>
                <a:off x="523366" y="487695"/>
                <a:ext cx="326740" cy="326740"/>
              </a:xfrm>
              <a:prstGeom prst="rect">
                <a:avLst/>
              </a:prstGeom>
              <a:gradFill flip="none" rotWithShape="1">
                <a:gsLst>
                  <a:gs pos="0">
                    <a:schemeClr val="bg1"/>
                  </a:gs>
                  <a:gs pos="14000">
                    <a:schemeClr val="accent3"/>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p:cNvSpPr/>
              <p:nvPr/>
            </p:nvSpPr>
            <p:spPr>
              <a:xfrm>
                <a:off x="880815" y="674992"/>
                <a:ext cx="239481" cy="239481"/>
              </a:xfrm>
              <a:prstGeom prst="rect">
                <a:avLst/>
              </a:prstGeom>
              <a:gradFill>
                <a:gsLst>
                  <a:gs pos="0">
                    <a:schemeClr val="bg1"/>
                  </a:gs>
                  <a:gs pos="12000">
                    <a:schemeClr val="accent3"/>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文本框 14"/>
              <p:cNvSpPr txBox="1"/>
              <p:nvPr/>
            </p:nvSpPr>
            <p:spPr>
              <a:xfrm>
                <a:off x="1682928" y="639992"/>
                <a:ext cx="6939578" cy="336245"/>
              </a:xfrm>
              <a:prstGeom prst="rect">
                <a:avLst/>
              </a:prstGeom>
              <a:noFill/>
            </p:spPr>
            <p:txBody>
              <a:bodyPr wrap="square">
                <a:spAutoFit/>
              </a:bodyPr>
              <a:lstStyle/>
              <a:p>
                <a:r>
                  <a:rPr lang="en-US" altLang="zh-CN" sz="1600" b="1" dirty="0">
                    <a:solidFill>
                      <a:schemeClr val="accent3"/>
                    </a:solidFill>
                    <a:latin typeface="Arial" panose="020B0604020202020204" pitchFamily="34" charset="0"/>
                    <a:ea typeface="汉仪行楷简" panose="02010600000101010101" charset="-122"/>
                  </a:rPr>
                  <a:t>《</a:t>
                </a:r>
                <a:r>
                  <a:rPr lang="zh-CN" altLang="en-US" sz="1600" b="1" dirty="0">
                    <a:solidFill>
                      <a:schemeClr val="accent3"/>
                    </a:solidFill>
                    <a:latin typeface="Arial" panose="020B0604020202020204" pitchFamily="34" charset="0"/>
                    <a:ea typeface="汉仪行楷简" panose="02010600000101010101" charset="-122"/>
                  </a:rPr>
                  <a:t>岚城镇国土空间总体规划（</a:t>
                </a:r>
                <a:r>
                  <a:rPr lang="en-US" altLang="zh-CN" sz="1600" b="1" dirty="0">
                    <a:solidFill>
                      <a:schemeClr val="accent3"/>
                    </a:solidFill>
                    <a:latin typeface="Arial" panose="020B0604020202020204" pitchFamily="34" charset="0"/>
                    <a:ea typeface="汉仪行楷简" panose="02010600000101010101" charset="-122"/>
                  </a:rPr>
                  <a:t>2021-2035</a:t>
                </a:r>
                <a:r>
                  <a:rPr lang="zh-CN" altLang="en-US" sz="1600" b="1" dirty="0">
                    <a:solidFill>
                      <a:schemeClr val="accent3"/>
                    </a:solidFill>
                    <a:latin typeface="Arial" panose="020B0604020202020204" pitchFamily="34" charset="0"/>
                    <a:ea typeface="汉仪行楷简" panose="02010600000101010101" charset="-122"/>
                  </a:rPr>
                  <a:t>）</a:t>
                </a:r>
                <a:r>
                  <a:rPr lang="en-US" altLang="zh-CN" sz="1600" b="1" dirty="0">
                    <a:solidFill>
                      <a:schemeClr val="accent3"/>
                    </a:solidFill>
                    <a:latin typeface="Arial" panose="020B0604020202020204" pitchFamily="34" charset="0"/>
                    <a:ea typeface="汉仪行楷简" panose="02010600000101010101" charset="-122"/>
                  </a:rPr>
                  <a:t>》</a:t>
                </a:r>
                <a:r>
                  <a:rPr lang="zh-CN" altLang="en-US" sz="1600" b="1" dirty="0">
                    <a:solidFill>
                      <a:schemeClr val="accent3"/>
                    </a:solidFill>
                    <a:latin typeface="Arial" panose="020B0604020202020204" pitchFamily="34" charset="0"/>
                    <a:ea typeface="汉仪行楷简" panose="02010600000101010101" charset="-122"/>
                  </a:rPr>
                  <a:t>（公众版）</a:t>
                </a:r>
                <a:endParaRPr lang="zh-CN" altLang="en-US" sz="1600" b="1" dirty="0">
                  <a:solidFill>
                    <a:schemeClr val="accent3"/>
                  </a:solidFill>
                  <a:latin typeface="Arial" panose="020B0604020202020204" pitchFamily="34" charset="0"/>
                  <a:ea typeface="汉仪行楷简" panose="02010600000101010101" charset="-122"/>
                </a:endParaRPr>
              </a:p>
            </p:txBody>
          </p:sp>
        </p:grpSp>
      </p:grpSp>
      <p:sp>
        <p:nvSpPr>
          <p:cNvPr id="7" name="文本框 6"/>
          <p:cNvSpPr txBox="1"/>
          <p:nvPr/>
        </p:nvSpPr>
        <p:spPr>
          <a:xfrm>
            <a:off x="807881" y="2523984"/>
            <a:ext cx="9160498" cy="3692525"/>
          </a:xfrm>
          <a:prstGeom prst="rect">
            <a:avLst/>
          </a:prstGeom>
          <a:noFill/>
        </p:spPr>
        <p:txBody>
          <a:bodyPr wrap="square">
            <a:spAutoFit/>
          </a:bodyPr>
          <a:lstStyle/>
          <a:p>
            <a:pPr marL="0" marR="0" lvl="1" indent="457200" algn="l" defTabSz="455930" rtl="0" eaLnBrk="1" fontAlgn="base" latinLnBrk="0" hangingPunct="1">
              <a:lnSpc>
                <a:spcPct val="150000"/>
              </a:lnSpc>
              <a:spcBef>
                <a:spcPct val="0"/>
              </a:spcBef>
              <a:spcAft>
                <a:spcPct val="0"/>
              </a:spcAft>
              <a:buClrTx/>
              <a:buSzTx/>
              <a:buFontTx/>
              <a:buNone/>
              <a:defRPr/>
            </a:pPr>
            <a:r>
              <a:rPr kumimoji="0" lang="zh-CN" altLang="en-US" sz="2200" i="0" u="none" strike="noStrike" kern="1200" cap="none" spc="0" normalizeH="0" baseline="0" noProof="0" dirty="0">
                <a:ln>
                  <a:noFill/>
                </a:ln>
                <a:solidFill>
                  <a:prstClr val="black"/>
                </a:solidFill>
                <a:effectLst/>
                <a:uLnTx/>
                <a:uFillTx/>
                <a:latin typeface="Arial" panose="020B0604020202020204" pitchFamily="34" charset="0"/>
                <a:ea typeface="汉仪行楷简" panose="02010600000101010101" charset="-122"/>
                <a:cs typeface="+mn-cs"/>
              </a:rPr>
              <a:t> 落实县级国土空间总体规划下达的生态保护红线规模，布局以及管控要求，严格保护自然保护区等高生态价值“山水林田湖草”生态要素。</a:t>
            </a:r>
            <a:endParaRPr kumimoji="0" lang="zh-CN" altLang="en-US" sz="2200" i="0" u="none" strike="noStrike" kern="1200" cap="none" spc="0" normalizeH="0" baseline="0" noProof="0" dirty="0">
              <a:ln>
                <a:noFill/>
              </a:ln>
              <a:solidFill>
                <a:prstClr val="black"/>
              </a:solidFill>
              <a:effectLst/>
              <a:uLnTx/>
              <a:uFillTx/>
              <a:latin typeface="Arial" panose="020B0604020202020204" pitchFamily="34" charset="0"/>
              <a:ea typeface="汉仪行楷简" panose="02010600000101010101" charset="-122"/>
              <a:cs typeface="+mn-cs"/>
            </a:endParaRPr>
          </a:p>
          <a:p>
            <a:pPr marL="0" marR="0" lvl="1" indent="457200" algn="l" defTabSz="455930" rtl="0" eaLnBrk="1" fontAlgn="base" latinLnBrk="0" hangingPunct="1">
              <a:lnSpc>
                <a:spcPct val="150000"/>
              </a:lnSpc>
              <a:spcBef>
                <a:spcPct val="0"/>
              </a:spcBef>
              <a:spcAft>
                <a:spcPct val="0"/>
              </a:spcAft>
              <a:buClrTx/>
              <a:buSzTx/>
              <a:buFontTx/>
              <a:buNone/>
              <a:defRPr/>
            </a:pPr>
            <a:r>
              <a:rPr kumimoji="0" lang="zh-CN" altLang="en-US" sz="2200" b="1" i="0" u="sng" strike="noStrike" kern="1200" cap="none" spc="0" normalizeH="0" baseline="0" noProof="0" dirty="0">
                <a:ln>
                  <a:noFill/>
                </a:ln>
                <a:solidFill>
                  <a:schemeClr val="accent6">
                    <a:lumMod val="50000"/>
                  </a:schemeClr>
                </a:solidFill>
                <a:effectLst/>
                <a:uLnTx/>
                <a:uFillTx/>
                <a:latin typeface="Arial" panose="020B0604020202020204" pitchFamily="34" charset="0"/>
                <a:ea typeface="汉仪行楷简" panose="02010600000101010101" charset="-122"/>
                <a:cs typeface="+mn-cs"/>
              </a:rPr>
              <a:t> 生态保护红线原则上按禁止开发区域的要求进行管理。遵循生态优先、严格管控、奖惩并重的原则，严禁不符合主体功能定位的各类开发活动。</a:t>
            </a:r>
            <a:r>
              <a:rPr kumimoji="0" lang="zh-CN" altLang="en-US" sz="2200" i="0" u="none" strike="noStrike" kern="1200" cap="none" spc="0" normalizeH="0" baseline="0" noProof="0" dirty="0">
                <a:ln>
                  <a:noFill/>
                </a:ln>
                <a:solidFill>
                  <a:prstClr val="black"/>
                </a:solidFill>
                <a:effectLst/>
                <a:uLnTx/>
                <a:uFillTx/>
                <a:latin typeface="Arial" panose="020B0604020202020204" pitchFamily="34" charset="0"/>
                <a:ea typeface="汉仪行楷简" panose="02010600000101010101" charset="-122"/>
                <a:cs typeface="+mn-cs"/>
              </a:rPr>
              <a:t>根据主导生态功能定位，实施差别化管理，确保生态保护红线生态功能不降低、面积不减少、性质不改变。</a:t>
            </a:r>
            <a:endParaRPr kumimoji="0" lang="zh-CN" altLang="en-US" sz="2200" i="0" u="none" strike="noStrike" kern="1200" cap="none" spc="0" normalizeH="0" baseline="0" noProof="0" dirty="0">
              <a:ln>
                <a:noFill/>
              </a:ln>
              <a:solidFill>
                <a:prstClr val="black"/>
              </a:solidFill>
              <a:effectLst/>
              <a:uLnTx/>
              <a:uFillTx/>
              <a:latin typeface="Arial" panose="020B0604020202020204" pitchFamily="34" charset="0"/>
              <a:ea typeface="汉仪行楷简" panose="02010600000101010101" charset="-122"/>
              <a:cs typeface="+mn-cs"/>
            </a:endParaRPr>
          </a:p>
          <a:p>
            <a:pPr marL="0" marR="0" lvl="1" indent="0" algn="l" defTabSz="455930" rtl="0" eaLnBrk="1" fontAlgn="base" latinLnBrk="0" hangingPunct="1">
              <a:lnSpc>
                <a:spcPct val="150000"/>
              </a:lnSpc>
              <a:spcBef>
                <a:spcPct val="0"/>
              </a:spcBef>
              <a:spcAft>
                <a:spcPct val="0"/>
              </a:spcAft>
              <a:buClrTx/>
              <a:buSzTx/>
              <a:buFontTx/>
              <a:buNone/>
              <a:defRPr/>
            </a:pPr>
            <a:endParaRPr kumimoji="0" lang="en-US" altLang="zh-CN" sz="2400" i="0" u="none" strike="noStrike" kern="1200" cap="none" spc="0" normalizeH="0" baseline="0" noProof="0" dirty="0">
              <a:ln>
                <a:noFill/>
              </a:ln>
              <a:solidFill>
                <a:srgbClr val="000000"/>
              </a:solidFill>
              <a:effectLst/>
              <a:uLnTx/>
              <a:uFillTx/>
              <a:latin typeface="Arial" panose="020B0604020202020204" pitchFamily="34" charset="0"/>
              <a:ea typeface="汉仪行楷简" panose="02010600000101010101" charset="-122"/>
              <a:cs typeface="+mn-cs"/>
            </a:endParaRPr>
          </a:p>
        </p:txBody>
      </p:sp>
      <p:pic>
        <p:nvPicPr>
          <p:cNvPr id="5" name="图片 4"/>
          <p:cNvPicPr>
            <a:picLocks noChangeAspect="1"/>
          </p:cNvPicPr>
          <p:nvPr/>
        </p:nvPicPr>
        <p:blipFill>
          <a:blip r:embed="rId3"/>
          <a:stretch>
            <a:fillRect/>
          </a:stretch>
        </p:blipFill>
        <p:spPr>
          <a:xfrm>
            <a:off x="2221706" y="5850494"/>
            <a:ext cx="6248400" cy="8264393"/>
          </a:xfrm>
          <a:prstGeom prst="rect">
            <a:avLst/>
          </a:prstGeom>
          <a:ln w="6350">
            <a:solidFill>
              <a:schemeClr val="tx1"/>
            </a:solid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126385" y="1478751"/>
            <a:ext cx="973404" cy="330302"/>
          </a:xfrm>
          <a:prstGeom prst="rect">
            <a:avLst/>
          </a:prstGeom>
          <a:blipFill>
            <a:blip r:embed="rId1" cstate="print">
              <a:alphaModFix amt="30000"/>
            </a:blip>
            <a:stretch>
              <a:fillRect/>
            </a:stretch>
          </a:blipFill>
        </p:spPr>
        <p:txBody>
          <a:bodyPr wrap="square" lIns="0" tIns="0" rIns="0" bIns="0" rtlCol="0"/>
          <a:lstStyle/>
          <a:p>
            <a:endParaRPr sz="1020"/>
          </a:p>
        </p:txBody>
      </p:sp>
      <p:sp>
        <p:nvSpPr>
          <p:cNvPr id="4" name="object 4"/>
          <p:cNvSpPr txBox="1"/>
          <p:nvPr/>
        </p:nvSpPr>
        <p:spPr>
          <a:xfrm>
            <a:off x="1323208" y="1289777"/>
            <a:ext cx="4556097" cy="492125"/>
          </a:xfrm>
          <a:prstGeom prst="rect">
            <a:avLst/>
          </a:prstGeom>
        </p:spPr>
        <p:txBody>
          <a:bodyPr vert="horz" wrap="square" lIns="0" tIns="0" rIns="0" bIns="0" rtlCol="0">
            <a:spAutoFit/>
          </a:bodyPr>
          <a:lstStyle/>
          <a:p>
            <a:pPr marL="9525">
              <a:tabLst>
                <a:tab pos="838835" algn="l"/>
              </a:tabLst>
            </a:pPr>
            <a:r>
              <a:rPr lang="en-US" altLang="zh-CN" sz="3200" b="1" spc="8" dirty="0">
                <a:solidFill>
                  <a:schemeClr val="accent3"/>
                </a:solidFill>
                <a:latin typeface="Arial" panose="020B0604020202020204" pitchFamily="34" charset="0"/>
                <a:ea typeface="汉仪闫锐敏行楷简" panose="00020600040101010101" charset="-122"/>
                <a:cs typeface="微软雅黑" panose="020B0503020204020204" pitchFamily="34" charset="-122"/>
              </a:rPr>
              <a:t>4</a:t>
            </a:r>
            <a:r>
              <a:rPr lang="zh-CN" altLang="en-US" sz="3200" b="1" spc="-493" dirty="0">
                <a:solidFill>
                  <a:schemeClr val="accent3"/>
                </a:solidFill>
                <a:latin typeface="Arial" panose="020B0604020202020204" pitchFamily="34" charset="0"/>
                <a:ea typeface="汉仪闫锐敏行楷简" panose="00020600040101010101" charset="-122"/>
                <a:cs typeface="微软雅黑" panose="020B0503020204020204" pitchFamily="34" charset="-122"/>
              </a:rPr>
              <a:t> </a:t>
            </a:r>
            <a:r>
              <a:rPr lang="en-US" altLang="zh-CN" sz="3200" b="1" spc="4" dirty="0">
                <a:solidFill>
                  <a:schemeClr val="accent3"/>
                </a:solidFill>
                <a:latin typeface="Arial" panose="020B0604020202020204" pitchFamily="34" charset="0"/>
                <a:ea typeface="汉仪闫锐敏行楷简" panose="00020600040101010101" charset="-122"/>
                <a:cs typeface="微软雅黑" panose="020B0503020204020204" pitchFamily="34" charset="-122"/>
              </a:rPr>
              <a:t>.</a:t>
            </a:r>
            <a:r>
              <a:rPr lang="zh-CN" altLang="en-US" sz="3200" b="1" spc="-493" dirty="0">
                <a:solidFill>
                  <a:schemeClr val="accent3"/>
                </a:solidFill>
                <a:latin typeface="Arial" panose="020B0604020202020204" pitchFamily="34" charset="0"/>
                <a:ea typeface="汉仪闫锐敏行楷简" panose="00020600040101010101" charset="-122"/>
                <a:cs typeface="微软雅黑" panose="020B0503020204020204" pitchFamily="34" charset="-122"/>
              </a:rPr>
              <a:t> </a:t>
            </a:r>
            <a:r>
              <a:rPr lang="en-US" altLang="zh-CN" sz="3200" b="1" spc="8" dirty="0">
                <a:solidFill>
                  <a:schemeClr val="accent3"/>
                </a:solidFill>
                <a:latin typeface="Arial" panose="020B0604020202020204" pitchFamily="34" charset="0"/>
                <a:ea typeface="汉仪闫锐敏行楷简" panose="00020600040101010101" charset="-122"/>
                <a:cs typeface="微软雅黑" panose="020B0503020204020204" pitchFamily="34" charset="-122"/>
              </a:rPr>
              <a:t>5</a:t>
            </a:r>
            <a:r>
              <a:rPr lang="zh-CN" altLang="en-US" sz="3200" b="1" spc="8" dirty="0">
                <a:solidFill>
                  <a:schemeClr val="accent3"/>
                </a:solidFill>
                <a:latin typeface="Arial" panose="020B0604020202020204" pitchFamily="34" charset="0"/>
                <a:ea typeface="汉仪闫锐敏行楷简" panose="00020600040101010101" charset="-122"/>
                <a:cs typeface="微软雅黑" panose="020B0503020204020204" pitchFamily="34" charset="-122"/>
              </a:rPr>
              <a:t>	</a:t>
            </a:r>
            <a:r>
              <a:rPr lang="zh-CN" altLang="en-US" sz="3200" b="1" spc="226" dirty="0">
                <a:solidFill>
                  <a:schemeClr val="accent3"/>
                </a:solidFill>
                <a:latin typeface="Arial" panose="020B0604020202020204" pitchFamily="34" charset="0"/>
                <a:ea typeface="汉仪闫锐敏行楷简" panose="00020600040101010101" charset="-122"/>
                <a:cs typeface="微软雅黑" panose="020B0503020204020204" pitchFamily="34" charset="-122"/>
              </a:rPr>
              <a:t>集聚提质城镇空间</a:t>
            </a:r>
            <a:endParaRPr lang="zh-CN" altLang="en-US" sz="3200" b="1" spc="226" dirty="0">
              <a:solidFill>
                <a:schemeClr val="accent3"/>
              </a:solidFill>
              <a:latin typeface="Arial" panose="020B0604020202020204" pitchFamily="34" charset="0"/>
              <a:ea typeface="汉仪闫锐敏行楷简" panose="00020600040101010101" charset="-122"/>
              <a:cs typeface="微软雅黑" panose="020B0503020204020204" pitchFamily="34" charset="-122"/>
            </a:endParaRPr>
          </a:p>
        </p:txBody>
      </p:sp>
      <p:pic>
        <p:nvPicPr>
          <p:cNvPr id="71" name="图片 70"/>
          <p:cNvPicPr>
            <a:picLocks noChangeAspect="1"/>
          </p:cNvPicPr>
          <p:nvPr/>
        </p:nvPicPr>
        <p:blipFill>
          <a:blip r:embed="rId2" cstate="print">
            <a:alphaModFix amt="37000"/>
            <a:extLst>
              <a:ext uri="{28A0092B-C50C-407E-A947-70E740481C1C}">
                <a14:useLocalDpi xmlns:a14="http://schemas.microsoft.com/office/drawing/2010/main" val="0"/>
              </a:ext>
            </a:extLst>
          </a:blip>
          <a:stretch>
            <a:fillRect/>
          </a:stretch>
        </p:blipFill>
        <p:spPr>
          <a:xfrm>
            <a:off x="9430150" y="13813352"/>
            <a:ext cx="1490485" cy="2107839"/>
          </a:xfrm>
          <a:prstGeom prst="rect">
            <a:avLst/>
          </a:prstGeom>
        </p:spPr>
      </p:pic>
      <p:grpSp>
        <p:nvGrpSpPr>
          <p:cNvPr id="72" name="组合 71"/>
          <p:cNvGrpSpPr/>
          <p:nvPr/>
        </p:nvGrpSpPr>
        <p:grpSpPr>
          <a:xfrm>
            <a:off x="0" y="374935"/>
            <a:ext cx="10691813" cy="555340"/>
            <a:chOff x="0" y="487695"/>
            <a:chExt cx="10691813" cy="555340"/>
          </a:xfrm>
        </p:grpSpPr>
        <p:cxnSp>
          <p:nvCxnSpPr>
            <p:cNvPr id="73" name="直接连接符 72"/>
            <p:cNvCxnSpPr/>
            <p:nvPr/>
          </p:nvCxnSpPr>
          <p:spPr>
            <a:xfrm>
              <a:off x="0" y="1043035"/>
              <a:ext cx="10691813" cy="0"/>
            </a:xfrm>
            <a:prstGeom prst="line">
              <a:avLst/>
            </a:prstGeom>
            <a:ln w="25400">
              <a:solidFill>
                <a:schemeClr val="accent3"/>
              </a:solidFill>
              <a:prstDash val="sysDot"/>
            </a:ln>
          </p:spPr>
          <p:style>
            <a:lnRef idx="1">
              <a:schemeClr val="accent1"/>
            </a:lnRef>
            <a:fillRef idx="0">
              <a:schemeClr val="accent1"/>
            </a:fillRef>
            <a:effectRef idx="0">
              <a:schemeClr val="accent1"/>
            </a:effectRef>
            <a:fontRef idx="minor">
              <a:schemeClr val="tx1"/>
            </a:fontRef>
          </p:style>
        </p:cxnSp>
        <p:grpSp>
          <p:nvGrpSpPr>
            <p:cNvPr id="74" name="组合 73"/>
            <p:cNvGrpSpPr/>
            <p:nvPr/>
          </p:nvGrpSpPr>
          <p:grpSpPr>
            <a:xfrm>
              <a:off x="523366" y="487695"/>
              <a:ext cx="8099140" cy="488542"/>
              <a:chOff x="523366" y="487695"/>
              <a:chExt cx="8099140" cy="488542"/>
            </a:xfrm>
          </p:grpSpPr>
          <p:sp>
            <p:nvSpPr>
              <p:cNvPr id="75" name="矩形 74"/>
              <p:cNvSpPr/>
              <p:nvPr/>
            </p:nvSpPr>
            <p:spPr>
              <a:xfrm>
                <a:off x="523366" y="487695"/>
                <a:ext cx="326740" cy="326740"/>
              </a:xfrm>
              <a:prstGeom prst="rect">
                <a:avLst/>
              </a:prstGeom>
              <a:gradFill flip="none" rotWithShape="1">
                <a:gsLst>
                  <a:gs pos="0">
                    <a:schemeClr val="bg1"/>
                  </a:gs>
                  <a:gs pos="14000">
                    <a:schemeClr val="accent3"/>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6" name="矩形 75"/>
              <p:cNvSpPr/>
              <p:nvPr/>
            </p:nvSpPr>
            <p:spPr>
              <a:xfrm>
                <a:off x="880815" y="674992"/>
                <a:ext cx="239481" cy="239481"/>
              </a:xfrm>
              <a:prstGeom prst="rect">
                <a:avLst/>
              </a:prstGeom>
              <a:gradFill>
                <a:gsLst>
                  <a:gs pos="0">
                    <a:schemeClr val="bg1"/>
                  </a:gs>
                  <a:gs pos="12000">
                    <a:schemeClr val="accent3"/>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7" name="文本框 76"/>
              <p:cNvSpPr txBox="1"/>
              <p:nvPr/>
            </p:nvSpPr>
            <p:spPr>
              <a:xfrm>
                <a:off x="1682928" y="639992"/>
                <a:ext cx="6939578" cy="336245"/>
              </a:xfrm>
              <a:prstGeom prst="rect">
                <a:avLst/>
              </a:prstGeom>
              <a:noFill/>
            </p:spPr>
            <p:txBody>
              <a:bodyPr wrap="square">
                <a:spAutoFit/>
              </a:bodyPr>
              <a:lstStyle/>
              <a:p>
                <a:r>
                  <a:rPr lang="en-US" altLang="zh-CN" sz="1600" b="1" dirty="0">
                    <a:solidFill>
                      <a:schemeClr val="accent3"/>
                    </a:solidFill>
                    <a:latin typeface="Arial" panose="020B0604020202020204" pitchFamily="34" charset="0"/>
                    <a:ea typeface="汉仪行楷简" panose="02010600000101010101" charset="-122"/>
                  </a:rPr>
                  <a:t>《</a:t>
                </a:r>
                <a:r>
                  <a:rPr lang="zh-CN" altLang="en-US" sz="1600" b="1" dirty="0">
                    <a:solidFill>
                      <a:schemeClr val="accent3"/>
                    </a:solidFill>
                    <a:latin typeface="Arial" panose="020B0604020202020204" pitchFamily="34" charset="0"/>
                    <a:ea typeface="汉仪行楷简" panose="02010600000101010101" charset="-122"/>
                  </a:rPr>
                  <a:t>岚城镇国土空间总体规划（</a:t>
                </a:r>
                <a:r>
                  <a:rPr lang="en-US" altLang="zh-CN" sz="1600" b="1" dirty="0">
                    <a:solidFill>
                      <a:schemeClr val="accent3"/>
                    </a:solidFill>
                    <a:latin typeface="Arial" panose="020B0604020202020204" pitchFamily="34" charset="0"/>
                    <a:ea typeface="汉仪行楷简" panose="02010600000101010101" charset="-122"/>
                  </a:rPr>
                  <a:t>2021-2035</a:t>
                </a:r>
                <a:r>
                  <a:rPr lang="zh-CN" altLang="en-US" sz="1600" b="1" dirty="0">
                    <a:solidFill>
                      <a:schemeClr val="accent3"/>
                    </a:solidFill>
                    <a:latin typeface="Arial" panose="020B0604020202020204" pitchFamily="34" charset="0"/>
                    <a:ea typeface="汉仪行楷简" panose="02010600000101010101" charset="-122"/>
                  </a:rPr>
                  <a:t>）</a:t>
                </a:r>
                <a:r>
                  <a:rPr lang="en-US" altLang="zh-CN" sz="1600" b="1" dirty="0">
                    <a:solidFill>
                      <a:schemeClr val="accent3"/>
                    </a:solidFill>
                    <a:latin typeface="Arial" panose="020B0604020202020204" pitchFamily="34" charset="0"/>
                    <a:ea typeface="汉仪行楷简" panose="02010600000101010101" charset="-122"/>
                  </a:rPr>
                  <a:t>》</a:t>
                </a:r>
                <a:r>
                  <a:rPr lang="zh-CN" altLang="en-US" sz="1600" b="1" dirty="0">
                    <a:solidFill>
                      <a:schemeClr val="accent3"/>
                    </a:solidFill>
                    <a:latin typeface="Arial" panose="020B0604020202020204" pitchFamily="34" charset="0"/>
                    <a:ea typeface="汉仪行楷简" panose="02010600000101010101" charset="-122"/>
                  </a:rPr>
                  <a:t>（公众版）</a:t>
                </a:r>
                <a:endParaRPr lang="zh-CN" altLang="en-US" sz="1600" b="1" dirty="0">
                  <a:solidFill>
                    <a:schemeClr val="accent3"/>
                  </a:solidFill>
                  <a:latin typeface="Arial" panose="020B0604020202020204" pitchFamily="34" charset="0"/>
                  <a:ea typeface="汉仪行楷简" panose="02010600000101010101" charset="-122"/>
                </a:endParaRPr>
              </a:p>
            </p:txBody>
          </p:sp>
        </p:grpSp>
      </p:grpSp>
      <p:sp>
        <p:nvSpPr>
          <p:cNvPr id="15" name="文本框 14"/>
          <p:cNvSpPr txBox="1"/>
          <p:nvPr/>
        </p:nvSpPr>
        <p:spPr>
          <a:xfrm>
            <a:off x="1459706" y="2229100"/>
            <a:ext cx="5349240" cy="521970"/>
          </a:xfrm>
          <a:prstGeom prst="rect">
            <a:avLst/>
          </a:prstGeom>
          <a:noFill/>
        </p:spPr>
        <p:txBody>
          <a:bodyPr wrap="square">
            <a:spAutoFit/>
          </a:bodyPr>
          <a:lstStyle/>
          <a:p>
            <a:r>
              <a:rPr lang="zh-CN" altLang="en-US" sz="2800" b="1" spc="143" dirty="0">
                <a:latin typeface="Arial" panose="020B0604020202020204" pitchFamily="34" charset="0"/>
                <a:ea typeface="汉仪行楷简" panose="02010600000101010101" charset="-122"/>
              </a:rPr>
              <a:t>落实城镇开发边界</a:t>
            </a:r>
            <a:endParaRPr lang="zh-CN" altLang="en-US" sz="2800" b="1" spc="143" dirty="0">
              <a:latin typeface="Arial" panose="020B0604020202020204" pitchFamily="34" charset="0"/>
              <a:ea typeface="汉仪行楷简" panose="02010600000101010101" charset="-122"/>
            </a:endParaRPr>
          </a:p>
        </p:txBody>
      </p:sp>
      <p:sp>
        <p:nvSpPr>
          <p:cNvPr id="67" name="文本框 66"/>
          <p:cNvSpPr txBox="1"/>
          <p:nvPr/>
        </p:nvSpPr>
        <p:spPr>
          <a:xfrm>
            <a:off x="926306" y="2922228"/>
            <a:ext cx="8915400" cy="3692525"/>
          </a:xfrm>
          <a:prstGeom prst="rect">
            <a:avLst/>
          </a:prstGeom>
          <a:noFill/>
        </p:spPr>
        <p:txBody>
          <a:bodyPr wrap="square">
            <a:spAutoFit/>
          </a:bodyPr>
          <a:lstStyle/>
          <a:p>
            <a:pPr indent="266700" algn="just">
              <a:lnSpc>
                <a:spcPct val="150000"/>
              </a:lnSpc>
            </a:pPr>
            <a:r>
              <a:rPr lang="en-US" altLang="zh-CN" sz="2200" b="1" kern="100" dirty="0">
                <a:solidFill>
                  <a:srgbClr val="70AD47"/>
                </a:solidFill>
                <a:effectLst/>
                <a:latin typeface="Arial" panose="020B0604020202020204" pitchFamily="34" charset="0"/>
                <a:ea typeface="汉仪行楷简" panose="02010600000101010101" charset="-122"/>
                <a:cs typeface="Times New Roman" panose="02020603050405020304" pitchFamily="18" charset="0"/>
              </a:rPr>
              <a:t>   </a:t>
            </a:r>
            <a:r>
              <a:rPr lang="zh-CN" altLang="zh-CN" sz="2200" b="1" kern="100" dirty="0">
                <a:solidFill>
                  <a:schemeClr val="accent6">
                    <a:lumMod val="50000"/>
                  </a:schemeClr>
                </a:solidFill>
                <a:effectLst/>
                <a:latin typeface="Arial" panose="020B0604020202020204" pitchFamily="34" charset="0"/>
                <a:ea typeface="汉仪行楷简" panose="02010600000101010101" charset="-122"/>
                <a:cs typeface="Times New Roman" panose="02020603050405020304" pitchFamily="18" charset="0"/>
              </a:rPr>
              <a:t>严格实行建设用地总量与强度双控，强化城镇开发边界对开发建设行为的刚性约束作用，适当增加布局弹性。</a:t>
            </a:r>
            <a:r>
              <a:rPr lang="zh-CN" altLang="zh-CN" sz="2200" kern="100" dirty="0">
                <a:effectLst/>
                <a:latin typeface="Arial" panose="020B0604020202020204" pitchFamily="34" charset="0"/>
                <a:ea typeface="汉仪行楷简" panose="02010600000101010101" charset="-122"/>
                <a:cs typeface="Times New Roman" panose="02020603050405020304" pitchFamily="18" charset="0"/>
              </a:rPr>
              <a:t>城镇开发边界内的建设，实行“详细规划</a:t>
            </a:r>
            <a:r>
              <a:rPr lang="en-US" altLang="zh-CN" sz="2200" kern="100" dirty="0">
                <a:effectLst/>
                <a:latin typeface="Arial" panose="020B0604020202020204" pitchFamily="34" charset="0"/>
                <a:ea typeface="汉仪行楷简" panose="02010600000101010101" charset="-122"/>
                <a:cs typeface="Times New Roman" panose="02020603050405020304" pitchFamily="18" charset="0"/>
              </a:rPr>
              <a:t>+</a:t>
            </a:r>
            <a:r>
              <a:rPr lang="zh-CN" altLang="zh-CN" sz="2200" kern="100" dirty="0">
                <a:effectLst/>
                <a:latin typeface="Arial" panose="020B0604020202020204" pitchFamily="34" charset="0"/>
                <a:ea typeface="汉仪行楷简" panose="02010600000101010101" charset="-122"/>
                <a:cs typeface="Times New Roman" panose="02020603050405020304" pitchFamily="18" charset="0"/>
              </a:rPr>
              <a:t>规划许可</a:t>
            </a:r>
            <a:r>
              <a:rPr lang="en-US" altLang="zh-CN" sz="2200" kern="100" dirty="0">
                <a:effectLst/>
                <a:latin typeface="Arial" panose="020B0604020202020204" pitchFamily="34" charset="0"/>
                <a:ea typeface="汉仪行楷简" panose="02010600000101010101" charset="-122"/>
                <a:cs typeface="Times New Roman" panose="02020603050405020304" pitchFamily="18" charset="0"/>
              </a:rPr>
              <a:t>”</a:t>
            </a:r>
            <a:r>
              <a:rPr lang="zh-CN" altLang="zh-CN" sz="2200" kern="100" dirty="0">
                <a:effectLst/>
                <a:latin typeface="Arial" panose="020B0604020202020204" pitchFamily="34" charset="0"/>
                <a:ea typeface="汉仪行楷简" panose="02010600000101010101" charset="-122"/>
                <a:cs typeface="Times New Roman" panose="02020603050405020304" pitchFamily="18" charset="0"/>
              </a:rPr>
              <a:t>的管制方式；</a:t>
            </a:r>
            <a:endParaRPr lang="zh-CN" altLang="zh-CN" sz="2200" kern="100" dirty="0">
              <a:effectLst/>
              <a:latin typeface="Arial" panose="020B0604020202020204" pitchFamily="34" charset="0"/>
              <a:ea typeface="汉仪行楷简" panose="02010600000101010101" charset="-122"/>
              <a:cs typeface="Times New Roman" panose="02020603050405020304" pitchFamily="18" charset="0"/>
            </a:endParaRPr>
          </a:p>
          <a:p>
            <a:pPr indent="266700" algn="just">
              <a:lnSpc>
                <a:spcPct val="150000"/>
              </a:lnSpc>
            </a:pPr>
            <a:r>
              <a:rPr lang="en-US" altLang="zh-CN" sz="2200" kern="100" dirty="0">
                <a:effectLst/>
                <a:latin typeface="Arial" panose="020B0604020202020204" pitchFamily="34" charset="0"/>
                <a:ea typeface="汉仪行楷简" panose="02010600000101010101" charset="-122"/>
                <a:cs typeface="Times New Roman" panose="02020603050405020304" pitchFamily="18" charset="0"/>
              </a:rPr>
              <a:t>   </a:t>
            </a:r>
            <a:r>
              <a:rPr lang="zh-CN" altLang="zh-CN" sz="2200" kern="100" dirty="0">
                <a:effectLst/>
                <a:latin typeface="Arial" panose="020B0604020202020204" pitchFamily="34" charset="0"/>
                <a:ea typeface="汉仪行楷简" panose="02010600000101010101" charset="-122"/>
                <a:cs typeface="Times New Roman" panose="02020603050405020304" pitchFamily="18" charset="0"/>
              </a:rPr>
              <a:t>城镇开发边界外不得进行城镇集中建设，不得设立各类开发区，村庄建设和独立选址的点状和线性工程项目建设应符合有关规划及其用途管制要求。</a:t>
            </a:r>
            <a:endParaRPr lang="zh-CN" altLang="zh-CN" sz="2200" kern="100" dirty="0">
              <a:effectLst/>
              <a:latin typeface="Arial" panose="020B0604020202020204" pitchFamily="34" charset="0"/>
              <a:ea typeface="汉仪行楷简" panose="02010600000101010101" charset="-122"/>
              <a:cs typeface="Times New Roman" panose="02020603050405020304" pitchFamily="18" charset="0"/>
            </a:endParaRPr>
          </a:p>
          <a:p>
            <a:pPr marL="0" marR="0" lvl="1" indent="0" algn="l" defTabSz="455930" rtl="0" eaLnBrk="1" fontAlgn="base" latinLnBrk="0" hangingPunct="1">
              <a:lnSpc>
                <a:spcPct val="150000"/>
              </a:lnSpc>
              <a:spcBef>
                <a:spcPct val="0"/>
              </a:spcBef>
              <a:spcAft>
                <a:spcPct val="0"/>
              </a:spcAft>
              <a:buClrTx/>
              <a:buSzTx/>
              <a:buFontTx/>
              <a:buNone/>
              <a:defRPr/>
            </a:pPr>
            <a:endParaRPr kumimoji="0" lang="en-US" altLang="zh-CN" sz="2400" i="0" u="none" strike="noStrike" kern="1200" cap="none" spc="0" normalizeH="0" baseline="0" noProof="0" dirty="0">
              <a:ln>
                <a:noFill/>
              </a:ln>
              <a:solidFill>
                <a:srgbClr val="000000"/>
              </a:solidFill>
              <a:effectLst/>
              <a:uLnTx/>
              <a:uFillTx/>
              <a:latin typeface="Arial" panose="020B0604020202020204" pitchFamily="34" charset="0"/>
              <a:ea typeface="汉仪行楷简" panose="02010600000101010101" charset="-122"/>
              <a:cs typeface="+mn-cs"/>
            </a:endParaRPr>
          </a:p>
        </p:txBody>
      </p:sp>
      <p:pic>
        <p:nvPicPr>
          <p:cNvPr id="6" name="图片 5"/>
          <p:cNvPicPr>
            <a:picLocks noChangeAspect="1"/>
          </p:cNvPicPr>
          <p:nvPr/>
        </p:nvPicPr>
        <p:blipFill>
          <a:blip r:embed="rId3"/>
          <a:stretch>
            <a:fillRect/>
          </a:stretch>
        </p:blipFill>
        <p:spPr>
          <a:xfrm>
            <a:off x="2390684" y="6044033"/>
            <a:ext cx="6231822" cy="8289499"/>
          </a:xfrm>
          <a:prstGeom prst="rect">
            <a:avLst/>
          </a:prstGeom>
          <a:ln w="6350">
            <a:solidFill>
              <a:schemeClr val="tx1"/>
            </a:solid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126385" y="1478751"/>
            <a:ext cx="973404" cy="330302"/>
          </a:xfrm>
          <a:prstGeom prst="rect">
            <a:avLst/>
          </a:prstGeom>
          <a:blipFill>
            <a:blip r:embed="rId1" cstate="print">
              <a:alphaModFix amt="30000"/>
            </a:blip>
            <a:stretch>
              <a:fillRect/>
            </a:stretch>
          </a:blipFill>
        </p:spPr>
        <p:txBody>
          <a:bodyPr wrap="square" lIns="0" tIns="0" rIns="0" bIns="0" rtlCol="0"/>
          <a:lstStyle/>
          <a:p>
            <a:endParaRPr sz="1020"/>
          </a:p>
        </p:txBody>
      </p:sp>
      <p:sp>
        <p:nvSpPr>
          <p:cNvPr id="4" name="object 4"/>
          <p:cNvSpPr txBox="1"/>
          <p:nvPr/>
        </p:nvSpPr>
        <p:spPr>
          <a:xfrm>
            <a:off x="1323208" y="1289777"/>
            <a:ext cx="4556097" cy="492125"/>
          </a:xfrm>
          <a:prstGeom prst="rect">
            <a:avLst/>
          </a:prstGeom>
        </p:spPr>
        <p:txBody>
          <a:bodyPr vert="horz" wrap="square" lIns="0" tIns="0" rIns="0" bIns="0" rtlCol="0">
            <a:spAutoFit/>
          </a:bodyPr>
          <a:lstStyle/>
          <a:p>
            <a:pPr marL="9525">
              <a:tabLst>
                <a:tab pos="838835" algn="l"/>
              </a:tabLst>
            </a:pPr>
            <a:r>
              <a:rPr lang="en-US" altLang="zh-CN" sz="3200" b="1" spc="8" dirty="0">
                <a:solidFill>
                  <a:schemeClr val="accent3"/>
                </a:solidFill>
                <a:latin typeface="Arial" panose="020B0604020202020204" pitchFamily="34" charset="0"/>
                <a:ea typeface="汉仪闫锐敏行楷简" panose="00020600040101010101" charset="-122"/>
                <a:cs typeface="微软雅黑" panose="020B0503020204020204" pitchFamily="34" charset="-122"/>
              </a:rPr>
              <a:t>4</a:t>
            </a:r>
            <a:r>
              <a:rPr lang="zh-CN" altLang="en-US" sz="3200" b="1" spc="-493" dirty="0">
                <a:solidFill>
                  <a:schemeClr val="accent3"/>
                </a:solidFill>
                <a:latin typeface="Arial" panose="020B0604020202020204" pitchFamily="34" charset="0"/>
                <a:ea typeface="汉仪闫锐敏行楷简" panose="00020600040101010101" charset="-122"/>
                <a:cs typeface="微软雅黑" panose="020B0503020204020204" pitchFamily="34" charset="-122"/>
              </a:rPr>
              <a:t> </a:t>
            </a:r>
            <a:r>
              <a:rPr lang="en-US" altLang="zh-CN" sz="3200" b="1" spc="4" dirty="0">
                <a:solidFill>
                  <a:schemeClr val="accent3"/>
                </a:solidFill>
                <a:latin typeface="Arial" panose="020B0604020202020204" pitchFamily="34" charset="0"/>
                <a:ea typeface="汉仪闫锐敏行楷简" panose="00020600040101010101" charset="-122"/>
                <a:cs typeface="微软雅黑" panose="020B0503020204020204" pitchFamily="34" charset="-122"/>
              </a:rPr>
              <a:t>.</a:t>
            </a:r>
            <a:r>
              <a:rPr lang="zh-CN" altLang="en-US" sz="3200" b="1" spc="-493" dirty="0">
                <a:solidFill>
                  <a:schemeClr val="accent3"/>
                </a:solidFill>
                <a:latin typeface="Arial" panose="020B0604020202020204" pitchFamily="34" charset="0"/>
                <a:ea typeface="汉仪闫锐敏行楷简" panose="00020600040101010101" charset="-122"/>
                <a:cs typeface="微软雅黑" panose="020B0503020204020204" pitchFamily="34" charset="-122"/>
              </a:rPr>
              <a:t> </a:t>
            </a:r>
            <a:r>
              <a:rPr lang="en-US" altLang="zh-CN" sz="3200" b="1" spc="8" dirty="0">
                <a:solidFill>
                  <a:schemeClr val="accent3"/>
                </a:solidFill>
                <a:latin typeface="Arial" panose="020B0604020202020204" pitchFamily="34" charset="0"/>
                <a:ea typeface="汉仪闫锐敏行楷简" panose="00020600040101010101" charset="-122"/>
                <a:cs typeface="微软雅黑" panose="020B0503020204020204" pitchFamily="34" charset="-122"/>
              </a:rPr>
              <a:t>6</a:t>
            </a:r>
            <a:r>
              <a:rPr lang="zh-CN" altLang="en-US" sz="3200" b="1" spc="8" dirty="0">
                <a:solidFill>
                  <a:schemeClr val="accent3"/>
                </a:solidFill>
                <a:latin typeface="Arial" panose="020B0604020202020204" pitchFamily="34" charset="0"/>
                <a:ea typeface="汉仪闫锐敏行楷简" panose="00020600040101010101" charset="-122"/>
                <a:cs typeface="微软雅黑" panose="020B0503020204020204" pitchFamily="34" charset="-122"/>
              </a:rPr>
              <a:t>	</a:t>
            </a:r>
            <a:r>
              <a:rPr lang="zh-CN" altLang="en-US" sz="3200" b="1" spc="226" dirty="0">
                <a:solidFill>
                  <a:schemeClr val="accent3"/>
                </a:solidFill>
                <a:latin typeface="Arial" panose="020B0604020202020204" pitchFamily="34" charset="0"/>
                <a:ea typeface="汉仪闫锐敏行楷简" panose="00020600040101010101" charset="-122"/>
                <a:cs typeface="微软雅黑" panose="020B0503020204020204" pitchFamily="34" charset="-122"/>
              </a:rPr>
              <a:t>优化空间规划分区</a:t>
            </a:r>
            <a:endParaRPr lang="zh-CN" altLang="en-US" sz="3200" b="1" spc="226" dirty="0">
              <a:solidFill>
                <a:schemeClr val="accent3"/>
              </a:solidFill>
              <a:latin typeface="Arial" panose="020B0604020202020204" pitchFamily="34" charset="0"/>
              <a:ea typeface="汉仪闫锐敏行楷简" panose="00020600040101010101" charset="-122"/>
              <a:cs typeface="微软雅黑" panose="020B0503020204020204" pitchFamily="34" charset="-122"/>
            </a:endParaRPr>
          </a:p>
        </p:txBody>
      </p:sp>
      <p:pic>
        <p:nvPicPr>
          <p:cNvPr id="71" name="图片 70"/>
          <p:cNvPicPr>
            <a:picLocks noChangeAspect="1"/>
          </p:cNvPicPr>
          <p:nvPr/>
        </p:nvPicPr>
        <p:blipFill>
          <a:blip r:embed="rId2" cstate="print">
            <a:alphaModFix amt="37000"/>
            <a:extLst>
              <a:ext uri="{28A0092B-C50C-407E-A947-70E740481C1C}">
                <a14:useLocalDpi xmlns:a14="http://schemas.microsoft.com/office/drawing/2010/main" val="0"/>
              </a:ext>
            </a:extLst>
          </a:blip>
          <a:stretch>
            <a:fillRect/>
          </a:stretch>
        </p:blipFill>
        <p:spPr>
          <a:xfrm>
            <a:off x="9430150" y="13813352"/>
            <a:ext cx="1490485" cy="2107839"/>
          </a:xfrm>
          <a:prstGeom prst="rect">
            <a:avLst/>
          </a:prstGeom>
        </p:spPr>
      </p:pic>
      <p:grpSp>
        <p:nvGrpSpPr>
          <p:cNvPr id="72" name="组合 71"/>
          <p:cNvGrpSpPr/>
          <p:nvPr/>
        </p:nvGrpSpPr>
        <p:grpSpPr>
          <a:xfrm>
            <a:off x="0" y="374935"/>
            <a:ext cx="10691813" cy="555340"/>
            <a:chOff x="0" y="487695"/>
            <a:chExt cx="10691813" cy="555340"/>
          </a:xfrm>
        </p:grpSpPr>
        <p:cxnSp>
          <p:nvCxnSpPr>
            <p:cNvPr id="73" name="直接连接符 72"/>
            <p:cNvCxnSpPr/>
            <p:nvPr/>
          </p:nvCxnSpPr>
          <p:spPr>
            <a:xfrm>
              <a:off x="0" y="1043035"/>
              <a:ext cx="10691813" cy="0"/>
            </a:xfrm>
            <a:prstGeom prst="line">
              <a:avLst/>
            </a:prstGeom>
            <a:ln w="25400">
              <a:solidFill>
                <a:schemeClr val="accent3"/>
              </a:solidFill>
              <a:prstDash val="sysDot"/>
            </a:ln>
          </p:spPr>
          <p:style>
            <a:lnRef idx="1">
              <a:schemeClr val="accent1"/>
            </a:lnRef>
            <a:fillRef idx="0">
              <a:schemeClr val="accent1"/>
            </a:fillRef>
            <a:effectRef idx="0">
              <a:schemeClr val="accent1"/>
            </a:effectRef>
            <a:fontRef idx="minor">
              <a:schemeClr val="tx1"/>
            </a:fontRef>
          </p:style>
        </p:cxnSp>
        <p:grpSp>
          <p:nvGrpSpPr>
            <p:cNvPr id="74" name="组合 73"/>
            <p:cNvGrpSpPr/>
            <p:nvPr/>
          </p:nvGrpSpPr>
          <p:grpSpPr>
            <a:xfrm>
              <a:off x="523366" y="487695"/>
              <a:ext cx="8099140" cy="488542"/>
              <a:chOff x="523366" y="487695"/>
              <a:chExt cx="8099140" cy="488542"/>
            </a:xfrm>
          </p:grpSpPr>
          <p:sp>
            <p:nvSpPr>
              <p:cNvPr id="75" name="矩形 74"/>
              <p:cNvSpPr/>
              <p:nvPr/>
            </p:nvSpPr>
            <p:spPr>
              <a:xfrm>
                <a:off x="523366" y="487695"/>
                <a:ext cx="326740" cy="326740"/>
              </a:xfrm>
              <a:prstGeom prst="rect">
                <a:avLst/>
              </a:prstGeom>
              <a:gradFill flip="none" rotWithShape="1">
                <a:gsLst>
                  <a:gs pos="0">
                    <a:schemeClr val="bg1"/>
                  </a:gs>
                  <a:gs pos="14000">
                    <a:schemeClr val="accent3"/>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6" name="矩形 75"/>
              <p:cNvSpPr/>
              <p:nvPr/>
            </p:nvSpPr>
            <p:spPr>
              <a:xfrm>
                <a:off x="880815" y="674992"/>
                <a:ext cx="239481" cy="239481"/>
              </a:xfrm>
              <a:prstGeom prst="rect">
                <a:avLst/>
              </a:prstGeom>
              <a:gradFill>
                <a:gsLst>
                  <a:gs pos="0">
                    <a:schemeClr val="bg1"/>
                  </a:gs>
                  <a:gs pos="12000">
                    <a:schemeClr val="accent3"/>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7" name="文本框 76"/>
              <p:cNvSpPr txBox="1"/>
              <p:nvPr/>
            </p:nvSpPr>
            <p:spPr>
              <a:xfrm>
                <a:off x="1682928" y="639992"/>
                <a:ext cx="6939578" cy="336245"/>
              </a:xfrm>
              <a:prstGeom prst="rect">
                <a:avLst/>
              </a:prstGeom>
              <a:noFill/>
            </p:spPr>
            <p:txBody>
              <a:bodyPr wrap="square">
                <a:spAutoFit/>
              </a:bodyPr>
              <a:lstStyle/>
              <a:p>
                <a:r>
                  <a:rPr lang="en-US" altLang="zh-CN" sz="1600" b="1" dirty="0">
                    <a:solidFill>
                      <a:schemeClr val="accent3"/>
                    </a:solidFill>
                    <a:latin typeface="Arial" panose="020B0604020202020204" pitchFamily="34" charset="0"/>
                    <a:ea typeface="汉仪行楷简" panose="02010600000101010101" charset="-122"/>
                  </a:rPr>
                  <a:t>《</a:t>
                </a:r>
                <a:r>
                  <a:rPr lang="zh-CN" altLang="en-US" sz="1600" b="1" dirty="0">
                    <a:solidFill>
                      <a:schemeClr val="accent3"/>
                    </a:solidFill>
                    <a:latin typeface="Arial" panose="020B0604020202020204" pitchFamily="34" charset="0"/>
                    <a:ea typeface="汉仪行楷简" panose="02010600000101010101" charset="-122"/>
                  </a:rPr>
                  <a:t>岚城镇国土空间总体规划（</a:t>
                </a:r>
                <a:r>
                  <a:rPr lang="en-US" altLang="zh-CN" sz="1600" b="1" dirty="0">
                    <a:solidFill>
                      <a:schemeClr val="accent3"/>
                    </a:solidFill>
                    <a:latin typeface="Arial" panose="020B0604020202020204" pitchFamily="34" charset="0"/>
                    <a:ea typeface="汉仪行楷简" panose="02010600000101010101" charset="-122"/>
                  </a:rPr>
                  <a:t>2021-2035</a:t>
                </a:r>
                <a:r>
                  <a:rPr lang="zh-CN" altLang="en-US" sz="1600" b="1" dirty="0">
                    <a:solidFill>
                      <a:schemeClr val="accent3"/>
                    </a:solidFill>
                    <a:latin typeface="Arial" panose="020B0604020202020204" pitchFamily="34" charset="0"/>
                    <a:ea typeface="汉仪行楷简" panose="02010600000101010101" charset="-122"/>
                  </a:rPr>
                  <a:t>）</a:t>
                </a:r>
                <a:r>
                  <a:rPr lang="en-US" altLang="zh-CN" sz="1600" b="1" dirty="0">
                    <a:solidFill>
                      <a:schemeClr val="accent3"/>
                    </a:solidFill>
                    <a:latin typeface="Arial" panose="020B0604020202020204" pitchFamily="34" charset="0"/>
                    <a:ea typeface="汉仪行楷简" panose="02010600000101010101" charset="-122"/>
                  </a:rPr>
                  <a:t>》</a:t>
                </a:r>
                <a:r>
                  <a:rPr lang="zh-CN" altLang="en-US" sz="1600" b="1" dirty="0">
                    <a:solidFill>
                      <a:schemeClr val="accent3"/>
                    </a:solidFill>
                    <a:latin typeface="Arial" panose="020B0604020202020204" pitchFamily="34" charset="0"/>
                    <a:ea typeface="汉仪行楷简" panose="02010600000101010101" charset="-122"/>
                  </a:rPr>
                  <a:t>（公众版）</a:t>
                </a:r>
                <a:endParaRPr lang="zh-CN" altLang="en-US" sz="1600" b="1" dirty="0">
                  <a:solidFill>
                    <a:schemeClr val="accent3"/>
                  </a:solidFill>
                  <a:latin typeface="Arial" panose="020B0604020202020204" pitchFamily="34" charset="0"/>
                  <a:ea typeface="汉仪行楷简" panose="02010600000101010101" charset="-122"/>
                </a:endParaRPr>
              </a:p>
            </p:txBody>
          </p:sp>
        </p:grpSp>
      </p:grpSp>
      <p:pic>
        <p:nvPicPr>
          <p:cNvPr id="5" name="图片 4"/>
          <p:cNvPicPr>
            <a:picLocks noChangeAspect="1"/>
          </p:cNvPicPr>
          <p:nvPr/>
        </p:nvPicPr>
        <p:blipFill>
          <a:blip r:embed="rId3"/>
          <a:stretch>
            <a:fillRect/>
          </a:stretch>
        </p:blipFill>
        <p:spPr>
          <a:xfrm>
            <a:off x="2140128" y="5916269"/>
            <a:ext cx="6482378" cy="8675849"/>
          </a:xfrm>
          <a:prstGeom prst="rect">
            <a:avLst/>
          </a:prstGeom>
          <a:ln w="6350">
            <a:solidFill>
              <a:schemeClr val="tx1"/>
            </a:solidFill>
          </a:ln>
        </p:spPr>
      </p:pic>
      <p:sp>
        <p:nvSpPr>
          <p:cNvPr id="6" name="文本框 5"/>
          <p:cNvSpPr txBox="1"/>
          <p:nvPr/>
        </p:nvSpPr>
        <p:spPr>
          <a:xfrm>
            <a:off x="999566" y="1866882"/>
            <a:ext cx="8580044" cy="1106805"/>
          </a:xfrm>
          <a:prstGeom prst="rect">
            <a:avLst/>
          </a:prstGeom>
          <a:noFill/>
        </p:spPr>
        <p:txBody>
          <a:bodyPr wrap="square">
            <a:spAutoFit/>
          </a:bodyPr>
          <a:lstStyle/>
          <a:p>
            <a:pPr marL="0" marR="0" lvl="0" indent="266700" algn="just" defTabSz="687705" rtl="0" eaLnBrk="1" fontAlgn="auto" latinLnBrk="0" hangingPunct="1">
              <a:lnSpc>
                <a:spcPct val="150000"/>
              </a:lnSpc>
              <a:spcBef>
                <a:spcPts val="0"/>
              </a:spcBef>
              <a:spcAft>
                <a:spcPts val="0"/>
              </a:spcAft>
              <a:buClrTx/>
              <a:buSzTx/>
              <a:buFontTx/>
              <a:buNone/>
              <a:defRPr/>
            </a:pPr>
            <a:r>
              <a:rPr kumimoji="0" lang="en-US" altLang="zh-CN" sz="2200" b="1" i="0" u="none" strike="noStrike" kern="100" cap="none" spc="0" normalizeH="0" baseline="0" noProof="0" dirty="0">
                <a:ln>
                  <a:noFill/>
                </a:ln>
                <a:solidFill>
                  <a:schemeClr val="accent6">
                    <a:lumMod val="50000"/>
                  </a:schemeClr>
                </a:solidFill>
                <a:effectLst/>
                <a:uLnTx/>
                <a:uFillTx/>
                <a:latin typeface="Arial" panose="020B0604020202020204" pitchFamily="34" charset="0"/>
                <a:ea typeface="汉仪行楷简" panose="02010600000101010101" charset="-122"/>
                <a:cs typeface="Times New Roman" panose="02020603050405020304" pitchFamily="18" charset="0"/>
              </a:rPr>
              <a:t> </a:t>
            </a:r>
            <a:r>
              <a:rPr kumimoji="0" lang="zh-CN" altLang="zh-CN" sz="2200" b="1" i="0" u="none" strike="noStrike" kern="100" cap="none" spc="0" normalizeH="0" baseline="0" noProof="0" dirty="0">
                <a:ln>
                  <a:noFill/>
                </a:ln>
                <a:solidFill>
                  <a:schemeClr val="accent6">
                    <a:lumMod val="50000"/>
                  </a:schemeClr>
                </a:solidFill>
                <a:effectLst/>
                <a:uLnTx/>
                <a:uFillTx/>
                <a:latin typeface="Arial" panose="020B0604020202020204" pitchFamily="34" charset="0"/>
                <a:ea typeface="汉仪行楷简" panose="02010600000101010101" charset="-122"/>
                <a:cs typeface="Times New Roman" panose="02020603050405020304" pitchFamily="18" charset="0"/>
              </a:rPr>
              <a:t>严格实行</a:t>
            </a:r>
            <a:r>
              <a:rPr lang="zh-CN" altLang="en-US" sz="2200" b="1" kern="100" dirty="0">
                <a:solidFill>
                  <a:schemeClr val="accent6">
                    <a:lumMod val="50000"/>
                  </a:schemeClr>
                </a:solidFill>
                <a:latin typeface="Arial" panose="020B0604020202020204" pitchFamily="34" charset="0"/>
                <a:ea typeface="汉仪行楷简" panose="02010600000101010101" charset="-122"/>
                <a:cs typeface="Times New Roman" panose="02020603050405020304" pitchFamily="18" charset="0"/>
              </a:rPr>
              <a:t>用途管制约，将岚城镇分为农田保护区、生态保护区、生态控制区、</a:t>
            </a:r>
            <a:r>
              <a:rPr kumimoji="0" lang="zh-CN" altLang="en-US" sz="2200" b="1" i="0" u="none" strike="noStrike" kern="100" cap="none" spc="0" normalizeH="0" baseline="0" noProof="0" dirty="0">
                <a:ln>
                  <a:noFill/>
                </a:ln>
                <a:solidFill>
                  <a:schemeClr val="accent6">
                    <a:lumMod val="50000"/>
                  </a:schemeClr>
                </a:solidFill>
                <a:effectLst/>
                <a:uLnTx/>
                <a:uFillTx/>
                <a:latin typeface="Arial" panose="020B0604020202020204" pitchFamily="34" charset="0"/>
                <a:ea typeface="汉仪行楷简" panose="02010600000101010101" charset="-122"/>
                <a:cs typeface="Times New Roman" panose="02020603050405020304" pitchFamily="18" charset="0"/>
              </a:rPr>
              <a:t>城镇发展区、乡村发展区、其他用地区六大区域。</a:t>
            </a:r>
            <a:endParaRPr kumimoji="0" lang="zh-CN" altLang="en-US" sz="2200" b="1" i="0" u="none" strike="noStrike" kern="100" cap="none" spc="0" normalizeH="0" baseline="0" noProof="0" dirty="0">
              <a:ln>
                <a:noFill/>
              </a:ln>
              <a:solidFill>
                <a:schemeClr val="accent6">
                  <a:lumMod val="50000"/>
                </a:schemeClr>
              </a:solidFill>
              <a:effectLst/>
              <a:uLnTx/>
              <a:uFillTx/>
              <a:latin typeface="Arial" panose="020B0604020202020204" pitchFamily="34" charset="0"/>
              <a:ea typeface="汉仪行楷简" panose="02010600000101010101" charset="-122"/>
              <a:cs typeface="Times New Roman" panose="02020603050405020304" pitchFamily="18" charset="0"/>
            </a:endParaRPr>
          </a:p>
        </p:txBody>
      </p:sp>
      <p:pic>
        <p:nvPicPr>
          <p:cNvPr id="7" name="图片 6"/>
          <p:cNvPicPr>
            <a:picLocks noChangeAspect="1"/>
          </p:cNvPicPr>
          <p:nvPr/>
        </p:nvPicPr>
        <p:blipFill>
          <a:blip r:embed="rId4"/>
          <a:stretch>
            <a:fillRect/>
          </a:stretch>
        </p:blipFill>
        <p:spPr>
          <a:xfrm>
            <a:off x="2831306" y="2914300"/>
            <a:ext cx="4896682" cy="2920068"/>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bg>
      <p:bgPr>
        <a:solidFill>
          <a:schemeClr val="bg1">
            <a:alpha val="41000"/>
          </a:schemeClr>
        </a:solidFill>
        <a:effectLst/>
      </p:bgPr>
    </p:bg>
    <p:spTree>
      <p:nvGrpSpPr>
        <p:cNvPr id="1" name=""/>
        <p:cNvGrpSpPr/>
        <p:nvPr/>
      </p:nvGrpSpPr>
      <p:grpSpPr>
        <a:xfrm>
          <a:off x="0" y="0"/>
          <a:ext cx="0" cy="0"/>
          <a:chOff x="0" y="0"/>
          <a:chExt cx="0" cy="0"/>
        </a:xfrm>
      </p:grpSpPr>
      <p:sp>
        <p:nvSpPr>
          <p:cNvPr id="4" name="object 4"/>
          <p:cNvSpPr txBox="1"/>
          <p:nvPr/>
        </p:nvSpPr>
        <p:spPr>
          <a:xfrm>
            <a:off x="13149098" y="5604434"/>
            <a:ext cx="200573" cy="426720"/>
          </a:xfrm>
          <a:prstGeom prst="rect">
            <a:avLst/>
          </a:prstGeom>
        </p:spPr>
        <p:txBody>
          <a:bodyPr vert="horz" wrap="square" lIns="0" tIns="0" rIns="0" bIns="0" rtlCol="0">
            <a:spAutoFit/>
          </a:bodyPr>
          <a:lstStyle/>
          <a:p>
            <a:pPr marL="9525" marR="0" lvl="0" indent="0" algn="l" defTabSz="687705" rtl="0" eaLnBrk="1" fontAlgn="auto" latinLnBrk="0" hangingPunct="1">
              <a:lnSpc>
                <a:spcPct val="100000"/>
              </a:lnSpc>
              <a:spcBef>
                <a:spcPts val="0"/>
              </a:spcBef>
              <a:spcAft>
                <a:spcPts val="0"/>
              </a:spcAft>
              <a:buClrTx/>
              <a:buSzTx/>
              <a:buFontTx/>
              <a:buNone/>
              <a:defRPr/>
            </a:pPr>
            <a:r>
              <a:rPr kumimoji="0" sz="1390" b="0" i="0" u="none" strike="noStrike" kern="1200" cap="none" spc="4" normalizeH="0" baseline="0" noProof="0" dirty="0">
                <a:ln>
                  <a:noFill/>
                </a:ln>
                <a:solidFill>
                  <a:srgbClr val="888888"/>
                </a:solidFill>
                <a:effectLst/>
                <a:uLnTx/>
                <a:uFillTx/>
                <a:latin typeface="Arial" panose="020B0604020202020204" pitchFamily="34" charset="0"/>
                <a:ea typeface="汉仪行楷简" panose="02010600000101010101" charset="-122"/>
                <a:cs typeface="Calibri" panose="020F0502020204030204"/>
              </a:rPr>
              <a:t>21</a:t>
            </a:r>
            <a:endParaRPr kumimoji="0" sz="1390" b="0" i="0" u="none" strike="noStrike" kern="1200" cap="none" spc="4" normalizeH="0" baseline="0" noProof="0" dirty="0">
              <a:ln>
                <a:noFill/>
              </a:ln>
              <a:solidFill>
                <a:srgbClr val="888888"/>
              </a:solidFill>
              <a:effectLst/>
              <a:uLnTx/>
              <a:uFillTx/>
              <a:latin typeface="Arial" panose="020B0604020202020204" pitchFamily="34" charset="0"/>
              <a:ea typeface="汉仪行楷简" panose="02010600000101010101" charset="-122"/>
              <a:cs typeface="Calibri" panose="020F0502020204030204"/>
            </a:endParaRPr>
          </a:p>
        </p:txBody>
      </p:sp>
      <p:pic>
        <p:nvPicPr>
          <p:cNvPr id="2" name="图片 1"/>
          <p:cNvPicPr>
            <a:picLocks noChangeAspect="1"/>
          </p:cNvPicPr>
          <p:nvPr/>
        </p:nvPicPr>
        <p:blipFill>
          <a:blip r:embed="rId1"/>
          <a:stretch>
            <a:fillRect/>
          </a:stretch>
        </p:blipFill>
        <p:spPr>
          <a:xfrm>
            <a:off x="0" y="6797675"/>
            <a:ext cx="10702290" cy="8331200"/>
          </a:xfrm>
          <a:prstGeom prst="rect">
            <a:avLst/>
          </a:prstGeom>
        </p:spPr>
      </p:pic>
      <p:sp>
        <p:nvSpPr>
          <p:cNvPr id="5" name="object 3"/>
          <p:cNvSpPr/>
          <p:nvPr/>
        </p:nvSpPr>
        <p:spPr>
          <a:xfrm>
            <a:off x="0" y="-45720"/>
            <a:ext cx="10701973" cy="15174541"/>
          </a:xfrm>
          <a:custGeom>
            <a:avLst/>
            <a:gdLst/>
            <a:ahLst/>
            <a:cxnLst/>
            <a:rect l="l" t="t" r="r" b="b"/>
            <a:pathLst>
              <a:path w="14199235" h="20104100">
                <a:moveTo>
                  <a:pt x="14199165" y="20104089"/>
                </a:moveTo>
                <a:lnTo>
                  <a:pt x="14199165" y="0"/>
                </a:lnTo>
                <a:lnTo>
                  <a:pt x="0" y="0"/>
                </a:lnTo>
                <a:lnTo>
                  <a:pt x="0" y="20104089"/>
                </a:lnTo>
                <a:lnTo>
                  <a:pt x="14199165" y="20104089"/>
                </a:lnTo>
                <a:close/>
              </a:path>
            </a:pathLst>
          </a:custGeom>
          <a:gradFill>
            <a:gsLst>
              <a:gs pos="0">
                <a:schemeClr val="bg1">
                  <a:alpha val="29000"/>
                </a:schemeClr>
              </a:gs>
              <a:gs pos="46000">
                <a:srgbClr val="DFABBD"/>
              </a:gs>
            </a:gsLst>
            <a:lin ang="16200000" scaled="1"/>
          </a:gradFill>
        </p:spPr>
        <p:txBody>
          <a:bodyPr wrap="square" lIns="0" tIns="0" rIns="0" bIns="0" rtlCol="0"/>
          <a:lstStyle/>
          <a:p>
            <a:endParaRPr sz="1020" dirty="0"/>
          </a:p>
        </p:txBody>
      </p:sp>
      <p:sp>
        <p:nvSpPr>
          <p:cNvPr id="9" name="object 9"/>
          <p:cNvSpPr/>
          <p:nvPr/>
        </p:nvSpPr>
        <p:spPr>
          <a:xfrm>
            <a:off x="1154430" y="777875"/>
            <a:ext cx="5582920" cy="7427595"/>
          </a:xfrm>
          <a:prstGeom prst="rect">
            <a:avLst/>
          </a:prstGeom>
          <a:blipFill>
            <a:blip r:embed="rId2" cstate="print"/>
            <a:stretch>
              <a:fillRect/>
            </a:stretch>
          </a:blipFill>
        </p:spPr>
        <p:txBody>
          <a:bodyPr wrap="square" lIns="0" tIns="0" rIns="0" bIns="0" rtlCol="0"/>
          <a:lstStyle/>
          <a:p>
            <a:pPr marL="0" marR="0" lvl="0" indent="0" algn="l" defTabSz="687705" rtl="0" eaLnBrk="1" fontAlgn="auto" latinLnBrk="0" hangingPunct="1">
              <a:lnSpc>
                <a:spcPct val="100000"/>
              </a:lnSpc>
              <a:spcBef>
                <a:spcPts val="0"/>
              </a:spcBef>
              <a:spcAft>
                <a:spcPts val="0"/>
              </a:spcAft>
              <a:buClrTx/>
              <a:buSzTx/>
              <a:buFontTx/>
              <a:buNone/>
              <a:defRPr/>
            </a:pPr>
            <a:endParaRPr kumimoji="0" sz="102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object 10"/>
          <p:cNvSpPr/>
          <p:nvPr/>
        </p:nvSpPr>
        <p:spPr>
          <a:xfrm>
            <a:off x="1674495" y="2225675"/>
            <a:ext cx="2758440" cy="3128645"/>
          </a:xfrm>
          <a:custGeom>
            <a:avLst/>
            <a:gdLst/>
            <a:ahLst/>
            <a:cxnLst/>
            <a:rect l="l" t="t" r="r" b="b"/>
            <a:pathLst>
              <a:path w="2533650" h="3162934">
                <a:moveTo>
                  <a:pt x="183005" y="2648028"/>
                </a:moveTo>
                <a:lnTo>
                  <a:pt x="165013" y="2656461"/>
                </a:lnTo>
                <a:lnTo>
                  <a:pt x="137275" y="2664894"/>
                </a:lnTo>
                <a:lnTo>
                  <a:pt x="133999" y="2681761"/>
                </a:lnTo>
                <a:lnTo>
                  <a:pt x="124168" y="2698627"/>
                </a:lnTo>
                <a:lnTo>
                  <a:pt x="107781" y="2707060"/>
                </a:lnTo>
                <a:lnTo>
                  <a:pt x="84838" y="2715494"/>
                </a:lnTo>
                <a:lnTo>
                  <a:pt x="0" y="2858858"/>
                </a:lnTo>
                <a:lnTo>
                  <a:pt x="34323" y="2926324"/>
                </a:lnTo>
                <a:lnTo>
                  <a:pt x="26252" y="2960057"/>
                </a:lnTo>
                <a:lnTo>
                  <a:pt x="27814" y="2993790"/>
                </a:lnTo>
                <a:lnTo>
                  <a:pt x="32501" y="3035956"/>
                </a:lnTo>
                <a:lnTo>
                  <a:pt x="40313" y="3061255"/>
                </a:lnTo>
                <a:lnTo>
                  <a:pt x="51249" y="3094988"/>
                </a:lnTo>
                <a:lnTo>
                  <a:pt x="65309" y="3111855"/>
                </a:lnTo>
                <a:lnTo>
                  <a:pt x="82495" y="3137154"/>
                </a:lnTo>
                <a:lnTo>
                  <a:pt x="102805" y="3145587"/>
                </a:lnTo>
                <a:lnTo>
                  <a:pt x="126241" y="3162454"/>
                </a:lnTo>
                <a:lnTo>
                  <a:pt x="231979" y="3162454"/>
                </a:lnTo>
                <a:lnTo>
                  <a:pt x="276103" y="3145587"/>
                </a:lnTo>
                <a:lnTo>
                  <a:pt x="343830" y="3103421"/>
                </a:lnTo>
                <a:lnTo>
                  <a:pt x="393385" y="3069688"/>
                </a:lnTo>
                <a:lnTo>
                  <a:pt x="415366" y="3052822"/>
                </a:lnTo>
                <a:lnTo>
                  <a:pt x="435482" y="3044389"/>
                </a:lnTo>
                <a:lnTo>
                  <a:pt x="445188" y="3019089"/>
                </a:lnTo>
                <a:lnTo>
                  <a:pt x="462152" y="3002223"/>
                </a:lnTo>
                <a:lnTo>
                  <a:pt x="486358" y="2985356"/>
                </a:lnTo>
                <a:lnTo>
                  <a:pt x="517790" y="2985356"/>
                </a:lnTo>
                <a:lnTo>
                  <a:pt x="567040" y="2926324"/>
                </a:lnTo>
                <a:lnTo>
                  <a:pt x="645132" y="2926324"/>
                </a:lnTo>
                <a:lnTo>
                  <a:pt x="657893" y="2884158"/>
                </a:lnTo>
                <a:lnTo>
                  <a:pt x="670978" y="2850425"/>
                </a:lnTo>
                <a:lnTo>
                  <a:pt x="684387" y="2816692"/>
                </a:lnTo>
                <a:lnTo>
                  <a:pt x="698119" y="2799826"/>
                </a:lnTo>
                <a:lnTo>
                  <a:pt x="712176" y="2782959"/>
                </a:lnTo>
                <a:lnTo>
                  <a:pt x="849553" y="2681761"/>
                </a:lnTo>
                <a:lnTo>
                  <a:pt x="839808" y="2664894"/>
                </a:lnTo>
                <a:lnTo>
                  <a:pt x="189755" y="2664894"/>
                </a:lnTo>
                <a:lnTo>
                  <a:pt x="183482" y="2648515"/>
                </a:lnTo>
                <a:lnTo>
                  <a:pt x="183005" y="2648028"/>
                </a:lnTo>
                <a:close/>
              </a:path>
              <a:path w="2533650" h="3162934">
                <a:moveTo>
                  <a:pt x="183482" y="2648515"/>
                </a:moveTo>
                <a:lnTo>
                  <a:pt x="189755" y="2664894"/>
                </a:lnTo>
                <a:lnTo>
                  <a:pt x="191252" y="2656461"/>
                </a:lnTo>
                <a:lnTo>
                  <a:pt x="183482" y="2648515"/>
                </a:lnTo>
                <a:close/>
              </a:path>
              <a:path w="2533650" h="3162934">
                <a:moveTo>
                  <a:pt x="635602" y="2310699"/>
                </a:moveTo>
                <a:lnTo>
                  <a:pt x="472251" y="2403465"/>
                </a:lnTo>
                <a:lnTo>
                  <a:pt x="393662" y="2403465"/>
                </a:lnTo>
                <a:lnTo>
                  <a:pt x="393662" y="2462497"/>
                </a:lnTo>
                <a:lnTo>
                  <a:pt x="276204" y="2555263"/>
                </a:lnTo>
                <a:lnTo>
                  <a:pt x="211985" y="2555263"/>
                </a:lnTo>
                <a:lnTo>
                  <a:pt x="211985" y="2597429"/>
                </a:lnTo>
                <a:lnTo>
                  <a:pt x="173606" y="2622728"/>
                </a:lnTo>
                <a:lnTo>
                  <a:pt x="183482" y="2648515"/>
                </a:lnTo>
                <a:lnTo>
                  <a:pt x="191252" y="2656461"/>
                </a:lnTo>
                <a:lnTo>
                  <a:pt x="189755" y="2664894"/>
                </a:lnTo>
                <a:lnTo>
                  <a:pt x="839808" y="2664894"/>
                </a:lnTo>
                <a:lnTo>
                  <a:pt x="830064" y="2648028"/>
                </a:lnTo>
                <a:lnTo>
                  <a:pt x="808977" y="2614295"/>
                </a:lnTo>
                <a:lnTo>
                  <a:pt x="801415" y="2605862"/>
                </a:lnTo>
                <a:lnTo>
                  <a:pt x="588461" y="2605862"/>
                </a:lnTo>
                <a:lnTo>
                  <a:pt x="601279" y="2588995"/>
                </a:lnTo>
                <a:lnTo>
                  <a:pt x="593689" y="2555263"/>
                </a:lnTo>
                <a:lnTo>
                  <a:pt x="632904" y="2529963"/>
                </a:lnTo>
                <a:lnTo>
                  <a:pt x="726512" y="2529963"/>
                </a:lnTo>
                <a:lnTo>
                  <a:pt x="737813" y="2513097"/>
                </a:lnTo>
                <a:lnTo>
                  <a:pt x="863215" y="2454064"/>
                </a:lnTo>
                <a:lnTo>
                  <a:pt x="875896" y="2445631"/>
                </a:lnTo>
                <a:lnTo>
                  <a:pt x="889147" y="2428764"/>
                </a:lnTo>
                <a:lnTo>
                  <a:pt x="902967" y="2411898"/>
                </a:lnTo>
                <a:lnTo>
                  <a:pt x="917356" y="2386598"/>
                </a:lnTo>
                <a:lnTo>
                  <a:pt x="930610" y="2361299"/>
                </a:lnTo>
                <a:lnTo>
                  <a:pt x="941043" y="2344432"/>
                </a:lnTo>
                <a:lnTo>
                  <a:pt x="948676" y="2335999"/>
                </a:lnTo>
                <a:lnTo>
                  <a:pt x="953534" y="2327566"/>
                </a:lnTo>
                <a:lnTo>
                  <a:pt x="1010290" y="2327566"/>
                </a:lnTo>
                <a:lnTo>
                  <a:pt x="1020046" y="2319133"/>
                </a:lnTo>
                <a:lnTo>
                  <a:pt x="635602" y="2319133"/>
                </a:lnTo>
                <a:lnTo>
                  <a:pt x="635602" y="2310699"/>
                </a:lnTo>
                <a:close/>
              </a:path>
              <a:path w="2533650" h="3162934">
                <a:moveTo>
                  <a:pt x="679538" y="2529963"/>
                </a:moveTo>
                <a:lnTo>
                  <a:pt x="632904" y="2529963"/>
                </a:lnTo>
                <a:lnTo>
                  <a:pt x="593689" y="2555263"/>
                </a:lnTo>
                <a:lnTo>
                  <a:pt x="601279" y="2588995"/>
                </a:lnTo>
                <a:lnTo>
                  <a:pt x="588461" y="2605862"/>
                </a:lnTo>
                <a:lnTo>
                  <a:pt x="692611" y="2580562"/>
                </a:lnTo>
                <a:lnTo>
                  <a:pt x="717298" y="2543715"/>
                </a:lnTo>
                <a:lnTo>
                  <a:pt x="708630" y="2538396"/>
                </a:lnTo>
                <a:lnTo>
                  <a:pt x="679538" y="2529963"/>
                </a:lnTo>
                <a:close/>
              </a:path>
              <a:path w="2533650" h="3162934">
                <a:moveTo>
                  <a:pt x="717298" y="2543715"/>
                </a:moveTo>
                <a:lnTo>
                  <a:pt x="692611" y="2580562"/>
                </a:lnTo>
                <a:lnTo>
                  <a:pt x="588461" y="2605862"/>
                </a:lnTo>
                <a:lnTo>
                  <a:pt x="801415" y="2605862"/>
                </a:lnTo>
                <a:lnTo>
                  <a:pt x="786291" y="2588995"/>
                </a:lnTo>
                <a:lnTo>
                  <a:pt x="762006" y="2572129"/>
                </a:lnTo>
                <a:lnTo>
                  <a:pt x="736119" y="2555263"/>
                </a:lnTo>
                <a:lnTo>
                  <a:pt x="717298" y="2543715"/>
                </a:lnTo>
                <a:close/>
              </a:path>
              <a:path w="2533650" h="3162934">
                <a:moveTo>
                  <a:pt x="726512" y="2529963"/>
                </a:moveTo>
                <a:lnTo>
                  <a:pt x="679538" y="2529963"/>
                </a:lnTo>
                <a:lnTo>
                  <a:pt x="708630" y="2538396"/>
                </a:lnTo>
                <a:lnTo>
                  <a:pt x="717298" y="2543715"/>
                </a:lnTo>
                <a:lnTo>
                  <a:pt x="726512" y="2529963"/>
                </a:lnTo>
                <a:close/>
              </a:path>
              <a:path w="2533650" h="3162934">
                <a:moveTo>
                  <a:pt x="1090490" y="2260100"/>
                </a:moveTo>
                <a:lnTo>
                  <a:pt x="663853" y="2260100"/>
                </a:lnTo>
                <a:lnTo>
                  <a:pt x="635602" y="2319133"/>
                </a:lnTo>
                <a:lnTo>
                  <a:pt x="1020046" y="2319133"/>
                </a:lnTo>
                <a:lnTo>
                  <a:pt x="1035400" y="2302266"/>
                </a:lnTo>
                <a:lnTo>
                  <a:pt x="1056351" y="2285400"/>
                </a:lnTo>
                <a:lnTo>
                  <a:pt x="1082900" y="2268533"/>
                </a:lnTo>
                <a:lnTo>
                  <a:pt x="1090490" y="2260100"/>
                </a:lnTo>
                <a:close/>
              </a:path>
              <a:path w="2533650" h="3162934">
                <a:moveTo>
                  <a:pt x="636098" y="2266987"/>
                </a:moveTo>
                <a:lnTo>
                  <a:pt x="629868" y="2268533"/>
                </a:lnTo>
                <a:lnTo>
                  <a:pt x="633887" y="2268533"/>
                </a:lnTo>
                <a:lnTo>
                  <a:pt x="636098" y="2266987"/>
                </a:lnTo>
                <a:close/>
              </a:path>
              <a:path w="2533650" h="3162934">
                <a:moveTo>
                  <a:pt x="1959988" y="1357747"/>
                </a:moveTo>
                <a:lnTo>
                  <a:pt x="1395350" y="1357747"/>
                </a:lnTo>
                <a:lnTo>
                  <a:pt x="1419923" y="1383046"/>
                </a:lnTo>
                <a:lnTo>
                  <a:pt x="1437474" y="1399913"/>
                </a:lnTo>
                <a:lnTo>
                  <a:pt x="1448005" y="1408346"/>
                </a:lnTo>
                <a:lnTo>
                  <a:pt x="1451515" y="1425212"/>
                </a:lnTo>
                <a:lnTo>
                  <a:pt x="1442524" y="1425212"/>
                </a:lnTo>
                <a:lnTo>
                  <a:pt x="1431272" y="1442079"/>
                </a:lnTo>
                <a:lnTo>
                  <a:pt x="1415506" y="1458945"/>
                </a:lnTo>
                <a:lnTo>
                  <a:pt x="1397179" y="1484245"/>
                </a:lnTo>
                <a:lnTo>
                  <a:pt x="1378252" y="1517978"/>
                </a:lnTo>
                <a:lnTo>
                  <a:pt x="1358724" y="1551710"/>
                </a:lnTo>
                <a:lnTo>
                  <a:pt x="1338595" y="1585443"/>
                </a:lnTo>
                <a:lnTo>
                  <a:pt x="1319859" y="1619176"/>
                </a:lnTo>
                <a:lnTo>
                  <a:pt x="1304514" y="1644476"/>
                </a:lnTo>
                <a:lnTo>
                  <a:pt x="1292569" y="1661342"/>
                </a:lnTo>
                <a:lnTo>
                  <a:pt x="1284032" y="1669775"/>
                </a:lnTo>
                <a:lnTo>
                  <a:pt x="1242709" y="1711941"/>
                </a:lnTo>
                <a:lnTo>
                  <a:pt x="1204001" y="1770974"/>
                </a:lnTo>
                <a:lnTo>
                  <a:pt x="1160317" y="1813140"/>
                </a:lnTo>
                <a:lnTo>
                  <a:pt x="1114946" y="1872172"/>
                </a:lnTo>
                <a:lnTo>
                  <a:pt x="1016277" y="1948071"/>
                </a:lnTo>
                <a:lnTo>
                  <a:pt x="861022" y="2091436"/>
                </a:lnTo>
                <a:lnTo>
                  <a:pt x="774582" y="2158902"/>
                </a:lnTo>
                <a:lnTo>
                  <a:pt x="730363" y="2192634"/>
                </a:lnTo>
                <a:lnTo>
                  <a:pt x="694185" y="2217934"/>
                </a:lnTo>
                <a:lnTo>
                  <a:pt x="666046" y="2243234"/>
                </a:lnTo>
                <a:lnTo>
                  <a:pt x="645947" y="2260100"/>
                </a:lnTo>
                <a:lnTo>
                  <a:pt x="636098" y="2266987"/>
                </a:lnTo>
                <a:lnTo>
                  <a:pt x="663853" y="2260100"/>
                </a:lnTo>
                <a:lnTo>
                  <a:pt x="1090490" y="2260100"/>
                </a:lnTo>
                <a:lnTo>
                  <a:pt x="1120850" y="2226367"/>
                </a:lnTo>
                <a:lnTo>
                  <a:pt x="1150000" y="2192634"/>
                </a:lnTo>
                <a:lnTo>
                  <a:pt x="1170354" y="2175768"/>
                </a:lnTo>
                <a:lnTo>
                  <a:pt x="1181915" y="2167335"/>
                </a:lnTo>
                <a:lnTo>
                  <a:pt x="1184689" y="2167335"/>
                </a:lnTo>
                <a:lnTo>
                  <a:pt x="1197307" y="2158902"/>
                </a:lnTo>
                <a:lnTo>
                  <a:pt x="1206699" y="2150468"/>
                </a:lnTo>
                <a:lnTo>
                  <a:pt x="1212866" y="2142035"/>
                </a:lnTo>
                <a:lnTo>
                  <a:pt x="1215807" y="2116736"/>
                </a:lnTo>
                <a:lnTo>
                  <a:pt x="1267967" y="2116736"/>
                </a:lnTo>
                <a:lnTo>
                  <a:pt x="1282851" y="2083003"/>
                </a:lnTo>
                <a:lnTo>
                  <a:pt x="1311861" y="2083003"/>
                </a:lnTo>
                <a:lnTo>
                  <a:pt x="1311861" y="2032403"/>
                </a:lnTo>
                <a:lnTo>
                  <a:pt x="1340281" y="1998671"/>
                </a:lnTo>
                <a:lnTo>
                  <a:pt x="1386664" y="1998671"/>
                </a:lnTo>
                <a:lnTo>
                  <a:pt x="1485501" y="1880606"/>
                </a:lnTo>
                <a:lnTo>
                  <a:pt x="1493007" y="1880606"/>
                </a:lnTo>
                <a:lnTo>
                  <a:pt x="1508102" y="1872172"/>
                </a:lnTo>
                <a:lnTo>
                  <a:pt x="1512040" y="1863739"/>
                </a:lnTo>
                <a:lnTo>
                  <a:pt x="1515249" y="1855306"/>
                </a:lnTo>
                <a:lnTo>
                  <a:pt x="1587037" y="1855306"/>
                </a:lnTo>
                <a:lnTo>
                  <a:pt x="1593711" y="1821573"/>
                </a:lnTo>
                <a:lnTo>
                  <a:pt x="1600709" y="1787840"/>
                </a:lnTo>
                <a:lnTo>
                  <a:pt x="1608040" y="1770974"/>
                </a:lnTo>
                <a:lnTo>
                  <a:pt x="1615710" y="1754107"/>
                </a:lnTo>
                <a:lnTo>
                  <a:pt x="1623297" y="1737241"/>
                </a:lnTo>
                <a:lnTo>
                  <a:pt x="1630489" y="1728808"/>
                </a:lnTo>
                <a:lnTo>
                  <a:pt x="1637270" y="1720375"/>
                </a:lnTo>
                <a:lnTo>
                  <a:pt x="1643624" y="1711941"/>
                </a:lnTo>
                <a:lnTo>
                  <a:pt x="1654440" y="1703508"/>
                </a:lnTo>
                <a:lnTo>
                  <a:pt x="1674490" y="1695075"/>
                </a:lnTo>
                <a:lnTo>
                  <a:pt x="1703774" y="1678209"/>
                </a:lnTo>
                <a:lnTo>
                  <a:pt x="1742293" y="1652909"/>
                </a:lnTo>
                <a:lnTo>
                  <a:pt x="1828143" y="1534844"/>
                </a:lnTo>
                <a:lnTo>
                  <a:pt x="1895625" y="1467378"/>
                </a:lnTo>
                <a:lnTo>
                  <a:pt x="1917496" y="1442079"/>
                </a:lnTo>
                <a:lnTo>
                  <a:pt x="1936006" y="1408346"/>
                </a:lnTo>
                <a:lnTo>
                  <a:pt x="1951152" y="1383046"/>
                </a:lnTo>
                <a:lnTo>
                  <a:pt x="1959988" y="1357747"/>
                </a:lnTo>
                <a:close/>
              </a:path>
              <a:path w="2533650" h="3162934">
                <a:moveTo>
                  <a:pt x="1267967" y="2116736"/>
                </a:moveTo>
                <a:lnTo>
                  <a:pt x="1215807" y="2116736"/>
                </a:lnTo>
                <a:lnTo>
                  <a:pt x="1253082" y="2150468"/>
                </a:lnTo>
                <a:lnTo>
                  <a:pt x="1267967" y="2116736"/>
                </a:lnTo>
                <a:close/>
              </a:path>
              <a:path w="2533650" h="3162934">
                <a:moveTo>
                  <a:pt x="670263" y="1087884"/>
                </a:moveTo>
                <a:lnTo>
                  <a:pt x="670263" y="1172216"/>
                </a:lnTo>
                <a:lnTo>
                  <a:pt x="672322" y="1205949"/>
                </a:lnTo>
                <a:lnTo>
                  <a:pt x="688795" y="1273414"/>
                </a:lnTo>
                <a:lnTo>
                  <a:pt x="721740" y="1332447"/>
                </a:lnTo>
                <a:lnTo>
                  <a:pt x="773738" y="1383046"/>
                </a:lnTo>
                <a:lnTo>
                  <a:pt x="802479" y="1399913"/>
                </a:lnTo>
                <a:lnTo>
                  <a:pt x="830612" y="1416779"/>
                </a:lnTo>
                <a:lnTo>
                  <a:pt x="885057" y="1433645"/>
                </a:lnTo>
                <a:lnTo>
                  <a:pt x="912239" y="1425212"/>
                </a:lnTo>
                <a:lnTo>
                  <a:pt x="941500" y="1425212"/>
                </a:lnTo>
                <a:lnTo>
                  <a:pt x="972836" y="1416779"/>
                </a:lnTo>
                <a:lnTo>
                  <a:pt x="1006245" y="1399913"/>
                </a:lnTo>
                <a:lnTo>
                  <a:pt x="1041725" y="1383046"/>
                </a:lnTo>
                <a:lnTo>
                  <a:pt x="1116633" y="1349313"/>
                </a:lnTo>
                <a:lnTo>
                  <a:pt x="1962934" y="1349313"/>
                </a:lnTo>
                <a:lnTo>
                  <a:pt x="1971350" y="1324014"/>
                </a:lnTo>
                <a:lnTo>
                  <a:pt x="1976401" y="1290281"/>
                </a:lnTo>
                <a:lnTo>
                  <a:pt x="1978085" y="1256548"/>
                </a:lnTo>
                <a:lnTo>
                  <a:pt x="1976994" y="1231248"/>
                </a:lnTo>
                <a:lnTo>
                  <a:pt x="1973720" y="1205949"/>
                </a:lnTo>
                <a:lnTo>
                  <a:pt x="1968261" y="1180649"/>
                </a:lnTo>
                <a:lnTo>
                  <a:pt x="1960618" y="1146916"/>
                </a:lnTo>
                <a:lnTo>
                  <a:pt x="1950788" y="1113183"/>
                </a:lnTo>
                <a:lnTo>
                  <a:pt x="1945982" y="1096317"/>
                </a:lnTo>
                <a:lnTo>
                  <a:pt x="695880" y="1096317"/>
                </a:lnTo>
                <a:lnTo>
                  <a:pt x="670263" y="1087884"/>
                </a:lnTo>
                <a:close/>
              </a:path>
              <a:path w="2533650" h="3162934">
                <a:moveTo>
                  <a:pt x="1962934" y="1349313"/>
                </a:moveTo>
                <a:lnTo>
                  <a:pt x="1116633" y="1349313"/>
                </a:lnTo>
                <a:lnTo>
                  <a:pt x="1133458" y="1357747"/>
                </a:lnTo>
                <a:lnTo>
                  <a:pt x="1149912" y="1366180"/>
                </a:lnTo>
                <a:lnTo>
                  <a:pt x="1166002" y="1374613"/>
                </a:lnTo>
                <a:lnTo>
                  <a:pt x="1181737" y="1374613"/>
                </a:lnTo>
                <a:lnTo>
                  <a:pt x="1209482" y="1366180"/>
                </a:lnTo>
                <a:lnTo>
                  <a:pt x="1297356" y="1357747"/>
                </a:lnTo>
                <a:lnTo>
                  <a:pt x="1959988" y="1357747"/>
                </a:lnTo>
                <a:lnTo>
                  <a:pt x="1962934" y="1349313"/>
                </a:lnTo>
                <a:close/>
              </a:path>
              <a:path w="2533650" h="3162934">
                <a:moveTo>
                  <a:pt x="1395350" y="1357747"/>
                </a:moveTo>
                <a:lnTo>
                  <a:pt x="1297356" y="1357747"/>
                </a:lnTo>
                <a:lnTo>
                  <a:pt x="1322150" y="1366180"/>
                </a:lnTo>
                <a:lnTo>
                  <a:pt x="1395350" y="1357747"/>
                </a:lnTo>
                <a:close/>
              </a:path>
              <a:path w="2533650" h="3162934">
                <a:moveTo>
                  <a:pt x="728789" y="995118"/>
                </a:moveTo>
                <a:lnTo>
                  <a:pt x="728789" y="1096317"/>
                </a:lnTo>
                <a:lnTo>
                  <a:pt x="1945982" y="1096317"/>
                </a:lnTo>
                <a:lnTo>
                  <a:pt x="1938772" y="1071017"/>
                </a:lnTo>
                <a:lnTo>
                  <a:pt x="1924567" y="1037285"/>
                </a:lnTo>
                <a:lnTo>
                  <a:pt x="1918010" y="1020418"/>
                </a:lnTo>
                <a:lnTo>
                  <a:pt x="769184" y="1020418"/>
                </a:lnTo>
                <a:lnTo>
                  <a:pt x="767198" y="1003868"/>
                </a:lnTo>
                <a:lnTo>
                  <a:pt x="728789" y="995118"/>
                </a:lnTo>
                <a:close/>
              </a:path>
              <a:path w="2533650" h="3162934">
                <a:moveTo>
                  <a:pt x="767198" y="1003868"/>
                </a:moveTo>
                <a:lnTo>
                  <a:pt x="769184" y="1020418"/>
                </a:lnTo>
                <a:lnTo>
                  <a:pt x="802833" y="1011985"/>
                </a:lnTo>
                <a:lnTo>
                  <a:pt x="767198" y="1003868"/>
                </a:lnTo>
                <a:close/>
              </a:path>
              <a:path w="2533650" h="3162934">
                <a:moveTo>
                  <a:pt x="1332944" y="0"/>
                </a:moveTo>
                <a:lnTo>
                  <a:pt x="1139655" y="75898"/>
                </a:lnTo>
                <a:lnTo>
                  <a:pt x="1117813" y="118064"/>
                </a:lnTo>
                <a:lnTo>
                  <a:pt x="1068226" y="126498"/>
                </a:lnTo>
                <a:lnTo>
                  <a:pt x="1055407" y="168664"/>
                </a:lnTo>
                <a:lnTo>
                  <a:pt x="1009446" y="193963"/>
                </a:lnTo>
                <a:lnTo>
                  <a:pt x="1009446" y="202397"/>
                </a:lnTo>
                <a:lnTo>
                  <a:pt x="989460" y="210830"/>
                </a:lnTo>
                <a:lnTo>
                  <a:pt x="968765" y="227696"/>
                </a:lnTo>
                <a:lnTo>
                  <a:pt x="947361" y="252996"/>
                </a:lnTo>
                <a:lnTo>
                  <a:pt x="925249" y="278295"/>
                </a:lnTo>
                <a:lnTo>
                  <a:pt x="902429" y="312028"/>
                </a:lnTo>
                <a:lnTo>
                  <a:pt x="902429" y="345761"/>
                </a:lnTo>
                <a:lnTo>
                  <a:pt x="898381" y="413227"/>
                </a:lnTo>
                <a:lnTo>
                  <a:pt x="900214" y="438526"/>
                </a:lnTo>
                <a:lnTo>
                  <a:pt x="905707" y="463826"/>
                </a:lnTo>
                <a:lnTo>
                  <a:pt x="914854" y="489126"/>
                </a:lnTo>
                <a:lnTo>
                  <a:pt x="927644" y="505992"/>
                </a:lnTo>
                <a:lnTo>
                  <a:pt x="930680" y="531292"/>
                </a:lnTo>
                <a:lnTo>
                  <a:pt x="895883" y="590324"/>
                </a:lnTo>
                <a:lnTo>
                  <a:pt x="885864" y="615624"/>
                </a:lnTo>
                <a:lnTo>
                  <a:pt x="880756" y="632490"/>
                </a:lnTo>
                <a:lnTo>
                  <a:pt x="860010" y="742122"/>
                </a:lnTo>
                <a:lnTo>
                  <a:pt x="860010" y="750555"/>
                </a:lnTo>
                <a:lnTo>
                  <a:pt x="847950" y="792721"/>
                </a:lnTo>
                <a:lnTo>
                  <a:pt x="847950" y="801155"/>
                </a:lnTo>
                <a:lnTo>
                  <a:pt x="831759" y="801155"/>
                </a:lnTo>
                <a:lnTo>
                  <a:pt x="831759" y="885487"/>
                </a:lnTo>
                <a:lnTo>
                  <a:pt x="785376" y="952952"/>
                </a:lnTo>
                <a:lnTo>
                  <a:pt x="789340" y="961386"/>
                </a:lnTo>
                <a:lnTo>
                  <a:pt x="765136" y="986685"/>
                </a:lnTo>
                <a:lnTo>
                  <a:pt x="767198" y="1003868"/>
                </a:lnTo>
                <a:lnTo>
                  <a:pt x="802833" y="1011985"/>
                </a:lnTo>
                <a:lnTo>
                  <a:pt x="769184" y="1020418"/>
                </a:lnTo>
                <a:lnTo>
                  <a:pt x="1918010" y="1020418"/>
                </a:lnTo>
                <a:lnTo>
                  <a:pt x="1908174" y="995118"/>
                </a:lnTo>
                <a:lnTo>
                  <a:pt x="1891285" y="978252"/>
                </a:lnTo>
                <a:lnTo>
                  <a:pt x="1871605" y="961386"/>
                </a:lnTo>
                <a:lnTo>
                  <a:pt x="1849127" y="944519"/>
                </a:lnTo>
                <a:lnTo>
                  <a:pt x="1823842" y="919220"/>
                </a:lnTo>
                <a:lnTo>
                  <a:pt x="1776009" y="902353"/>
                </a:lnTo>
                <a:lnTo>
                  <a:pt x="1327716" y="902353"/>
                </a:lnTo>
                <a:lnTo>
                  <a:pt x="1330077" y="893920"/>
                </a:lnTo>
                <a:lnTo>
                  <a:pt x="1330077" y="885487"/>
                </a:lnTo>
                <a:lnTo>
                  <a:pt x="1331831" y="860187"/>
                </a:lnTo>
                <a:lnTo>
                  <a:pt x="1337087" y="826454"/>
                </a:lnTo>
                <a:lnTo>
                  <a:pt x="1345838" y="792721"/>
                </a:lnTo>
                <a:lnTo>
                  <a:pt x="1358075" y="750555"/>
                </a:lnTo>
                <a:lnTo>
                  <a:pt x="1385421" y="708389"/>
                </a:lnTo>
                <a:lnTo>
                  <a:pt x="1406844" y="674656"/>
                </a:lnTo>
                <a:lnTo>
                  <a:pt x="1422353" y="649357"/>
                </a:lnTo>
                <a:lnTo>
                  <a:pt x="1431956" y="624057"/>
                </a:lnTo>
                <a:lnTo>
                  <a:pt x="1435661" y="607191"/>
                </a:lnTo>
                <a:lnTo>
                  <a:pt x="1450419" y="590324"/>
                </a:lnTo>
                <a:lnTo>
                  <a:pt x="1514343" y="590324"/>
                </a:lnTo>
                <a:lnTo>
                  <a:pt x="1667743" y="522859"/>
                </a:lnTo>
                <a:lnTo>
                  <a:pt x="2091596" y="522859"/>
                </a:lnTo>
                <a:lnTo>
                  <a:pt x="2091765" y="505992"/>
                </a:lnTo>
                <a:lnTo>
                  <a:pt x="2159905" y="505992"/>
                </a:lnTo>
                <a:lnTo>
                  <a:pt x="2188325" y="497559"/>
                </a:lnTo>
                <a:lnTo>
                  <a:pt x="2192845" y="497559"/>
                </a:lnTo>
                <a:lnTo>
                  <a:pt x="2201839" y="480693"/>
                </a:lnTo>
                <a:lnTo>
                  <a:pt x="2215293" y="472259"/>
                </a:lnTo>
                <a:lnTo>
                  <a:pt x="2233190" y="463826"/>
                </a:lnTo>
                <a:lnTo>
                  <a:pt x="2253319" y="446960"/>
                </a:lnTo>
                <a:lnTo>
                  <a:pt x="2273353" y="438526"/>
                </a:lnTo>
                <a:lnTo>
                  <a:pt x="2313137" y="404794"/>
                </a:lnTo>
                <a:lnTo>
                  <a:pt x="2483741" y="295162"/>
                </a:lnTo>
                <a:lnTo>
                  <a:pt x="2496531" y="252996"/>
                </a:lnTo>
                <a:lnTo>
                  <a:pt x="2507881" y="219263"/>
                </a:lnTo>
                <a:lnTo>
                  <a:pt x="2517786" y="193963"/>
                </a:lnTo>
                <a:lnTo>
                  <a:pt x="2526241" y="168664"/>
                </a:lnTo>
                <a:lnTo>
                  <a:pt x="2533243" y="151797"/>
                </a:lnTo>
                <a:lnTo>
                  <a:pt x="2523185" y="118064"/>
                </a:lnTo>
                <a:lnTo>
                  <a:pt x="2509706" y="92765"/>
                </a:lnTo>
                <a:lnTo>
                  <a:pt x="2058707" y="92765"/>
                </a:lnTo>
                <a:lnTo>
                  <a:pt x="2047237" y="84332"/>
                </a:lnTo>
                <a:lnTo>
                  <a:pt x="1908427" y="84332"/>
                </a:lnTo>
                <a:lnTo>
                  <a:pt x="1851418" y="75898"/>
                </a:lnTo>
                <a:lnTo>
                  <a:pt x="1818360" y="75898"/>
                </a:lnTo>
                <a:lnTo>
                  <a:pt x="1780073" y="67465"/>
                </a:lnTo>
                <a:lnTo>
                  <a:pt x="1564267" y="67465"/>
                </a:lnTo>
                <a:lnTo>
                  <a:pt x="1564267" y="59032"/>
                </a:lnTo>
                <a:lnTo>
                  <a:pt x="1453133" y="59032"/>
                </a:lnTo>
                <a:lnTo>
                  <a:pt x="1429494" y="50599"/>
                </a:lnTo>
                <a:lnTo>
                  <a:pt x="1401588" y="42166"/>
                </a:lnTo>
                <a:lnTo>
                  <a:pt x="1369408" y="25299"/>
                </a:lnTo>
                <a:lnTo>
                  <a:pt x="1332944" y="0"/>
                </a:lnTo>
                <a:close/>
              </a:path>
              <a:path w="2533650" h="3162934">
                <a:moveTo>
                  <a:pt x="1519898" y="868620"/>
                </a:moveTo>
                <a:lnTo>
                  <a:pt x="1432505" y="868620"/>
                </a:lnTo>
                <a:lnTo>
                  <a:pt x="1424613" y="877053"/>
                </a:lnTo>
                <a:lnTo>
                  <a:pt x="1421325" y="877053"/>
                </a:lnTo>
                <a:lnTo>
                  <a:pt x="1387344" y="885487"/>
                </a:lnTo>
                <a:lnTo>
                  <a:pt x="1359657" y="893920"/>
                </a:lnTo>
                <a:lnTo>
                  <a:pt x="1338263" y="902353"/>
                </a:lnTo>
                <a:lnTo>
                  <a:pt x="1677188" y="902353"/>
                </a:lnTo>
                <a:lnTo>
                  <a:pt x="1656378" y="893920"/>
                </a:lnTo>
                <a:lnTo>
                  <a:pt x="1540907" y="893920"/>
                </a:lnTo>
                <a:lnTo>
                  <a:pt x="1533190" y="877053"/>
                </a:lnTo>
                <a:lnTo>
                  <a:pt x="1519898" y="868620"/>
                </a:lnTo>
                <a:close/>
              </a:path>
              <a:path w="2533650" h="3162934">
                <a:moveTo>
                  <a:pt x="1704259" y="877053"/>
                </a:moveTo>
                <a:lnTo>
                  <a:pt x="1677188" y="902353"/>
                </a:lnTo>
                <a:lnTo>
                  <a:pt x="1776009" y="902353"/>
                </a:lnTo>
                <a:lnTo>
                  <a:pt x="1704259" y="877053"/>
                </a:lnTo>
                <a:close/>
              </a:path>
              <a:path w="2533650" h="3162934">
                <a:moveTo>
                  <a:pt x="1637204" y="885487"/>
                </a:moveTo>
                <a:lnTo>
                  <a:pt x="1543312" y="885487"/>
                </a:lnTo>
                <a:lnTo>
                  <a:pt x="1540907" y="893920"/>
                </a:lnTo>
                <a:lnTo>
                  <a:pt x="1656378" y="893920"/>
                </a:lnTo>
                <a:lnTo>
                  <a:pt x="1637204" y="885487"/>
                </a:lnTo>
                <a:close/>
              </a:path>
              <a:path w="2533650" h="3162934">
                <a:moveTo>
                  <a:pt x="1476562" y="860187"/>
                </a:moveTo>
                <a:lnTo>
                  <a:pt x="1458472" y="868620"/>
                </a:lnTo>
                <a:lnTo>
                  <a:pt x="1501025" y="868620"/>
                </a:lnTo>
                <a:lnTo>
                  <a:pt x="1476562" y="860187"/>
                </a:lnTo>
                <a:close/>
              </a:path>
              <a:path w="2533650" h="3162934">
                <a:moveTo>
                  <a:pt x="1936428" y="522859"/>
                </a:moveTo>
                <a:lnTo>
                  <a:pt x="1691322" y="522859"/>
                </a:lnTo>
                <a:lnTo>
                  <a:pt x="1717541" y="531292"/>
                </a:lnTo>
                <a:lnTo>
                  <a:pt x="1746417" y="539725"/>
                </a:lnTo>
                <a:lnTo>
                  <a:pt x="1777965" y="556591"/>
                </a:lnTo>
                <a:lnTo>
                  <a:pt x="1790309" y="548158"/>
                </a:lnTo>
                <a:lnTo>
                  <a:pt x="1808280" y="539725"/>
                </a:lnTo>
                <a:lnTo>
                  <a:pt x="1831878" y="539725"/>
                </a:lnTo>
                <a:lnTo>
                  <a:pt x="1861103" y="531292"/>
                </a:lnTo>
                <a:lnTo>
                  <a:pt x="1895953" y="531292"/>
                </a:lnTo>
                <a:lnTo>
                  <a:pt x="1936428" y="522859"/>
                </a:lnTo>
                <a:close/>
              </a:path>
              <a:path w="2533650" h="3162934">
                <a:moveTo>
                  <a:pt x="2159905" y="505992"/>
                </a:moveTo>
                <a:lnTo>
                  <a:pt x="2091765" y="505992"/>
                </a:lnTo>
                <a:lnTo>
                  <a:pt x="2103065" y="522859"/>
                </a:lnTo>
                <a:lnTo>
                  <a:pt x="2159905" y="505992"/>
                </a:lnTo>
                <a:close/>
              </a:path>
              <a:path w="2533650" h="3162934">
                <a:moveTo>
                  <a:pt x="2421519" y="25299"/>
                </a:moveTo>
                <a:lnTo>
                  <a:pt x="2390891" y="25299"/>
                </a:lnTo>
                <a:lnTo>
                  <a:pt x="2190602" y="67465"/>
                </a:lnTo>
                <a:lnTo>
                  <a:pt x="2061321" y="84332"/>
                </a:lnTo>
                <a:lnTo>
                  <a:pt x="2058707" y="92765"/>
                </a:lnTo>
                <a:lnTo>
                  <a:pt x="2509706" y="92765"/>
                </a:lnTo>
                <a:lnTo>
                  <a:pt x="2492802" y="67465"/>
                </a:lnTo>
                <a:lnTo>
                  <a:pt x="2472472" y="50599"/>
                </a:lnTo>
                <a:lnTo>
                  <a:pt x="2448712" y="33732"/>
                </a:lnTo>
                <a:lnTo>
                  <a:pt x="2421519" y="25299"/>
                </a:lnTo>
                <a:close/>
              </a:path>
              <a:path w="2533650" h="3162934">
                <a:moveTo>
                  <a:pt x="2035768" y="75898"/>
                </a:moveTo>
                <a:lnTo>
                  <a:pt x="1908427" y="84332"/>
                </a:lnTo>
                <a:lnTo>
                  <a:pt x="2047237" y="84332"/>
                </a:lnTo>
                <a:lnTo>
                  <a:pt x="2035768" y="75898"/>
                </a:lnTo>
                <a:close/>
              </a:path>
            </a:pathLst>
          </a:custGeom>
          <a:solidFill>
            <a:srgbClr val="FFFFFF"/>
          </a:solidFill>
        </p:spPr>
        <p:txBody>
          <a:bodyPr wrap="square" lIns="0" tIns="0" rIns="0" bIns="0" rtlCol="0"/>
          <a:lstStyle/>
          <a:p>
            <a:pPr marL="0" marR="0" lvl="0" indent="0" algn="l" defTabSz="687705" rtl="0" eaLnBrk="1" fontAlgn="auto" latinLnBrk="0" hangingPunct="1">
              <a:lnSpc>
                <a:spcPct val="100000"/>
              </a:lnSpc>
              <a:spcBef>
                <a:spcPts val="0"/>
              </a:spcBef>
              <a:spcAft>
                <a:spcPts val="0"/>
              </a:spcAft>
              <a:buClrTx/>
              <a:buSzTx/>
              <a:buFontTx/>
              <a:buNone/>
              <a:defRPr/>
            </a:pPr>
            <a:endParaRPr kumimoji="0" sz="102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 name="组合 2"/>
          <p:cNvGrpSpPr/>
          <p:nvPr/>
        </p:nvGrpSpPr>
        <p:grpSpPr>
          <a:xfrm>
            <a:off x="3897631" y="3825875"/>
            <a:ext cx="6531611" cy="6009005"/>
            <a:chOff x="2809741" y="11066125"/>
            <a:chExt cx="5007351" cy="4181289"/>
          </a:xfrm>
        </p:grpSpPr>
        <p:sp>
          <p:nvSpPr>
            <p:cNvPr id="11" name="object 6"/>
            <p:cNvSpPr txBox="1"/>
            <p:nvPr/>
          </p:nvSpPr>
          <p:spPr>
            <a:xfrm>
              <a:off x="2809741" y="11066125"/>
              <a:ext cx="5007351" cy="577948"/>
            </a:xfrm>
            <a:prstGeom prst="rect">
              <a:avLst/>
            </a:prstGeom>
          </p:spPr>
          <p:txBody>
            <a:bodyPr vert="horz" wrap="square" lIns="0" tIns="0" rIns="0" bIns="0" rtlCol="0">
              <a:spAutoFit/>
            </a:bodyPr>
            <a:lstStyle/>
            <a:p>
              <a:pPr marL="9525"/>
              <a:r>
                <a:rPr lang="zh-CN" altLang="en-US" sz="5400" b="1" spc="-8" dirty="0">
                  <a:solidFill>
                    <a:srgbClr val="FFFFFF"/>
                  </a:solidFill>
                  <a:effectLst>
                    <a:glow rad="419100">
                      <a:srgbClr val="D12D72">
                        <a:alpha val="40000"/>
                      </a:srgbClr>
                    </a:glow>
                  </a:effectLst>
                  <a:latin typeface="Arial" panose="020B0604020202020204" pitchFamily="34" charset="0"/>
                  <a:ea typeface="汉仪闫锐敏行楷简" panose="00020600040101010101" charset="-122"/>
                  <a:cs typeface="微软雅黑" panose="020B0503020204020204" pitchFamily="34" charset="-122"/>
                </a:rPr>
                <a:t>空间要素支撑体系</a:t>
              </a:r>
              <a:endParaRPr lang="zh-CN" altLang="en-US" sz="5400" b="1" spc="-8" dirty="0">
                <a:solidFill>
                  <a:srgbClr val="FFFFFF"/>
                </a:solidFill>
                <a:effectLst>
                  <a:glow rad="419100">
                    <a:srgbClr val="D12D72">
                      <a:alpha val="40000"/>
                    </a:srgbClr>
                  </a:glow>
                </a:effectLst>
                <a:latin typeface="Arial" panose="020B0604020202020204" pitchFamily="34" charset="0"/>
                <a:ea typeface="汉仪闫锐敏行楷简" panose="00020600040101010101" charset="-122"/>
                <a:cs typeface="微软雅黑" panose="020B0503020204020204" pitchFamily="34" charset="-122"/>
              </a:endParaRPr>
            </a:p>
          </p:txBody>
        </p:sp>
        <p:sp>
          <p:nvSpPr>
            <p:cNvPr id="13" name="object 8"/>
            <p:cNvSpPr txBox="1"/>
            <p:nvPr/>
          </p:nvSpPr>
          <p:spPr>
            <a:xfrm>
              <a:off x="3510751" y="11649376"/>
              <a:ext cx="3446144" cy="3598038"/>
            </a:xfrm>
            <a:prstGeom prst="rect">
              <a:avLst/>
            </a:prstGeom>
            <a:effectLst>
              <a:outerShdw blurRad="50800" dist="50800" dir="5400000" sx="70000" sy="70000" algn="ctr" rotWithShape="0">
                <a:srgbClr val="000000">
                  <a:alpha val="87000"/>
                </a:srgbClr>
              </a:outerShdw>
            </a:effectLst>
          </p:spPr>
          <p:txBody>
            <a:bodyPr vert="horz" wrap="square" lIns="0" tIns="0" rIns="0" bIns="0" rtlCol="0">
              <a:spAutoFit/>
            </a:bodyPr>
            <a:lstStyle/>
            <a:p>
              <a:pPr marL="9525" marR="0" lvl="0" indent="0" algn="l" defTabSz="687705" rtl="0" eaLnBrk="1" fontAlgn="auto" latinLnBrk="0" hangingPunct="1">
                <a:lnSpc>
                  <a:spcPct val="150000"/>
                </a:lnSpc>
                <a:spcBef>
                  <a:spcPts val="0"/>
                </a:spcBef>
                <a:spcAft>
                  <a:spcPts val="0"/>
                </a:spcAft>
                <a:buClrTx/>
                <a:buSzTx/>
                <a:buFontTx/>
                <a:buNone/>
                <a:defRPr/>
              </a:pPr>
              <a:r>
                <a:rPr lang="zh-CN" altLang="en-US" sz="3200" b="1" spc="135" dirty="0">
                  <a:solidFill>
                    <a:srgbClr val="FFFFFF"/>
                  </a:solidFill>
                  <a:latin typeface="Arial" panose="020B0604020202020204" pitchFamily="34" charset="0"/>
                  <a:ea typeface="汉仪行楷简" panose="02010600000101010101" charset="-122"/>
                  <a:cs typeface="微软雅黑" panose="020B0503020204020204" pitchFamily="34" charset="-122"/>
                  <a:sym typeface="+mn-ea"/>
                </a:rPr>
                <a:t>推动产业发展转型升级</a:t>
              </a:r>
              <a:endParaRPr lang="zh-CN" altLang="en-US" sz="3200" b="1" spc="135" dirty="0">
                <a:solidFill>
                  <a:srgbClr val="FFFFFF"/>
                </a:solidFill>
                <a:latin typeface="Arial" panose="020B0604020202020204" pitchFamily="34" charset="0"/>
                <a:ea typeface="汉仪行楷简" panose="02010600000101010101" charset="-122"/>
                <a:cs typeface="微软雅黑" panose="020B0503020204020204" pitchFamily="34" charset="-122"/>
                <a:sym typeface="+mn-ea"/>
              </a:endParaRPr>
            </a:p>
            <a:p>
              <a:pPr marL="9525" marR="0" lvl="0" indent="0" algn="l" defTabSz="687705" rtl="0" eaLnBrk="1" fontAlgn="auto" latinLnBrk="0" hangingPunct="1">
                <a:lnSpc>
                  <a:spcPct val="150000"/>
                </a:lnSpc>
                <a:spcBef>
                  <a:spcPts val="0"/>
                </a:spcBef>
                <a:spcAft>
                  <a:spcPts val="0"/>
                </a:spcAft>
                <a:buClrTx/>
                <a:buSzTx/>
                <a:buFontTx/>
                <a:buNone/>
                <a:defRPr/>
              </a:pPr>
              <a:r>
                <a:rPr lang="zh-CN" altLang="en-US" sz="3200" b="1" spc="135" dirty="0">
                  <a:solidFill>
                    <a:srgbClr val="FFFFFF"/>
                  </a:solidFill>
                  <a:latin typeface="Arial" panose="020B0604020202020204" pitchFamily="34" charset="0"/>
                  <a:ea typeface="汉仪行楷简" panose="02010600000101010101" charset="-122"/>
                  <a:cs typeface="微软雅黑" panose="020B0503020204020204" pitchFamily="34" charset="-122"/>
                  <a:sym typeface="+mn-ea"/>
                </a:rPr>
                <a:t>构建高效便捷交通系统</a:t>
              </a:r>
              <a:endParaRPr lang="zh-CN" altLang="en-US" sz="3200" b="1" spc="135" dirty="0">
                <a:solidFill>
                  <a:srgbClr val="FFFFFF"/>
                </a:solidFill>
                <a:latin typeface="Arial" panose="020B0604020202020204" pitchFamily="34" charset="0"/>
                <a:ea typeface="汉仪行楷简" panose="02010600000101010101" charset="-122"/>
                <a:cs typeface="微软雅黑" panose="020B0503020204020204" pitchFamily="34" charset="-122"/>
                <a:sym typeface="+mn-ea"/>
              </a:endParaRPr>
            </a:p>
            <a:p>
              <a:pPr marL="9525" marR="0" lvl="0" indent="0" algn="l" defTabSz="687705" rtl="0" eaLnBrk="1" fontAlgn="auto" latinLnBrk="0" hangingPunct="1">
                <a:lnSpc>
                  <a:spcPct val="150000"/>
                </a:lnSpc>
                <a:spcBef>
                  <a:spcPts val="0"/>
                </a:spcBef>
                <a:spcAft>
                  <a:spcPts val="0"/>
                </a:spcAft>
                <a:buClrTx/>
                <a:buSzTx/>
                <a:buFontTx/>
                <a:buNone/>
                <a:defRPr/>
              </a:pPr>
              <a:r>
                <a:rPr lang="zh-CN" altLang="en-US" sz="3200" b="1" spc="135" dirty="0">
                  <a:solidFill>
                    <a:srgbClr val="FFFFFF"/>
                  </a:solidFill>
                  <a:latin typeface="Arial" panose="020B0604020202020204" pitchFamily="34" charset="0"/>
                  <a:ea typeface="汉仪行楷简" panose="02010600000101010101" charset="-122"/>
                  <a:cs typeface="微软雅黑" panose="020B0503020204020204" pitchFamily="34" charset="-122"/>
                  <a:sym typeface="+mn-ea"/>
                </a:rPr>
                <a:t>提供全域均衡公共服务</a:t>
              </a:r>
              <a:endParaRPr lang="zh-CN" altLang="en-US" sz="3200" b="1" spc="135" dirty="0">
                <a:solidFill>
                  <a:srgbClr val="FFFFFF"/>
                </a:solidFill>
                <a:latin typeface="Arial" panose="020B0604020202020204" pitchFamily="34" charset="0"/>
                <a:ea typeface="汉仪行楷简" panose="02010600000101010101" charset="-122"/>
                <a:cs typeface="微软雅黑" panose="020B0503020204020204" pitchFamily="34" charset="-122"/>
                <a:sym typeface="+mn-ea"/>
              </a:endParaRPr>
            </a:p>
            <a:p>
              <a:pPr marL="9525" marR="0" lvl="0" indent="0" algn="l" defTabSz="687705" rtl="0" eaLnBrk="1" fontAlgn="auto" latinLnBrk="0" hangingPunct="1">
                <a:lnSpc>
                  <a:spcPct val="150000"/>
                </a:lnSpc>
                <a:spcBef>
                  <a:spcPts val="0"/>
                </a:spcBef>
                <a:spcAft>
                  <a:spcPts val="0"/>
                </a:spcAft>
                <a:buClrTx/>
                <a:buSzTx/>
                <a:buFontTx/>
                <a:buNone/>
                <a:defRPr/>
              </a:pPr>
              <a:r>
                <a:rPr lang="zh-CN" altLang="en-US" sz="3200" b="1" spc="135" dirty="0">
                  <a:solidFill>
                    <a:srgbClr val="FFFFFF"/>
                  </a:solidFill>
                  <a:latin typeface="Arial" panose="020B0604020202020204" pitchFamily="34" charset="0"/>
                  <a:ea typeface="汉仪行楷简" panose="02010600000101010101" charset="-122"/>
                  <a:cs typeface="微软雅黑" panose="020B0503020204020204" pitchFamily="34" charset="-122"/>
                  <a:sym typeface="+mn-ea"/>
                </a:rPr>
                <a:t>建设绿色坚韧基础网络</a:t>
              </a:r>
              <a:endParaRPr lang="zh-CN" altLang="en-US" sz="3200" b="1" spc="135" dirty="0">
                <a:solidFill>
                  <a:srgbClr val="FFFFFF"/>
                </a:solidFill>
                <a:latin typeface="Arial" panose="020B0604020202020204" pitchFamily="34" charset="0"/>
                <a:ea typeface="汉仪行楷简" panose="02010600000101010101" charset="-122"/>
                <a:cs typeface="微软雅黑" panose="020B0503020204020204" pitchFamily="34" charset="-122"/>
                <a:sym typeface="+mn-ea"/>
              </a:endParaRPr>
            </a:p>
            <a:p>
              <a:pPr marL="9525" marR="0" lvl="0" indent="0" algn="l" defTabSz="687705" rtl="0" eaLnBrk="1" fontAlgn="auto" latinLnBrk="0" hangingPunct="1">
                <a:lnSpc>
                  <a:spcPct val="150000"/>
                </a:lnSpc>
                <a:spcBef>
                  <a:spcPts val="0"/>
                </a:spcBef>
                <a:spcAft>
                  <a:spcPts val="0"/>
                </a:spcAft>
                <a:buClrTx/>
                <a:buSzTx/>
                <a:buFontTx/>
                <a:buNone/>
                <a:defRPr/>
              </a:pPr>
              <a:r>
                <a:rPr lang="zh-CN" altLang="en-US" sz="3200" b="1" spc="135" dirty="0">
                  <a:solidFill>
                    <a:srgbClr val="FFFFFF"/>
                  </a:solidFill>
                  <a:latin typeface="Arial" panose="020B0604020202020204" pitchFamily="34" charset="0"/>
                  <a:ea typeface="汉仪行楷简" panose="02010600000101010101" charset="-122"/>
                  <a:cs typeface="微软雅黑" panose="020B0503020204020204" pitchFamily="34" charset="-122"/>
                  <a:sym typeface="+mn-ea"/>
                </a:rPr>
                <a:t>完善防灾减灾安全韧性</a:t>
              </a:r>
              <a:endParaRPr lang="zh-CN" altLang="en-US" sz="3200" b="1" spc="135" dirty="0">
                <a:solidFill>
                  <a:srgbClr val="FFFFFF"/>
                </a:solidFill>
                <a:latin typeface="Arial" panose="020B0604020202020204" pitchFamily="34" charset="0"/>
                <a:ea typeface="汉仪行楷简" panose="02010600000101010101" charset="-122"/>
                <a:cs typeface="微软雅黑" panose="020B0503020204020204" pitchFamily="34" charset="-122"/>
                <a:sym typeface="+mn-ea"/>
              </a:endParaRPr>
            </a:p>
            <a:p>
              <a:pPr marL="9525" marR="0" lvl="0" indent="0" algn="l" defTabSz="687705" rtl="0" eaLnBrk="1" fontAlgn="auto" latinLnBrk="0" hangingPunct="1">
                <a:lnSpc>
                  <a:spcPct val="150000"/>
                </a:lnSpc>
                <a:spcBef>
                  <a:spcPts val="0"/>
                </a:spcBef>
                <a:spcAft>
                  <a:spcPts val="0"/>
                </a:spcAft>
                <a:buClrTx/>
                <a:buSzTx/>
                <a:buFontTx/>
                <a:buNone/>
                <a:defRPr/>
              </a:pPr>
              <a:r>
                <a:rPr lang="zh-CN" altLang="en-US" sz="3200" b="1" spc="135" dirty="0">
                  <a:solidFill>
                    <a:srgbClr val="FFFFFF"/>
                  </a:solidFill>
                  <a:latin typeface="Arial" panose="020B0604020202020204" pitchFamily="34" charset="0"/>
                  <a:ea typeface="汉仪行楷简" panose="02010600000101010101" charset="-122"/>
                  <a:cs typeface="微软雅黑" panose="020B0503020204020204" pitchFamily="34" charset="-122"/>
                  <a:sym typeface="+mn-ea"/>
                </a:rPr>
                <a:t>传承展示历史文化景观</a:t>
              </a:r>
              <a:endParaRPr lang="zh-CN" altLang="en-US" sz="3200" b="1" spc="135" dirty="0">
                <a:solidFill>
                  <a:srgbClr val="FFFFFF"/>
                </a:solidFill>
                <a:latin typeface="Arial" panose="020B0604020202020204" pitchFamily="34" charset="0"/>
                <a:ea typeface="汉仪行楷简" panose="02010600000101010101" charset="-122"/>
                <a:cs typeface="微软雅黑" panose="020B0503020204020204" pitchFamily="34" charset="-122"/>
                <a:sym typeface="+mn-ea"/>
              </a:endParaRPr>
            </a:p>
            <a:p>
              <a:pPr marL="9525" marR="0" lvl="0" indent="0" algn="l" defTabSz="687705" rtl="0" eaLnBrk="1" fontAlgn="auto" latinLnBrk="0" hangingPunct="1">
                <a:lnSpc>
                  <a:spcPct val="150000"/>
                </a:lnSpc>
                <a:spcBef>
                  <a:spcPts val="0"/>
                </a:spcBef>
                <a:spcAft>
                  <a:spcPts val="0"/>
                </a:spcAft>
                <a:buClrTx/>
                <a:buSzTx/>
                <a:buFontTx/>
                <a:buNone/>
                <a:defRPr/>
              </a:pPr>
              <a:r>
                <a:rPr lang="zh-CN" altLang="en-US" sz="3200" b="1" spc="135" dirty="0">
                  <a:solidFill>
                    <a:srgbClr val="FFFFFF"/>
                  </a:solidFill>
                  <a:latin typeface="Arial" panose="020B0604020202020204" pitchFamily="34" charset="0"/>
                  <a:ea typeface="汉仪行楷简" panose="02010600000101010101" charset="-122"/>
                  <a:cs typeface="微软雅黑" panose="020B0503020204020204" pitchFamily="34" charset="-122"/>
                  <a:sym typeface="+mn-ea"/>
                </a:rPr>
                <a:t>整治修复促进集约高效</a:t>
              </a:r>
              <a:endParaRPr lang="zh-CN" altLang="en-US" sz="3200" b="1" spc="135" dirty="0">
                <a:solidFill>
                  <a:srgbClr val="FFFFFF"/>
                </a:solidFill>
                <a:latin typeface="Arial" panose="020B0604020202020204" pitchFamily="34" charset="0"/>
                <a:ea typeface="汉仪行楷简" panose="02010600000101010101" charset="-122"/>
                <a:cs typeface="微软雅黑" panose="020B0503020204020204" pitchFamily="34" charset="-122"/>
                <a:sym typeface="+mn-ea"/>
              </a:endParaRPr>
            </a:p>
          </p:txBody>
        </p:sp>
      </p:gr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2">
            <a:alpha val="29000"/>
          </a:schemeClr>
        </a:solidFill>
        <a:effectLst/>
      </p:bgPr>
    </p:bg>
    <p:spTree>
      <p:nvGrpSpPr>
        <p:cNvPr id="1" name=""/>
        <p:cNvGrpSpPr/>
        <p:nvPr/>
      </p:nvGrpSpPr>
      <p:grpSpPr>
        <a:xfrm>
          <a:off x="0" y="0"/>
          <a:ext cx="0" cy="0"/>
          <a:chOff x="0" y="0"/>
          <a:chExt cx="0" cy="0"/>
        </a:xfrm>
      </p:grpSpPr>
      <p:sp>
        <p:nvSpPr>
          <p:cNvPr id="2" name="object 2"/>
          <p:cNvSpPr/>
          <p:nvPr/>
        </p:nvSpPr>
        <p:spPr>
          <a:xfrm>
            <a:off x="1126385" y="1478751"/>
            <a:ext cx="973404" cy="357701"/>
          </a:xfrm>
          <a:prstGeom prst="rect">
            <a:avLst/>
          </a:prstGeom>
          <a:blipFill>
            <a:blip r:embed="rId1" cstate="print"/>
            <a:stretch>
              <a:fillRect/>
            </a:stretch>
          </a:blipFill>
        </p:spPr>
        <p:txBody>
          <a:bodyPr wrap="square" lIns="0" tIns="0" rIns="0" bIns="0" rtlCol="0"/>
          <a:lstStyle/>
          <a:p>
            <a:endParaRPr sz="1020"/>
          </a:p>
        </p:txBody>
      </p:sp>
      <p:sp>
        <p:nvSpPr>
          <p:cNvPr id="7" name="object 7"/>
          <p:cNvSpPr/>
          <p:nvPr/>
        </p:nvSpPr>
        <p:spPr>
          <a:xfrm>
            <a:off x="1000555" y="3073931"/>
            <a:ext cx="8639250" cy="3913382"/>
          </a:xfrm>
          <a:custGeom>
            <a:avLst/>
            <a:gdLst/>
            <a:ahLst/>
            <a:cxnLst/>
            <a:rect l="l" t="t" r="r" b="b"/>
            <a:pathLst>
              <a:path w="13397230" h="3488690">
                <a:moveTo>
                  <a:pt x="0" y="0"/>
                </a:moveTo>
                <a:lnTo>
                  <a:pt x="0" y="3488313"/>
                </a:lnTo>
                <a:lnTo>
                  <a:pt x="583999" y="3488313"/>
                </a:lnTo>
                <a:lnTo>
                  <a:pt x="583999" y="593023"/>
                </a:lnTo>
                <a:lnTo>
                  <a:pt x="13355484" y="593023"/>
                </a:lnTo>
                <a:lnTo>
                  <a:pt x="13307692" y="50599"/>
                </a:lnTo>
                <a:lnTo>
                  <a:pt x="0" y="0"/>
                </a:lnTo>
                <a:close/>
              </a:path>
              <a:path w="13397230" h="3488690">
                <a:moveTo>
                  <a:pt x="13355484" y="593023"/>
                </a:moveTo>
                <a:lnTo>
                  <a:pt x="583999" y="593023"/>
                </a:lnTo>
                <a:lnTo>
                  <a:pt x="12445817" y="630972"/>
                </a:lnTo>
                <a:lnTo>
                  <a:pt x="12445817" y="3450364"/>
                </a:lnTo>
                <a:lnTo>
                  <a:pt x="13358712" y="3425064"/>
                </a:lnTo>
                <a:lnTo>
                  <a:pt x="13396662" y="1055585"/>
                </a:lnTo>
                <a:lnTo>
                  <a:pt x="13396240" y="1055585"/>
                </a:lnTo>
                <a:lnTo>
                  <a:pt x="13355484" y="593023"/>
                </a:lnTo>
                <a:close/>
              </a:path>
            </a:pathLst>
          </a:custGeom>
          <a:noFill/>
        </p:spPr>
        <p:txBody>
          <a:bodyPr wrap="square" lIns="0" tIns="0" rIns="0" bIns="0" rtlCol="0"/>
          <a:lstStyle/>
          <a:p>
            <a:pPr indent="381000" algn="just" defTabSz="1219200">
              <a:lnSpc>
                <a:spcPct val="150000"/>
              </a:lnSpc>
              <a:defRPr/>
            </a:pPr>
            <a:r>
              <a:rPr lang="zh-CN" altLang="en-US" sz="2400" b="1" kern="100" dirty="0">
                <a:solidFill>
                  <a:srgbClr val="DFABBD"/>
                </a:solidFill>
                <a:latin typeface="Arial" panose="020B0604020202020204" pitchFamily="34" charset="0"/>
                <a:ea typeface="汉仪行楷简" panose="02010600000101010101" charset="-122"/>
                <a:cs typeface="Times New Roman" panose="02020603050405020304" pitchFamily="18" charset="0"/>
              </a:rPr>
              <a:t>“一核”</a:t>
            </a:r>
            <a:r>
              <a:rPr lang="zh-CN" altLang="en-US" sz="2400" b="1" kern="100" dirty="0">
                <a:solidFill>
                  <a:srgbClr val="000000"/>
                </a:solidFill>
                <a:latin typeface="Arial" panose="020B0604020202020204" pitchFamily="34" charset="0"/>
                <a:ea typeface="汉仪行楷简" panose="02010600000101010101" charset="-122"/>
                <a:cs typeface="Times New Roman" panose="02020603050405020304" pitchFamily="18" charset="0"/>
              </a:rPr>
              <a:t>：</a:t>
            </a:r>
            <a:r>
              <a:rPr lang="zh-CN" altLang="en-US" sz="2400" kern="100" dirty="0">
                <a:solidFill>
                  <a:srgbClr val="000000"/>
                </a:solidFill>
                <a:latin typeface="Arial" panose="020B0604020202020204" pitchFamily="34" charset="0"/>
                <a:ea typeface="汉仪行楷简" panose="02010600000101010101" charset="-122"/>
                <a:cs typeface="Times New Roman" panose="02020603050405020304" pitchFamily="18" charset="0"/>
              </a:rPr>
              <a:t>依托镇政府驻地形成的镇域综合服务核心。</a:t>
            </a:r>
            <a:endParaRPr lang="en-US" altLang="zh-CN" sz="2400" kern="100" dirty="0">
              <a:solidFill>
                <a:srgbClr val="000000"/>
              </a:solidFill>
              <a:latin typeface="Arial" panose="020B0604020202020204" pitchFamily="34" charset="0"/>
              <a:ea typeface="汉仪行楷简" panose="02010600000101010101" charset="-122"/>
              <a:cs typeface="Times New Roman" panose="02020603050405020304" pitchFamily="18" charset="0"/>
            </a:endParaRPr>
          </a:p>
          <a:p>
            <a:pPr indent="381000" algn="just" defTabSz="1219200">
              <a:lnSpc>
                <a:spcPct val="150000"/>
              </a:lnSpc>
              <a:defRPr/>
            </a:pPr>
            <a:r>
              <a:rPr lang="zh-CN" altLang="en-US" sz="2400" b="1" kern="100" dirty="0">
                <a:solidFill>
                  <a:srgbClr val="DFABBD"/>
                </a:solidFill>
                <a:latin typeface="Arial" panose="020B0604020202020204" pitchFamily="34" charset="0"/>
                <a:ea typeface="汉仪行楷简" panose="02010600000101010101" charset="-122"/>
                <a:cs typeface="Times New Roman" panose="02020603050405020304" pitchFamily="18" charset="0"/>
              </a:rPr>
              <a:t>“两带”</a:t>
            </a:r>
            <a:r>
              <a:rPr lang="zh-CN" altLang="en-US" sz="2400" b="1" kern="100" dirty="0">
                <a:latin typeface="Arial" panose="020B0604020202020204" pitchFamily="34" charset="0"/>
                <a:ea typeface="汉仪行楷简" panose="02010600000101010101" charset="-122"/>
                <a:cs typeface="Times New Roman" panose="02020603050405020304" pitchFamily="18" charset="0"/>
              </a:rPr>
              <a:t>：</a:t>
            </a:r>
            <a:r>
              <a:rPr lang="zh-CN" altLang="en-US" sz="2400" kern="100" dirty="0">
                <a:solidFill>
                  <a:srgbClr val="000000"/>
                </a:solidFill>
                <a:latin typeface="Arial" panose="020B0604020202020204" pitchFamily="34" charset="0"/>
                <a:ea typeface="汉仪行楷简" panose="02010600000101010101" charset="-122"/>
                <a:cs typeface="Times New Roman" panose="02020603050405020304" pitchFamily="18" charset="0"/>
              </a:rPr>
              <a:t> </a:t>
            </a:r>
            <a:r>
              <a:rPr lang="zh-CN" altLang="zh-CN" sz="2400" kern="100" dirty="0">
                <a:solidFill>
                  <a:srgbClr val="000000"/>
                </a:solidFill>
                <a:latin typeface="Arial" panose="020B0604020202020204" pitchFamily="34" charset="0"/>
                <a:ea typeface="汉仪行楷简" panose="02010600000101010101" charset="-122"/>
                <a:cs typeface="Times New Roman" panose="02020603050405020304" pitchFamily="18" charset="0"/>
              </a:rPr>
              <a:t>指依</a:t>
            </a:r>
            <a:r>
              <a:rPr lang="zh-CN" altLang="en-US" sz="2400" kern="100" dirty="0">
                <a:solidFill>
                  <a:srgbClr val="000000"/>
                </a:solidFill>
                <a:latin typeface="Arial" panose="020B0604020202020204" pitchFamily="34" charset="0"/>
                <a:ea typeface="汉仪行楷简" panose="02010600000101010101" charset="-122"/>
                <a:cs typeface="Times New Roman" panose="02020603050405020304" pitchFamily="18" charset="0"/>
              </a:rPr>
              <a:t>托岚漪河和岚河</a:t>
            </a:r>
            <a:r>
              <a:rPr lang="zh-CN" altLang="zh-CN" sz="2400" kern="100" dirty="0">
                <a:solidFill>
                  <a:srgbClr val="000000"/>
                </a:solidFill>
                <a:latin typeface="Arial" panose="020B0604020202020204" pitchFamily="34" charset="0"/>
                <a:ea typeface="汉仪行楷简" panose="02010600000101010101" charset="-122"/>
                <a:cs typeface="Times New Roman" panose="02020603050405020304" pitchFamily="18" charset="0"/>
              </a:rPr>
              <a:t>形成的</a:t>
            </a:r>
            <a:r>
              <a:rPr lang="zh-CN" altLang="en-US" sz="2400" kern="100" dirty="0">
                <a:solidFill>
                  <a:srgbClr val="000000"/>
                </a:solidFill>
                <a:latin typeface="Arial" panose="020B0604020202020204" pitchFamily="34" charset="0"/>
                <a:ea typeface="汉仪行楷简" panose="02010600000101010101" charset="-122"/>
                <a:cs typeface="Times New Roman" panose="02020603050405020304" pitchFamily="18" charset="0"/>
              </a:rPr>
              <a:t>生态休闲旅游带</a:t>
            </a:r>
            <a:r>
              <a:rPr lang="zh-CN" altLang="zh-CN" sz="2400" kern="100" dirty="0">
                <a:solidFill>
                  <a:srgbClr val="000000"/>
                </a:solidFill>
                <a:latin typeface="Arial" panose="020B0604020202020204" pitchFamily="34" charset="0"/>
                <a:ea typeface="汉仪行楷简" panose="02010600000101010101" charset="-122"/>
                <a:cs typeface="Times New Roman" panose="02020603050405020304" pitchFamily="18" charset="0"/>
              </a:rPr>
              <a:t>。</a:t>
            </a:r>
            <a:endParaRPr lang="en-US" altLang="zh-CN" sz="2400" kern="100" dirty="0">
              <a:solidFill>
                <a:srgbClr val="000000"/>
              </a:solidFill>
              <a:latin typeface="Arial" panose="020B0604020202020204" pitchFamily="34" charset="0"/>
              <a:ea typeface="汉仪行楷简" panose="02010600000101010101" charset="-122"/>
              <a:cs typeface="Times New Roman" panose="02020603050405020304" pitchFamily="18" charset="0"/>
            </a:endParaRPr>
          </a:p>
          <a:p>
            <a:pPr indent="381000" algn="just" defTabSz="1219200">
              <a:lnSpc>
                <a:spcPct val="150000"/>
              </a:lnSpc>
              <a:defRPr/>
            </a:pPr>
            <a:r>
              <a:rPr lang="zh-CN" altLang="en-US" sz="2400" b="1" kern="100" dirty="0">
                <a:solidFill>
                  <a:srgbClr val="DFABBD"/>
                </a:solidFill>
                <a:latin typeface="Arial" panose="020B0604020202020204" pitchFamily="34" charset="0"/>
                <a:ea typeface="汉仪行楷简" panose="02010600000101010101" charset="-122"/>
                <a:cs typeface="Times New Roman" panose="02020603050405020304" pitchFamily="18" charset="0"/>
              </a:rPr>
              <a:t>“一轴”</a:t>
            </a:r>
            <a:r>
              <a:rPr lang="zh-CN" altLang="en-US" sz="2400" b="1" kern="100" dirty="0">
                <a:latin typeface="Arial" panose="020B0604020202020204" pitchFamily="34" charset="0"/>
                <a:ea typeface="汉仪行楷简" panose="02010600000101010101" charset="-122"/>
                <a:cs typeface="Times New Roman" panose="02020603050405020304" pitchFamily="18" charset="0"/>
              </a:rPr>
              <a:t>：</a:t>
            </a:r>
            <a:r>
              <a:rPr lang="zh-CN" altLang="en-US" sz="2400" kern="100" dirty="0">
                <a:solidFill>
                  <a:srgbClr val="000000"/>
                </a:solidFill>
                <a:latin typeface="Arial" panose="020B0604020202020204" pitchFamily="34" charset="0"/>
                <a:ea typeface="汉仪行楷简" panose="02010600000101010101" charset="-122"/>
                <a:cs typeface="Times New Roman" panose="02020603050405020304" pitchFamily="18" charset="0"/>
              </a:rPr>
              <a:t>指依托</a:t>
            </a:r>
            <a:r>
              <a:rPr lang="en-US" altLang="zh-CN" sz="2400" kern="100" dirty="0">
                <a:solidFill>
                  <a:srgbClr val="000000"/>
                </a:solidFill>
                <a:latin typeface="Arial" panose="020B0604020202020204" pitchFamily="34" charset="0"/>
                <a:ea typeface="汉仪行楷简" panose="02010600000101010101" charset="-122"/>
                <a:cs typeface="Times New Roman" panose="02020603050405020304" pitchFamily="18" charset="0"/>
              </a:rPr>
              <a:t>G209</a:t>
            </a:r>
            <a:r>
              <a:rPr lang="zh-CN" altLang="en-US" sz="2400" kern="100" dirty="0">
                <a:solidFill>
                  <a:srgbClr val="000000"/>
                </a:solidFill>
                <a:latin typeface="Arial" panose="020B0604020202020204" pitchFamily="34" charset="0"/>
                <a:ea typeface="汉仪行楷简" panose="02010600000101010101" charset="-122"/>
                <a:cs typeface="Times New Roman" panose="02020603050405020304" pitchFamily="18" charset="0"/>
              </a:rPr>
              <a:t>形成的产业协同发展轴。</a:t>
            </a:r>
            <a:endParaRPr lang="en-US" altLang="zh-CN" sz="2400" kern="100" dirty="0">
              <a:solidFill>
                <a:srgbClr val="000000"/>
              </a:solidFill>
              <a:latin typeface="Arial" panose="020B0604020202020204" pitchFamily="34" charset="0"/>
              <a:ea typeface="汉仪行楷简" panose="02010600000101010101" charset="-122"/>
              <a:cs typeface="Times New Roman" panose="02020603050405020304" pitchFamily="18" charset="0"/>
            </a:endParaRPr>
          </a:p>
          <a:p>
            <a:pPr indent="381000" algn="just" defTabSz="1219200">
              <a:lnSpc>
                <a:spcPct val="150000"/>
              </a:lnSpc>
              <a:defRPr/>
            </a:pPr>
            <a:r>
              <a:rPr lang="zh-CN" altLang="en-US" sz="2400" b="1" kern="100" dirty="0">
                <a:solidFill>
                  <a:srgbClr val="DFABBD"/>
                </a:solidFill>
                <a:latin typeface="Arial" panose="020B0604020202020204" pitchFamily="34" charset="0"/>
                <a:ea typeface="汉仪行楷简" panose="02010600000101010101" charset="-122"/>
                <a:cs typeface="Times New Roman" panose="02020603050405020304" pitchFamily="18" charset="0"/>
              </a:rPr>
              <a:t>“多点”</a:t>
            </a:r>
            <a:r>
              <a:rPr lang="zh-CN" altLang="en-US" sz="2400" b="1" kern="100" dirty="0">
                <a:latin typeface="Arial" panose="020B0604020202020204" pitchFamily="34" charset="0"/>
                <a:ea typeface="汉仪行楷简" panose="02010600000101010101" charset="-122"/>
                <a:cs typeface="Times New Roman" panose="02020603050405020304" pitchFamily="18" charset="0"/>
              </a:rPr>
              <a:t>：</a:t>
            </a:r>
            <a:r>
              <a:rPr lang="zh-CN" altLang="en-US" sz="2400" kern="100" dirty="0">
                <a:solidFill>
                  <a:srgbClr val="000000"/>
                </a:solidFill>
                <a:latin typeface="Arial" panose="020B0604020202020204" pitchFamily="34" charset="0"/>
                <a:ea typeface="汉仪行楷简" panose="02010600000101010101" charset="-122"/>
                <a:cs typeface="Times New Roman" panose="02020603050405020304" pitchFamily="18" charset="0"/>
              </a:rPr>
              <a:t>指依托岚城镇</a:t>
            </a:r>
            <a:r>
              <a:rPr lang="en-US" altLang="zh-CN" sz="2400" kern="100" dirty="0">
                <a:solidFill>
                  <a:srgbClr val="000000"/>
                </a:solidFill>
                <a:latin typeface="Arial" panose="020B0604020202020204" pitchFamily="34" charset="0"/>
                <a:ea typeface="汉仪行楷简" panose="02010600000101010101" charset="-122"/>
                <a:cs typeface="Times New Roman" panose="02020603050405020304" pitchFamily="18" charset="0"/>
              </a:rPr>
              <a:t>8</a:t>
            </a:r>
            <a:r>
              <a:rPr lang="zh-CN" altLang="en-US" sz="2400" kern="100" dirty="0">
                <a:solidFill>
                  <a:srgbClr val="000000"/>
                </a:solidFill>
                <a:latin typeface="Arial" panose="020B0604020202020204" pitchFamily="34" charset="0"/>
                <a:ea typeface="汉仪行楷简" panose="02010600000101010101" charset="-122"/>
                <a:cs typeface="Times New Roman" panose="02020603050405020304" pitchFamily="18" charset="0"/>
              </a:rPr>
              <a:t>个乡村旅游重点村、</a:t>
            </a:r>
            <a:r>
              <a:rPr lang="en-US" altLang="zh-CN" sz="2400" kern="100" dirty="0">
                <a:solidFill>
                  <a:srgbClr val="000000"/>
                </a:solidFill>
                <a:latin typeface="Arial" panose="020B0604020202020204" pitchFamily="34" charset="0"/>
                <a:ea typeface="汉仪行楷简" panose="02010600000101010101" charset="-122"/>
                <a:cs typeface="Times New Roman" panose="02020603050405020304" pitchFamily="18" charset="0"/>
              </a:rPr>
              <a:t>7</a:t>
            </a:r>
            <a:r>
              <a:rPr lang="zh-CN" altLang="en-US" sz="2400" kern="100" dirty="0">
                <a:solidFill>
                  <a:srgbClr val="000000"/>
                </a:solidFill>
                <a:latin typeface="Arial" panose="020B0604020202020204" pitchFamily="34" charset="0"/>
                <a:ea typeface="汉仪行楷简" panose="02010600000101010101" charset="-122"/>
                <a:cs typeface="Times New Roman" panose="02020603050405020304" pitchFamily="18" charset="0"/>
              </a:rPr>
              <a:t>处革命遗址、</a:t>
            </a:r>
            <a:r>
              <a:rPr lang="en-US" altLang="zh-CN" sz="2400" kern="100" dirty="0">
                <a:solidFill>
                  <a:srgbClr val="000000"/>
                </a:solidFill>
                <a:latin typeface="Arial" panose="020B0604020202020204" pitchFamily="34" charset="0"/>
                <a:ea typeface="汉仪行楷简" panose="02010600000101010101" charset="-122"/>
                <a:cs typeface="Times New Roman" panose="02020603050405020304" pitchFamily="18" charset="0"/>
              </a:rPr>
              <a:t>3</a:t>
            </a:r>
            <a:r>
              <a:rPr lang="zh-CN" altLang="en-US" sz="2400" kern="100" dirty="0">
                <a:solidFill>
                  <a:srgbClr val="000000"/>
                </a:solidFill>
                <a:latin typeface="Arial" panose="020B0604020202020204" pitchFamily="34" charset="0"/>
                <a:ea typeface="汉仪行楷简" panose="02010600000101010101" charset="-122"/>
                <a:cs typeface="Times New Roman" panose="02020603050405020304" pitchFamily="18" charset="0"/>
              </a:rPr>
              <a:t>个生态风景区形成的旅游景点。</a:t>
            </a:r>
            <a:endParaRPr lang="en-US" altLang="zh-CN" sz="2400" kern="100" dirty="0">
              <a:solidFill>
                <a:srgbClr val="000000"/>
              </a:solidFill>
              <a:latin typeface="Arial" panose="020B0604020202020204" pitchFamily="34" charset="0"/>
              <a:ea typeface="汉仪行楷简" panose="02010600000101010101" charset="-122"/>
              <a:cs typeface="Times New Roman" panose="02020603050405020304" pitchFamily="18" charset="0"/>
            </a:endParaRPr>
          </a:p>
        </p:txBody>
      </p:sp>
      <p:sp>
        <p:nvSpPr>
          <p:cNvPr id="27" name="object 2"/>
          <p:cNvSpPr/>
          <p:nvPr/>
        </p:nvSpPr>
        <p:spPr>
          <a:xfrm>
            <a:off x="1126385" y="1478751"/>
            <a:ext cx="973404" cy="330302"/>
          </a:xfrm>
          <a:prstGeom prst="rect">
            <a:avLst/>
          </a:prstGeom>
          <a:blipFill>
            <a:blip r:embed="rId2" cstate="print">
              <a:alphaModFix amt="25000"/>
            </a:blip>
            <a:stretch>
              <a:fillRect/>
            </a:stretch>
          </a:blipFill>
        </p:spPr>
        <p:txBody>
          <a:bodyPr wrap="square" lIns="0" tIns="0" rIns="0" bIns="0" rtlCol="0"/>
          <a:lstStyle/>
          <a:p>
            <a:endParaRPr sz="1020"/>
          </a:p>
        </p:txBody>
      </p:sp>
      <p:sp>
        <p:nvSpPr>
          <p:cNvPr id="13" name="object 2"/>
          <p:cNvSpPr/>
          <p:nvPr/>
        </p:nvSpPr>
        <p:spPr>
          <a:xfrm>
            <a:off x="1126385" y="1478751"/>
            <a:ext cx="973404" cy="330302"/>
          </a:xfrm>
          <a:prstGeom prst="rect">
            <a:avLst/>
          </a:prstGeom>
          <a:noFill/>
          <a:effectLst>
            <a:outerShdw blurRad="50800" dist="50800" dir="5400000" algn="ctr" rotWithShape="0">
              <a:srgbClr val="000000">
                <a:alpha val="67000"/>
              </a:srgbClr>
            </a:outerShdw>
          </a:effectLst>
        </p:spPr>
        <p:txBody>
          <a:bodyPr wrap="square" lIns="0" tIns="0" rIns="0" bIns="0" rtlCol="0"/>
          <a:lstStyle/>
          <a:p>
            <a:endParaRPr sz="1020"/>
          </a:p>
        </p:txBody>
      </p:sp>
      <p:grpSp>
        <p:nvGrpSpPr>
          <p:cNvPr id="15" name="组合 14"/>
          <p:cNvGrpSpPr/>
          <p:nvPr/>
        </p:nvGrpSpPr>
        <p:grpSpPr>
          <a:xfrm>
            <a:off x="0" y="374935"/>
            <a:ext cx="10691813" cy="555340"/>
            <a:chOff x="0" y="487695"/>
            <a:chExt cx="10691813" cy="555340"/>
          </a:xfrm>
        </p:grpSpPr>
        <p:cxnSp>
          <p:nvCxnSpPr>
            <p:cNvPr id="16" name="直接连接符 15"/>
            <p:cNvCxnSpPr/>
            <p:nvPr/>
          </p:nvCxnSpPr>
          <p:spPr>
            <a:xfrm>
              <a:off x="0" y="1043035"/>
              <a:ext cx="10691813" cy="0"/>
            </a:xfrm>
            <a:prstGeom prst="line">
              <a:avLst/>
            </a:prstGeom>
            <a:ln w="25400">
              <a:solidFill>
                <a:srgbClr val="DFABBD"/>
              </a:solidFill>
              <a:prstDash val="sysDot"/>
            </a:ln>
          </p:spPr>
          <p:style>
            <a:lnRef idx="1">
              <a:schemeClr val="accent1"/>
            </a:lnRef>
            <a:fillRef idx="0">
              <a:schemeClr val="accent1"/>
            </a:fillRef>
            <a:effectRef idx="0">
              <a:schemeClr val="accent1"/>
            </a:effectRef>
            <a:fontRef idx="minor">
              <a:schemeClr val="tx1"/>
            </a:fontRef>
          </p:style>
        </p:cxnSp>
        <p:grpSp>
          <p:nvGrpSpPr>
            <p:cNvPr id="17" name="组合 16"/>
            <p:cNvGrpSpPr/>
            <p:nvPr/>
          </p:nvGrpSpPr>
          <p:grpSpPr>
            <a:xfrm>
              <a:off x="523366" y="487695"/>
              <a:ext cx="8099140" cy="488542"/>
              <a:chOff x="523366" y="487695"/>
              <a:chExt cx="8099140" cy="488542"/>
            </a:xfrm>
          </p:grpSpPr>
          <p:sp>
            <p:nvSpPr>
              <p:cNvPr id="18" name="矩形 17"/>
              <p:cNvSpPr/>
              <p:nvPr/>
            </p:nvSpPr>
            <p:spPr>
              <a:xfrm>
                <a:off x="523366" y="487695"/>
                <a:ext cx="326740" cy="326740"/>
              </a:xfrm>
              <a:prstGeom prst="rect">
                <a:avLst/>
              </a:prstGeom>
              <a:gradFill flip="none" rotWithShape="1">
                <a:gsLst>
                  <a:gs pos="0">
                    <a:schemeClr val="bg1"/>
                  </a:gs>
                  <a:gs pos="14000">
                    <a:srgbClr val="DFABBD"/>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矩形 18"/>
              <p:cNvSpPr/>
              <p:nvPr/>
            </p:nvSpPr>
            <p:spPr>
              <a:xfrm>
                <a:off x="880815" y="674992"/>
                <a:ext cx="239481" cy="239481"/>
              </a:xfrm>
              <a:prstGeom prst="rect">
                <a:avLst/>
              </a:prstGeom>
              <a:gradFill>
                <a:gsLst>
                  <a:gs pos="0">
                    <a:schemeClr val="bg1"/>
                  </a:gs>
                  <a:gs pos="12000">
                    <a:srgbClr val="DFABBD"/>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文本框 19"/>
              <p:cNvSpPr txBox="1"/>
              <p:nvPr/>
            </p:nvSpPr>
            <p:spPr>
              <a:xfrm>
                <a:off x="1682928" y="639992"/>
                <a:ext cx="6939578" cy="336245"/>
              </a:xfrm>
              <a:prstGeom prst="rect">
                <a:avLst/>
              </a:prstGeom>
              <a:noFill/>
            </p:spPr>
            <p:txBody>
              <a:bodyPr wrap="square">
                <a:spAutoFit/>
              </a:bodyPr>
              <a:lstStyle/>
              <a:p>
                <a:r>
                  <a:rPr lang="en-US" altLang="zh-CN" sz="1600" b="1" dirty="0">
                    <a:solidFill>
                      <a:srgbClr val="DFABBD"/>
                    </a:solidFill>
                    <a:latin typeface="Arial" panose="020B0604020202020204" pitchFamily="34" charset="0"/>
                    <a:ea typeface="汉仪行楷简" panose="02010600000101010101" charset="-122"/>
                  </a:rPr>
                  <a:t>《</a:t>
                </a:r>
                <a:r>
                  <a:rPr lang="zh-CN" altLang="en-US" sz="1600" b="1" dirty="0">
                    <a:solidFill>
                      <a:srgbClr val="DFABBD"/>
                    </a:solidFill>
                    <a:latin typeface="Arial" panose="020B0604020202020204" pitchFamily="34" charset="0"/>
                    <a:ea typeface="汉仪行楷简" panose="02010600000101010101" charset="-122"/>
                  </a:rPr>
                  <a:t>岚城镇国土空间总体规划（</a:t>
                </a:r>
                <a:r>
                  <a:rPr lang="en-US" altLang="zh-CN" sz="1600" b="1" dirty="0">
                    <a:solidFill>
                      <a:srgbClr val="DFABBD"/>
                    </a:solidFill>
                    <a:latin typeface="Arial" panose="020B0604020202020204" pitchFamily="34" charset="0"/>
                    <a:ea typeface="汉仪行楷简" panose="02010600000101010101" charset="-122"/>
                  </a:rPr>
                  <a:t>2021-2035</a:t>
                </a:r>
                <a:r>
                  <a:rPr lang="zh-CN" altLang="en-US" sz="1600" b="1" dirty="0">
                    <a:solidFill>
                      <a:srgbClr val="DFABBD"/>
                    </a:solidFill>
                    <a:latin typeface="Arial" panose="020B0604020202020204" pitchFamily="34" charset="0"/>
                    <a:ea typeface="汉仪行楷简" panose="02010600000101010101" charset="-122"/>
                  </a:rPr>
                  <a:t>）</a:t>
                </a:r>
                <a:r>
                  <a:rPr lang="en-US" altLang="zh-CN" sz="1600" b="1" dirty="0">
                    <a:solidFill>
                      <a:srgbClr val="DFABBD"/>
                    </a:solidFill>
                    <a:latin typeface="Arial" panose="020B0604020202020204" pitchFamily="34" charset="0"/>
                    <a:ea typeface="汉仪行楷简" panose="02010600000101010101" charset="-122"/>
                  </a:rPr>
                  <a:t>》</a:t>
                </a:r>
                <a:r>
                  <a:rPr lang="zh-CN" altLang="en-US" sz="1600" b="1" dirty="0">
                    <a:solidFill>
                      <a:srgbClr val="DFABBD"/>
                    </a:solidFill>
                    <a:latin typeface="Arial" panose="020B0604020202020204" pitchFamily="34" charset="0"/>
                    <a:ea typeface="汉仪行楷简" panose="02010600000101010101" charset="-122"/>
                  </a:rPr>
                  <a:t>（公众版）</a:t>
                </a:r>
                <a:endParaRPr lang="zh-CN" altLang="en-US" sz="1600" b="1" dirty="0">
                  <a:solidFill>
                    <a:srgbClr val="DFABBD"/>
                  </a:solidFill>
                  <a:latin typeface="Arial" panose="020B0604020202020204" pitchFamily="34" charset="0"/>
                  <a:ea typeface="汉仪行楷简" panose="02010600000101010101" charset="-122"/>
                </a:endParaRPr>
              </a:p>
            </p:txBody>
          </p:sp>
        </p:grpSp>
      </p:grpSp>
      <p:sp>
        <p:nvSpPr>
          <p:cNvPr id="21" name="object 4"/>
          <p:cNvSpPr txBox="1"/>
          <p:nvPr/>
        </p:nvSpPr>
        <p:spPr>
          <a:xfrm>
            <a:off x="1323208" y="1289777"/>
            <a:ext cx="5470498" cy="492125"/>
          </a:xfrm>
          <a:prstGeom prst="rect">
            <a:avLst/>
          </a:prstGeom>
        </p:spPr>
        <p:txBody>
          <a:bodyPr vert="horz" wrap="square" lIns="0" tIns="0" rIns="0" bIns="0" rtlCol="0">
            <a:spAutoFit/>
          </a:bodyPr>
          <a:lstStyle/>
          <a:p>
            <a:pPr marL="9525">
              <a:tabLst>
                <a:tab pos="838835" algn="l"/>
              </a:tabLst>
            </a:pPr>
            <a:r>
              <a:rPr lang="en-US" altLang="zh-CN" sz="3200" b="1" spc="8" dirty="0">
                <a:solidFill>
                  <a:srgbClr val="DFABBD"/>
                </a:solidFill>
                <a:latin typeface="Arial" panose="020B0604020202020204" pitchFamily="34" charset="0"/>
                <a:ea typeface="汉仪闫锐敏行楷简" panose="00020600040101010101" charset="-122"/>
                <a:cs typeface="微软雅黑" panose="020B0503020204020204" pitchFamily="34" charset="-122"/>
              </a:rPr>
              <a:t>5.1</a:t>
            </a:r>
            <a:r>
              <a:rPr lang="zh-CN" altLang="en-US" sz="3200" b="1" spc="8" dirty="0">
                <a:solidFill>
                  <a:srgbClr val="DFABBD"/>
                </a:solidFill>
                <a:latin typeface="Arial" panose="020B0604020202020204" pitchFamily="34" charset="0"/>
                <a:ea typeface="汉仪闫锐敏行楷简" panose="00020600040101010101" charset="-122"/>
                <a:cs typeface="微软雅黑" panose="020B0503020204020204" pitchFamily="34" charset="-122"/>
              </a:rPr>
              <a:t>	推动</a:t>
            </a:r>
            <a:r>
              <a:rPr lang="zh-CN" altLang="en-US" sz="3200" b="1" spc="226" dirty="0">
                <a:solidFill>
                  <a:srgbClr val="DFABBD"/>
                </a:solidFill>
                <a:latin typeface="Arial" panose="020B0604020202020204" pitchFamily="34" charset="0"/>
                <a:ea typeface="汉仪闫锐敏行楷简" panose="00020600040101010101" charset="-122"/>
                <a:cs typeface="微软雅黑" panose="020B0503020204020204" pitchFamily="34" charset="-122"/>
              </a:rPr>
              <a:t>产业发展转型升级</a:t>
            </a:r>
            <a:endParaRPr lang="zh-CN" altLang="en-US" sz="3200" b="1" spc="226" dirty="0">
              <a:solidFill>
                <a:srgbClr val="DFABBD"/>
              </a:solidFill>
              <a:latin typeface="Arial" panose="020B0604020202020204" pitchFamily="34" charset="0"/>
              <a:ea typeface="汉仪闫锐敏行楷简" panose="00020600040101010101" charset="-122"/>
              <a:cs typeface="微软雅黑" panose="020B0503020204020204" pitchFamily="34" charset="-122"/>
            </a:endParaRPr>
          </a:p>
        </p:txBody>
      </p:sp>
      <p:sp>
        <p:nvSpPr>
          <p:cNvPr id="12" name="文本框 11"/>
          <p:cNvSpPr txBox="1"/>
          <p:nvPr/>
        </p:nvSpPr>
        <p:spPr>
          <a:xfrm>
            <a:off x="1052008" y="1873462"/>
            <a:ext cx="8767970" cy="1198880"/>
          </a:xfrm>
          <a:prstGeom prst="rect">
            <a:avLst/>
          </a:prstGeom>
          <a:noFill/>
        </p:spPr>
        <p:txBody>
          <a:bodyPr wrap="square">
            <a:spAutoFit/>
          </a:bodyPr>
          <a:lstStyle/>
          <a:p>
            <a:pPr marL="0" marR="0" lvl="0" indent="381000" algn="just" defTabSz="1219200" rtl="0" eaLnBrk="1" fontAlgn="auto" latinLnBrk="0" hangingPunct="1">
              <a:lnSpc>
                <a:spcPct val="150000"/>
              </a:lnSpc>
              <a:spcBef>
                <a:spcPts val="0"/>
              </a:spcBef>
              <a:spcAft>
                <a:spcPts val="0"/>
              </a:spcAft>
              <a:buClrTx/>
              <a:buSzTx/>
              <a:buFontTx/>
              <a:buNone/>
              <a:defRPr/>
            </a:pPr>
            <a:r>
              <a:rPr lang="zh-CN" altLang="en-US" sz="2400" b="1" kern="100" dirty="0">
                <a:solidFill>
                  <a:srgbClr val="000000"/>
                </a:solidFill>
                <a:latin typeface="Arial" panose="020B0604020202020204" pitchFamily="34" charset="0"/>
                <a:ea typeface="汉仪行楷简" panose="02010600000101010101" charset="-122"/>
                <a:cs typeface="Times New Roman" panose="02020603050405020304" pitchFamily="18" charset="0"/>
              </a:rPr>
              <a:t>结合</a:t>
            </a:r>
            <a:r>
              <a:rPr lang="zh-CN" altLang="zh-CN" sz="2400" b="1" kern="100" dirty="0">
                <a:solidFill>
                  <a:srgbClr val="000000"/>
                </a:solidFill>
                <a:latin typeface="Arial" panose="020B0604020202020204" pitchFamily="34" charset="0"/>
                <a:ea typeface="汉仪行楷简" panose="02010600000101010101" charset="-122"/>
                <a:cs typeface="Times New Roman" panose="02020603050405020304" pitchFamily="18" charset="0"/>
              </a:rPr>
              <a:t>岚城镇 “</a:t>
            </a:r>
            <a:r>
              <a:rPr lang="en-US" altLang="zh-CN" sz="2400" b="1" kern="100" dirty="0">
                <a:solidFill>
                  <a:srgbClr val="000000"/>
                </a:solidFill>
                <a:latin typeface="Arial" panose="020B0604020202020204" pitchFamily="34" charset="0"/>
                <a:ea typeface="汉仪行楷简" panose="02010600000101010101" charset="-122"/>
                <a:cs typeface="Times New Roman" panose="02020603050405020304" pitchFamily="18" charset="0"/>
              </a:rPr>
              <a:t>1234</a:t>
            </a:r>
            <a:r>
              <a:rPr lang="zh-CN" altLang="zh-CN" sz="2400" b="1" kern="100" dirty="0">
                <a:solidFill>
                  <a:srgbClr val="000000"/>
                </a:solidFill>
                <a:latin typeface="Arial" panose="020B0604020202020204" pitchFamily="34" charset="0"/>
                <a:ea typeface="汉仪行楷简" panose="02010600000101010101" charset="-122"/>
                <a:cs typeface="Times New Roman" panose="02020603050405020304" pitchFamily="18" charset="0"/>
              </a:rPr>
              <a:t>”发展思路和“四个岚城”建设目标。</a:t>
            </a:r>
            <a:r>
              <a:rPr lang="zh-CN" altLang="en-US" sz="2400" b="1" kern="100" dirty="0">
                <a:solidFill>
                  <a:srgbClr val="000000"/>
                </a:solidFill>
                <a:latin typeface="Arial" panose="020B0604020202020204" pitchFamily="34" charset="0"/>
                <a:ea typeface="汉仪行楷简" panose="02010600000101010101" charset="-122"/>
                <a:cs typeface="Times New Roman" panose="02020603050405020304" pitchFamily="18" charset="0"/>
              </a:rPr>
              <a:t>形成</a:t>
            </a:r>
            <a:r>
              <a:rPr lang="zh-CN" altLang="en-US" sz="2400" b="1" kern="100" dirty="0">
                <a:solidFill>
                  <a:srgbClr val="DFABBD"/>
                </a:solidFill>
                <a:latin typeface="Arial" panose="020B0604020202020204" pitchFamily="34" charset="0"/>
                <a:ea typeface="汉仪行楷简" panose="02010600000101010101" charset="-122"/>
                <a:cs typeface="Times New Roman" panose="02020603050405020304" pitchFamily="18" charset="0"/>
              </a:rPr>
              <a:t>“一核两带，一轴多点”</a:t>
            </a:r>
            <a:r>
              <a:rPr lang="zh-CN" altLang="en-US" sz="2400" b="1" kern="100" dirty="0">
                <a:solidFill>
                  <a:srgbClr val="000000"/>
                </a:solidFill>
                <a:latin typeface="Arial" panose="020B0604020202020204" pitchFamily="34" charset="0"/>
                <a:ea typeface="汉仪行楷简" panose="02010600000101010101" charset="-122"/>
                <a:cs typeface="Times New Roman" panose="02020603050405020304" pitchFamily="18" charset="0"/>
              </a:rPr>
              <a:t>的产业发展格局。</a:t>
            </a:r>
            <a:endParaRPr lang="zh-CN" altLang="zh-CN" sz="2400" b="1" kern="100" dirty="0">
              <a:solidFill>
                <a:srgbClr val="000000"/>
              </a:solidFill>
              <a:latin typeface="Arial" panose="020B0604020202020204" pitchFamily="34" charset="0"/>
              <a:ea typeface="汉仪行楷简" panose="02010600000101010101" charset="-122"/>
              <a:cs typeface="Times New Roman" panose="02020603050405020304" pitchFamily="18" charset="0"/>
            </a:endParaRPr>
          </a:p>
        </p:txBody>
      </p:sp>
      <p:pic>
        <p:nvPicPr>
          <p:cNvPr id="6" name="图片 5"/>
          <p:cNvPicPr>
            <a:picLocks noChangeAspect="1"/>
          </p:cNvPicPr>
          <p:nvPr/>
        </p:nvPicPr>
        <p:blipFill>
          <a:blip r:embed="rId3"/>
          <a:stretch>
            <a:fillRect/>
          </a:stretch>
        </p:blipFill>
        <p:spPr>
          <a:xfrm>
            <a:off x="2023463" y="6111875"/>
            <a:ext cx="6337496" cy="8314986"/>
          </a:xfrm>
          <a:prstGeom prst="rect">
            <a:avLst/>
          </a:prstGeom>
          <a:ln w="6350">
            <a:solidFill>
              <a:schemeClr val="tx1"/>
            </a:solid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object 2"/>
          <p:cNvSpPr/>
          <p:nvPr/>
        </p:nvSpPr>
        <p:spPr>
          <a:xfrm>
            <a:off x="1126385" y="1478751"/>
            <a:ext cx="973404" cy="357701"/>
          </a:xfrm>
          <a:prstGeom prst="rect">
            <a:avLst/>
          </a:prstGeom>
          <a:blipFill>
            <a:blip r:embed="rId1" cstate="print"/>
            <a:stretch>
              <a:fillRect/>
            </a:stretch>
          </a:blipFill>
        </p:spPr>
        <p:txBody>
          <a:bodyPr wrap="square" lIns="0" tIns="0" rIns="0" bIns="0" rtlCol="0"/>
          <a:lstStyle/>
          <a:p>
            <a:endParaRPr sz="1020"/>
          </a:p>
        </p:txBody>
      </p:sp>
      <p:sp>
        <p:nvSpPr>
          <p:cNvPr id="27" name="object 2"/>
          <p:cNvSpPr/>
          <p:nvPr/>
        </p:nvSpPr>
        <p:spPr>
          <a:xfrm>
            <a:off x="1126385" y="1478751"/>
            <a:ext cx="973404" cy="330302"/>
          </a:xfrm>
          <a:prstGeom prst="rect">
            <a:avLst/>
          </a:prstGeom>
          <a:blipFill>
            <a:blip r:embed="rId2" cstate="print">
              <a:alphaModFix amt="25000"/>
            </a:blip>
            <a:stretch>
              <a:fillRect/>
            </a:stretch>
          </a:blipFill>
        </p:spPr>
        <p:txBody>
          <a:bodyPr wrap="square" lIns="0" tIns="0" rIns="0" bIns="0" rtlCol="0"/>
          <a:lstStyle/>
          <a:p>
            <a:endParaRPr sz="1020"/>
          </a:p>
        </p:txBody>
      </p:sp>
      <p:sp>
        <p:nvSpPr>
          <p:cNvPr id="10" name="文本框 9"/>
          <p:cNvSpPr txBox="1"/>
          <p:nvPr/>
        </p:nvSpPr>
        <p:spPr>
          <a:xfrm>
            <a:off x="965586" y="3462421"/>
            <a:ext cx="8876913" cy="2122805"/>
          </a:xfrm>
          <a:prstGeom prst="rect">
            <a:avLst/>
          </a:prstGeom>
          <a:noFill/>
        </p:spPr>
        <p:txBody>
          <a:bodyPr wrap="square">
            <a:spAutoFit/>
          </a:bodyPr>
          <a:lstStyle/>
          <a:p>
            <a:pPr indent="431800" algn="just">
              <a:lnSpc>
                <a:spcPct val="150000"/>
              </a:lnSpc>
            </a:pPr>
            <a:r>
              <a:rPr lang="zh-CN" altLang="zh-CN" sz="2200" kern="100" dirty="0">
                <a:solidFill>
                  <a:srgbClr val="000000"/>
                </a:solidFill>
                <a:effectLst/>
                <a:latin typeface="Arial" panose="020B0604020202020204" pitchFamily="34" charset="0"/>
                <a:ea typeface="汉仪行楷简" panose="02010600000101010101" charset="-122"/>
                <a:cs typeface="Times New Roman" panose="02020603050405020304" pitchFamily="18" charset="0"/>
              </a:rPr>
              <a:t>建立高效便捷的对外交通系统，加强与</a:t>
            </a:r>
            <a:r>
              <a:rPr lang="zh-CN" altLang="en-US" sz="2200" kern="100" dirty="0">
                <a:solidFill>
                  <a:srgbClr val="000000"/>
                </a:solidFill>
                <a:effectLst/>
                <a:latin typeface="Arial" panose="020B0604020202020204" pitchFamily="34" charset="0"/>
                <a:ea typeface="汉仪行楷简" panose="02010600000101010101" charset="-122"/>
                <a:cs typeface="Times New Roman" panose="02020603050405020304" pitchFamily="18" charset="0"/>
              </a:rPr>
              <a:t>岚县</a:t>
            </a:r>
            <a:r>
              <a:rPr lang="zh-CN" altLang="zh-CN" sz="2200" kern="100" dirty="0">
                <a:solidFill>
                  <a:srgbClr val="000000"/>
                </a:solidFill>
                <a:effectLst/>
                <a:latin typeface="Arial" panose="020B0604020202020204" pitchFamily="34" charset="0"/>
                <a:ea typeface="汉仪行楷简" panose="02010600000101010101" charset="-122"/>
                <a:cs typeface="Times New Roman" panose="02020603050405020304" pitchFamily="18" charset="0"/>
              </a:rPr>
              <a:t>及其他</a:t>
            </a:r>
            <a:r>
              <a:rPr lang="zh-CN" altLang="en-US" sz="2200" kern="100" dirty="0">
                <a:solidFill>
                  <a:srgbClr val="000000"/>
                </a:solidFill>
                <a:effectLst/>
                <a:latin typeface="Arial" panose="020B0604020202020204" pitchFamily="34" charset="0"/>
                <a:ea typeface="汉仪行楷简" panose="02010600000101010101" charset="-122"/>
                <a:cs typeface="Times New Roman" panose="02020603050405020304" pitchFamily="18" charset="0"/>
              </a:rPr>
              <a:t>乡镇</a:t>
            </a:r>
            <a:r>
              <a:rPr lang="zh-CN" altLang="zh-CN" sz="2200" kern="100" dirty="0">
                <a:solidFill>
                  <a:srgbClr val="000000"/>
                </a:solidFill>
                <a:effectLst/>
                <a:latin typeface="Arial" panose="020B0604020202020204" pitchFamily="34" charset="0"/>
                <a:ea typeface="汉仪行楷简" panose="02010600000101010101" charset="-122"/>
                <a:cs typeface="Times New Roman" panose="02020603050405020304" pitchFamily="18" charset="0"/>
              </a:rPr>
              <a:t>的交通衔接，提升</a:t>
            </a:r>
            <a:r>
              <a:rPr lang="zh-CN" altLang="en-US" sz="2200" kern="100" dirty="0">
                <a:solidFill>
                  <a:srgbClr val="000000"/>
                </a:solidFill>
                <a:effectLst/>
                <a:latin typeface="Arial" panose="020B0604020202020204" pitchFamily="34" charset="0"/>
                <a:ea typeface="汉仪行楷简" panose="02010600000101010101" charset="-122"/>
                <a:cs typeface="Times New Roman" panose="02020603050405020304" pitchFamily="18" charset="0"/>
              </a:rPr>
              <a:t>岚城</a:t>
            </a:r>
            <a:r>
              <a:rPr lang="zh-CN" altLang="zh-CN" sz="2200" kern="100" dirty="0">
                <a:solidFill>
                  <a:srgbClr val="000000"/>
                </a:solidFill>
                <a:effectLst/>
                <a:latin typeface="Arial" panose="020B0604020202020204" pitchFamily="34" charset="0"/>
                <a:ea typeface="汉仪行楷简" panose="02010600000101010101" charset="-122"/>
                <a:cs typeface="Times New Roman" panose="02020603050405020304" pitchFamily="18" charset="0"/>
              </a:rPr>
              <a:t>的区域交通枢纽地位；建设通达的</a:t>
            </a:r>
            <a:r>
              <a:rPr lang="zh-CN" altLang="en-US" sz="2200" kern="100" dirty="0">
                <a:solidFill>
                  <a:srgbClr val="000000"/>
                </a:solidFill>
                <a:effectLst/>
                <a:latin typeface="Arial" panose="020B0604020202020204" pitchFamily="34" charset="0"/>
                <a:ea typeface="汉仪行楷简" panose="02010600000101010101" charset="-122"/>
                <a:cs typeface="Times New Roman" panose="02020603050405020304" pitchFamily="18" charset="0"/>
              </a:rPr>
              <a:t>镇域</a:t>
            </a:r>
            <a:r>
              <a:rPr lang="zh-CN" altLang="zh-CN" sz="2200" kern="100" dirty="0">
                <a:solidFill>
                  <a:srgbClr val="000000"/>
                </a:solidFill>
                <a:effectLst/>
                <a:latin typeface="Arial" panose="020B0604020202020204" pitchFamily="34" charset="0"/>
                <a:ea typeface="汉仪行楷简" panose="02010600000101010101" charset="-122"/>
                <a:cs typeface="Times New Roman" panose="02020603050405020304" pitchFamily="18" charset="0"/>
              </a:rPr>
              <a:t>交通系统，以交通一体带动</a:t>
            </a:r>
            <a:r>
              <a:rPr lang="zh-CN" altLang="en-US" sz="2200" kern="100" dirty="0">
                <a:solidFill>
                  <a:srgbClr val="000000"/>
                </a:solidFill>
                <a:effectLst/>
                <a:latin typeface="Arial" panose="020B0604020202020204" pitchFamily="34" charset="0"/>
                <a:ea typeface="汉仪行楷简" panose="02010600000101010101" charset="-122"/>
                <a:cs typeface="Times New Roman" panose="02020603050405020304" pitchFamily="18" charset="0"/>
              </a:rPr>
              <a:t>镇域</a:t>
            </a:r>
            <a:r>
              <a:rPr lang="zh-CN" altLang="zh-CN" sz="2200" kern="100" dirty="0">
                <a:solidFill>
                  <a:srgbClr val="000000"/>
                </a:solidFill>
                <a:effectLst/>
                <a:latin typeface="Arial" panose="020B0604020202020204" pitchFamily="34" charset="0"/>
                <a:ea typeface="汉仪行楷简" panose="02010600000101010101" charset="-122"/>
                <a:cs typeface="Times New Roman" panose="02020603050405020304" pitchFamily="18" charset="0"/>
              </a:rPr>
              <a:t>一体发展；推进可持续发展、宜人的交通发展模式，促进</a:t>
            </a:r>
            <a:r>
              <a:rPr lang="zh-CN" altLang="en-US" sz="2200" kern="100" dirty="0">
                <a:solidFill>
                  <a:srgbClr val="000000"/>
                </a:solidFill>
                <a:effectLst/>
                <a:latin typeface="Arial" panose="020B0604020202020204" pitchFamily="34" charset="0"/>
                <a:ea typeface="汉仪行楷简" panose="02010600000101010101" charset="-122"/>
                <a:cs typeface="Times New Roman" panose="02020603050405020304" pitchFamily="18" charset="0"/>
              </a:rPr>
              <a:t>镇域</a:t>
            </a:r>
            <a:r>
              <a:rPr lang="zh-CN" altLang="zh-CN" sz="2200" kern="100" dirty="0">
                <a:solidFill>
                  <a:srgbClr val="000000"/>
                </a:solidFill>
                <a:effectLst/>
                <a:latin typeface="Arial" panose="020B0604020202020204" pitchFamily="34" charset="0"/>
                <a:ea typeface="汉仪行楷简" panose="02010600000101010101" charset="-122"/>
                <a:cs typeface="Times New Roman" panose="02020603050405020304" pitchFamily="18" charset="0"/>
              </a:rPr>
              <a:t>空间高品质发展</a:t>
            </a:r>
            <a:r>
              <a:rPr lang="zh-CN" altLang="zh-CN" sz="2000" kern="100" dirty="0">
                <a:solidFill>
                  <a:srgbClr val="000000"/>
                </a:solidFill>
                <a:effectLst/>
                <a:latin typeface="Arial" panose="020B0604020202020204" pitchFamily="34" charset="0"/>
                <a:ea typeface="汉仪行楷简" panose="02010600000101010101" charset="-122"/>
                <a:cs typeface="Times New Roman" panose="02020603050405020304" pitchFamily="18" charset="0"/>
              </a:rPr>
              <a:t>。</a:t>
            </a:r>
            <a:endParaRPr lang="zh-CN" altLang="zh-CN" sz="1400" kern="100" dirty="0">
              <a:effectLst/>
              <a:latin typeface="Arial" panose="020B0604020202020204" pitchFamily="34" charset="0"/>
              <a:ea typeface="汉仪行楷简" panose="02010600000101010101" charset="-122"/>
              <a:cs typeface="Times New Roman" panose="02020603050405020304" pitchFamily="18" charset="0"/>
            </a:endParaRPr>
          </a:p>
        </p:txBody>
      </p:sp>
      <p:sp>
        <p:nvSpPr>
          <p:cNvPr id="13" name="object 2"/>
          <p:cNvSpPr/>
          <p:nvPr/>
        </p:nvSpPr>
        <p:spPr>
          <a:xfrm>
            <a:off x="1126385" y="1478751"/>
            <a:ext cx="973404" cy="330302"/>
          </a:xfrm>
          <a:prstGeom prst="rect">
            <a:avLst/>
          </a:prstGeom>
          <a:noFill/>
          <a:effectLst>
            <a:outerShdw blurRad="50800" dist="50800" dir="5400000" algn="ctr" rotWithShape="0">
              <a:srgbClr val="000000">
                <a:alpha val="67000"/>
              </a:srgbClr>
            </a:outerShdw>
          </a:effectLst>
        </p:spPr>
        <p:txBody>
          <a:bodyPr wrap="square" lIns="0" tIns="0" rIns="0" bIns="0" rtlCol="0"/>
          <a:lstStyle/>
          <a:p>
            <a:endParaRPr sz="1020"/>
          </a:p>
        </p:txBody>
      </p:sp>
      <p:grpSp>
        <p:nvGrpSpPr>
          <p:cNvPr id="15" name="组合 14"/>
          <p:cNvGrpSpPr/>
          <p:nvPr/>
        </p:nvGrpSpPr>
        <p:grpSpPr>
          <a:xfrm>
            <a:off x="0" y="374935"/>
            <a:ext cx="10691813" cy="555340"/>
            <a:chOff x="0" y="487695"/>
            <a:chExt cx="10691813" cy="555340"/>
          </a:xfrm>
        </p:grpSpPr>
        <p:cxnSp>
          <p:nvCxnSpPr>
            <p:cNvPr id="16" name="直接连接符 15"/>
            <p:cNvCxnSpPr/>
            <p:nvPr/>
          </p:nvCxnSpPr>
          <p:spPr>
            <a:xfrm>
              <a:off x="0" y="1043035"/>
              <a:ext cx="10691813" cy="0"/>
            </a:xfrm>
            <a:prstGeom prst="line">
              <a:avLst/>
            </a:prstGeom>
            <a:ln w="25400">
              <a:solidFill>
                <a:srgbClr val="DFABBD"/>
              </a:solidFill>
              <a:prstDash val="sysDot"/>
            </a:ln>
          </p:spPr>
          <p:style>
            <a:lnRef idx="1">
              <a:schemeClr val="accent1"/>
            </a:lnRef>
            <a:fillRef idx="0">
              <a:schemeClr val="accent1"/>
            </a:fillRef>
            <a:effectRef idx="0">
              <a:schemeClr val="accent1"/>
            </a:effectRef>
            <a:fontRef idx="minor">
              <a:schemeClr val="tx1"/>
            </a:fontRef>
          </p:style>
        </p:cxnSp>
        <p:grpSp>
          <p:nvGrpSpPr>
            <p:cNvPr id="17" name="组合 16"/>
            <p:cNvGrpSpPr/>
            <p:nvPr/>
          </p:nvGrpSpPr>
          <p:grpSpPr>
            <a:xfrm>
              <a:off x="523366" y="487695"/>
              <a:ext cx="8099140" cy="488542"/>
              <a:chOff x="523366" y="487695"/>
              <a:chExt cx="8099140" cy="488542"/>
            </a:xfrm>
          </p:grpSpPr>
          <p:sp>
            <p:nvSpPr>
              <p:cNvPr id="18" name="矩形 17"/>
              <p:cNvSpPr/>
              <p:nvPr/>
            </p:nvSpPr>
            <p:spPr>
              <a:xfrm>
                <a:off x="523366" y="487695"/>
                <a:ext cx="326740" cy="326740"/>
              </a:xfrm>
              <a:prstGeom prst="rect">
                <a:avLst/>
              </a:prstGeom>
              <a:gradFill flip="none" rotWithShape="1">
                <a:gsLst>
                  <a:gs pos="0">
                    <a:schemeClr val="bg1"/>
                  </a:gs>
                  <a:gs pos="14000">
                    <a:srgbClr val="DFABBD"/>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矩形 18"/>
              <p:cNvSpPr/>
              <p:nvPr/>
            </p:nvSpPr>
            <p:spPr>
              <a:xfrm>
                <a:off x="880815" y="674992"/>
                <a:ext cx="239481" cy="239481"/>
              </a:xfrm>
              <a:prstGeom prst="rect">
                <a:avLst/>
              </a:prstGeom>
              <a:gradFill>
                <a:gsLst>
                  <a:gs pos="0">
                    <a:schemeClr val="bg1"/>
                  </a:gs>
                  <a:gs pos="12000">
                    <a:srgbClr val="DFABBD"/>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文本框 19"/>
              <p:cNvSpPr txBox="1"/>
              <p:nvPr/>
            </p:nvSpPr>
            <p:spPr>
              <a:xfrm>
                <a:off x="1682928" y="639992"/>
                <a:ext cx="6939578" cy="336245"/>
              </a:xfrm>
              <a:prstGeom prst="rect">
                <a:avLst/>
              </a:prstGeom>
              <a:noFill/>
            </p:spPr>
            <p:txBody>
              <a:bodyPr wrap="square">
                <a:spAutoFit/>
              </a:bodyPr>
              <a:lstStyle/>
              <a:p>
                <a:r>
                  <a:rPr lang="en-US" altLang="zh-CN" sz="1600" b="1" dirty="0">
                    <a:solidFill>
                      <a:srgbClr val="DFABBD"/>
                    </a:solidFill>
                    <a:latin typeface="Arial" panose="020B0604020202020204" pitchFamily="34" charset="0"/>
                    <a:ea typeface="汉仪行楷简" panose="02010600000101010101" charset="-122"/>
                  </a:rPr>
                  <a:t>《</a:t>
                </a:r>
                <a:r>
                  <a:rPr lang="zh-CN" altLang="en-US" sz="1600" b="1" dirty="0">
                    <a:solidFill>
                      <a:srgbClr val="DFABBD"/>
                    </a:solidFill>
                    <a:latin typeface="Arial" panose="020B0604020202020204" pitchFamily="34" charset="0"/>
                    <a:ea typeface="汉仪行楷简" panose="02010600000101010101" charset="-122"/>
                  </a:rPr>
                  <a:t>岚城镇国土空间总体规划（</a:t>
                </a:r>
                <a:r>
                  <a:rPr lang="en-US" altLang="zh-CN" sz="1600" b="1" dirty="0">
                    <a:solidFill>
                      <a:srgbClr val="DFABBD"/>
                    </a:solidFill>
                    <a:latin typeface="Arial" panose="020B0604020202020204" pitchFamily="34" charset="0"/>
                    <a:ea typeface="汉仪行楷简" panose="02010600000101010101" charset="-122"/>
                  </a:rPr>
                  <a:t>2021-2035</a:t>
                </a:r>
                <a:r>
                  <a:rPr lang="zh-CN" altLang="en-US" sz="1600" b="1" dirty="0">
                    <a:solidFill>
                      <a:srgbClr val="DFABBD"/>
                    </a:solidFill>
                    <a:latin typeface="Arial" panose="020B0604020202020204" pitchFamily="34" charset="0"/>
                    <a:ea typeface="汉仪行楷简" panose="02010600000101010101" charset="-122"/>
                  </a:rPr>
                  <a:t>）</a:t>
                </a:r>
                <a:r>
                  <a:rPr lang="en-US" altLang="zh-CN" sz="1600" b="1" dirty="0">
                    <a:solidFill>
                      <a:srgbClr val="DFABBD"/>
                    </a:solidFill>
                    <a:latin typeface="Arial" panose="020B0604020202020204" pitchFamily="34" charset="0"/>
                    <a:ea typeface="汉仪行楷简" panose="02010600000101010101" charset="-122"/>
                  </a:rPr>
                  <a:t>》</a:t>
                </a:r>
                <a:r>
                  <a:rPr lang="zh-CN" altLang="en-US" sz="1600" b="1" dirty="0">
                    <a:solidFill>
                      <a:srgbClr val="DFABBD"/>
                    </a:solidFill>
                    <a:latin typeface="Arial" panose="020B0604020202020204" pitchFamily="34" charset="0"/>
                    <a:ea typeface="汉仪行楷简" panose="02010600000101010101" charset="-122"/>
                  </a:rPr>
                  <a:t>（公众版）</a:t>
                </a:r>
                <a:endParaRPr lang="zh-CN" altLang="en-US" sz="1600" b="1" dirty="0">
                  <a:solidFill>
                    <a:srgbClr val="DFABBD"/>
                  </a:solidFill>
                  <a:latin typeface="Arial" panose="020B0604020202020204" pitchFamily="34" charset="0"/>
                  <a:ea typeface="汉仪行楷简" panose="02010600000101010101" charset="-122"/>
                </a:endParaRPr>
              </a:p>
            </p:txBody>
          </p:sp>
        </p:grpSp>
      </p:grpSp>
      <p:sp>
        <p:nvSpPr>
          <p:cNvPr id="21" name="object 4"/>
          <p:cNvSpPr txBox="1"/>
          <p:nvPr/>
        </p:nvSpPr>
        <p:spPr>
          <a:xfrm>
            <a:off x="1323208" y="1289777"/>
            <a:ext cx="5470498" cy="492125"/>
          </a:xfrm>
          <a:prstGeom prst="rect">
            <a:avLst/>
          </a:prstGeom>
        </p:spPr>
        <p:txBody>
          <a:bodyPr vert="horz" wrap="square" lIns="0" tIns="0" rIns="0" bIns="0" rtlCol="0">
            <a:spAutoFit/>
          </a:bodyPr>
          <a:lstStyle/>
          <a:p>
            <a:pPr marL="9525">
              <a:tabLst>
                <a:tab pos="838835" algn="l"/>
              </a:tabLst>
            </a:pPr>
            <a:r>
              <a:rPr lang="en-US" altLang="zh-CN" sz="3200" b="1" spc="8" dirty="0">
                <a:solidFill>
                  <a:srgbClr val="DFABBD"/>
                </a:solidFill>
                <a:latin typeface="Arial" panose="020B0604020202020204" pitchFamily="34" charset="0"/>
                <a:ea typeface="汉仪行楷简" panose="02010600000101010101" charset="-122"/>
                <a:cs typeface="微软雅黑" panose="020B0503020204020204" pitchFamily="34" charset="-122"/>
              </a:rPr>
              <a:t>5.2</a:t>
            </a:r>
            <a:r>
              <a:rPr lang="zh-CN" altLang="en-US" sz="3200" b="1" spc="8" dirty="0">
                <a:solidFill>
                  <a:srgbClr val="DFABBD"/>
                </a:solidFill>
                <a:latin typeface="Arial" panose="020B0604020202020204" pitchFamily="34" charset="0"/>
                <a:ea typeface="汉仪行楷简" panose="02010600000101010101" charset="-122"/>
                <a:cs typeface="微软雅黑" panose="020B0503020204020204" pitchFamily="34" charset="-122"/>
              </a:rPr>
              <a:t>	</a:t>
            </a:r>
            <a:r>
              <a:rPr lang="zh-CN" altLang="en-US" sz="3200" b="1" spc="226" dirty="0">
                <a:solidFill>
                  <a:srgbClr val="DFABBD"/>
                </a:solidFill>
                <a:latin typeface="Arial" panose="020B0604020202020204" pitchFamily="34" charset="0"/>
                <a:ea typeface="汉仪行楷简" panose="02010600000101010101" charset="-122"/>
                <a:cs typeface="微软雅黑" panose="020B0503020204020204" pitchFamily="34" charset="-122"/>
              </a:rPr>
              <a:t>构建高效便捷交通系统</a:t>
            </a:r>
            <a:endParaRPr lang="zh-CN" altLang="en-US" sz="3200" b="1" spc="226" dirty="0">
              <a:solidFill>
                <a:srgbClr val="DFABBD"/>
              </a:solidFill>
              <a:latin typeface="Arial" panose="020B0604020202020204" pitchFamily="34" charset="0"/>
              <a:ea typeface="汉仪行楷简" panose="02010600000101010101" charset="-122"/>
              <a:cs typeface="微软雅黑" panose="020B0503020204020204" pitchFamily="34" charset="-122"/>
            </a:endParaRPr>
          </a:p>
        </p:txBody>
      </p:sp>
      <p:sp>
        <p:nvSpPr>
          <p:cNvPr id="6" name="文本框 5"/>
          <p:cNvSpPr txBox="1"/>
          <p:nvPr/>
        </p:nvSpPr>
        <p:spPr>
          <a:xfrm>
            <a:off x="965587" y="1906418"/>
            <a:ext cx="8876913" cy="1614805"/>
          </a:xfrm>
          <a:prstGeom prst="rect">
            <a:avLst/>
          </a:prstGeom>
          <a:noFill/>
        </p:spPr>
        <p:txBody>
          <a:bodyPr wrap="square">
            <a:spAutoFit/>
          </a:bodyPr>
          <a:lstStyle/>
          <a:p>
            <a:pPr marR="0" lvl="0" indent="431800" algn="just" fontAlgn="auto">
              <a:lnSpc>
                <a:spcPct val="150000"/>
              </a:lnSpc>
              <a:spcBef>
                <a:spcPts val="0"/>
              </a:spcBef>
              <a:spcAft>
                <a:spcPts val="0"/>
              </a:spcAft>
              <a:buClrTx/>
              <a:buSzTx/>
              <a:buFontTx/>
              <a:buNone/>
              <a:defRPr/>
            </a:pPr>
            <a:r>
              <a:rPr lang="zh-CN" altLang="en-US" sz="2200" kern="100" dirty="0">
                <a:solidFill>
                  <a:srgbClr val="000000"/>
                </a:solidFill>
                <a:latin typeface="Arial" panose="020B0604020202020204" pitchFamily="34" charset="0"/>
                <a:ea typeface="汉仪行楷简" panose="02010600000101010101" charset="-122"/>
                <a:cs typeface="Times New Roman" panose="02020603050405020304" pitchFamily="18" charset="0"/>
              </a:rPr>
              <a:t>岚城</a:t>
            </a:r>
            <a:r>
              <a:rPr lang="zh-CN" altLang="zh-CN" sz="2200" kern="100" dirty="0">
                <a:solidFill>
                  <a:srgbClr val="000000"/>
                </a:solidFill>
                <a:latin typeface="Arial" panose="020B0604020202020204" pitchFamily="34" charset="0"/>
                <a:ea typeface="汉仪行楷简" panose="02010600000101010101" charset="-122"/>
                <a:cs typeface="Times New Roman" panose="02020603050405020304" pitchFamily="18" charset="0"/>
              </a:rPr>
              <a:t>镇交通便捷，区位优势明显。</a:t>
            </a:r>
            <a:r>
              <a:rPr lang="zh-CN" altLang="en-US" sz="2200" kern="100" dirty="0">
                <a:solidFill>
                  <a:srgbClr val="000000"/>
                </a:solidFill>
                <a:latin typeface="Arial" panose="020B0604020202020204" pitchFamily="34" charset="0"/>
                <a:ea typeface="汉仪行楷简" panose="02010600000101010101" charset="-122"/>
                <a:cs typeface="Times New Roman" panose="02020603050405020304" pitchFamily="18" charset="0"/>
              </a:rPr>
              <a:t>岚城</a:t>
            </a:r>
            <a:r>
              <a:rPr lang="zh-CN" altLang="zh-CN" sz="2200" kern="100" dirty="0">
                <a:solidFill>
                  <a:srgbClr val="000000"/>
                </a:solidFill>
                <a:latin typeface="Arial" panose="020B0604020202020204" pitchFamily="34" charset="0"/>
                <a:ea typeface="汉仪行楷简" panose="02010600000101010101" charset="-122"/>
                <a:cs typeface="Times New Roman" panose="02020603050405020304" pitchFamily="18" charset="0"/>
              </a:rPr>
              <a:t>镇域地势整体</a:t>
            </a:r>
            <a:r>
              <a:rPr lang="zh-CN" altLang="en-US" sz="2200" kern="100" dirty="0">
                <a:solidFill>
                  <a:srgbClr val="000000"/>
                </a:solidFill>
                <a:latin typeface="Arial" panose="020B0604020202020204" pitchFamily="34" charset="0"/>
                <a:ea typeface="汉仪行楷简" panose="02010600000101010101" charset="-122"/>
                <a:cs typeface="Times New Roman" panose="02020603050405020304" pitchFamily="18" charset="0"/>
              </a:rPr>
              <a:t>北</a:t>
            </a:r>
            <a:r>
              <a:rPr lang="zh-CN" altLang="zh-CN" sz="2200" kern="100" dirty="0">
                <a:solidFill>
                  <a:srgbClr val="000000"/>
                </a:solidFill>
                <a:latin typeface="Arial" panose="020B0604020202020204" pitchFamily="34" charset="0"/>
                <a:ea typeface="汉仪行楷简" panose="02010600000101010101" charset="-122"/>
                <a:cs typeface="Times New Roman" panose="02020603050405020304" pitchFamily="18" charset="0"/>
              </a:rPr>
              <a:t>高</a:t>
            </a:r>
            <a:r>
              <a:rPr lang="zh-CN" altLang="en-US" sz="2200" kern="100" dirty="0">
                <a:solidFill>
                  <a:srgbClr val="000000"/>
                </a:solidFill>
                <a:latin typeface="Arial" panose="020B0604020202020204" pitchFamily="34" charset="0"/>
                <a:ea typeface="汉仪行楷简" panose="02010600000101010101" charset="-122"/>
                <a:cs typeface="Times New Roman" panose="02020603050405020304" pitchFamily="18" charset="0"/>
              </a:rPr>
              <a:t>南</a:t>
            </a:r>
            <a:r>
              <a:rPr lang="zh-CN" altLang="zh-CN" sz="2200" kern="100" dirty="0">
                <a:solidFill>
                  <a:srgbClr val="000000"/>
                </a:solidFill>
                <a:latin typeface="Arial" panose="020B0604020202020204" pitchFamily="34" charset="0"/>
                <a:ea typeface="汉仪行楷简" panose="02010600000101010101" charset="-122"/>
                <a:cs typeface="Times New Roman" panose="02020603050405020304" pitchFamily="18" charset="0"/>
              </a:rPr>
              <a:t>低，</a:t>
            </a:r>
            <a:r>
              <a:rPr lang="zh-CN" altLang="en-US" sz="2200" kern="100" dirty="0">
                <a:solidFill>
                  <a:srgbClr val="000000"/>
                </a:solidFill>
                <a:latin typeface="Arial" panose="020B0604020202020204" pitchFamily="34" charset="0"/>
                <a:ea typeface="汉仪行楷简" panose="02010600000101010101" charset="-122"/>
                <a:cs typeface="Times New Roman" panose="02020603050405020304" pitchFamily="18" charset="0"/>
              </a:rPr>
              <a:t>境内有岚漪和和岚河</a:t>
            </a:r>
            <a:r>
              <a:rPr lang="zh-CN" altLang="zh-CN" sz="2200" kern="100" dirty="0">
                <a:solidFill>
                  <a:srgbClr val="000000"/>
                </a:solidFill>
                <a:latin typeface="Arial" panose="020B0604020202020204" pitchFamily="34" charset="0"/>
                <a:ea typeface="汉仪行楷简" panose="02010600000101010101" charset="-122"/>
                <a:cs typeface="Times New Roman" panose="02020603050405020304" pitchFamily="18" charset="0"/>
              </a:rPr>
              <a:t>，现状道路基本呈</a:t>
            </a:r>
            <a:r>
              <a:rPr lang="en-US" altLang="zh-CN" sz="2200" kern="100" dirty="0">
                <a:solidFill>
                  <a:srgbClr val="000000"/>
                </a:solidFill>
                <a:latin typeface="Arial" panose="020B0604020202020204" pitchFamily="34" charset="0"/>
                <a:ea typeface="汉仪行楷简" panose="02010600000101010101" charset="-122"/>
                <a:cs typeface="Times New Roman" panose="02020603050405020304" pitchFamily="18" charset="0"/>
              </a:rPr>
              <a:t> “</a:t>
            </a:r>
            <a:r>
              <a:rPr lang="zh-CN" altLang="zh-CN" sz="2200" kern="100" dirty="0">
                <a:solidFill>
                  <a:srgbClr val="000000"/>
                </a:solidFill>
                <a:latin typeface="Arial" panose="020B0604020202020204" pitchFamily="34" charset="0"/>
                <a:ea typeface="汉仪行楷简" panose="02010600000101010101" charset="-122"/>
                <a:cs typeface="Times New Roman" panose="02020603050405020304" pitchFamily="18" charset="0"/>
              </a:rPr>
              <a:t>自由式</a:t>
            </a:r>
            <a:r>
              <a:rPr lang="en-US" altLang="zh-CN" sz="2200" kern="100" dirty="0">
                <a:solidFill>
                  <a:srgbClr val="000000"/>
                </a:solidFill>
                <a:latin typeface="Arial" panose="020B0604020202020204" pitchFamily="34" charset="0"/>
                <a:ea typeface="汉仪行楷简" panose="02010600000101010101" charset="-122"/>
                <a:cs typeface="Times New Roman" panose="02020603050405020304" pitchFamily="18" charset="0"/>
              </a:rPr>
              <a:t>”</a:t>
            </a:r>
            <a:r>
              <a:rPr lang="zh-CN" altLang="zh-CN" sz="2200" kern="100" dirty="0">
                <a:solidFill>
                  <a:srgbClr val="000000"/>
                </a:solidFill>
                <a:latin typeface="Arial" panose="020B0604020202020204" pitchFamily="34" charset="0"/>
                <a:ea typeface="汉仪行楷简" panose="02010600000101010101" charset="-122"/>
                <a:cs typeface="Times New Roman" panose="02020603050405020304" pitchFamily="18" charset="0"/>
              </a:rPr>
              <a:t>的形态。</a:t>
            </a:r>
            <a:r>
              <a:rPr lang="en-US" altLang="zh-CN" sz="2200" kern="100" dirty="0">
                <a:solidFill>
                  <a:srgbClr val="000000"/>
                </a:solidFill>
                <a:latin typeface="Arial" panose="020B0604020202020204" pitchFamily="34" charset="0"/>
                <a:ea typeface="汉仪行楷简" panose="02010600000101010101" charset="-122"/>
                <a:cs typeface="Times New Roman" panose="02020603050405020304" pitchFamily="18" charset="0"/>
              </a:rPr>
              <a:t>G209</a:t>
            </a:r>
            <a:r>
              <a:rPr lang="zh-CN" altLang="en-US" sz="2200" kern="100" dirty="0">
                <a:solidFill>
                  <a:srgbClr val="000000"/>
                </a:solidFill>
                <a:latin typeface="Arial" panose="020B0604020202020204" pitchFamily="34" charset="0"/>
                <a:ea typeface="汉仪行楷简" panose="02010600000101010101" charset="-122"/>
                <a:cs typeface="Times New Roman" panose="02020603050405020304" pitchFamily="18" charset="0"/>
              </a:rPr>
              <a:t>贯穿南北，是岚城镇通往县城的主要道路。</a:t>
            </a:r>
            <a:endParaRPr lang="zh-CN" altLang="zh-CN" sz="2200" kern="100" dirty="0">
              <a:solidFill>
                <a:srgbClr val="000000"/>
              </a:solidFill>
              <a:latin typeface="Arial" panose="020B0604020202020204" pitchFamily="34" charset="0"/>
              <a:ea typeface="汉仪行楷简" panose="02010600000101010101" charset="-122"/>
              <a:cs typeface="Times New Roman" panose="02020603050405020304" pitchFamily="18" charset="0"/>
            </a:endParaRPr>
          </a:p>
        </p:txBody>
      </p:sp>
      <p:pic>
        <p:nvPicPr>
          <p:cNvPr id="5" name="图片 4"/>
          <p:cNvPicPr>
            <a:picLocks noChangeAspect="1"/>
          </p:cNvPicPr>
          <p:nvPr/>
        </p:nvPicPr>
        <p:blipFill>
          <a:blip r:embed="rId3"/>
          <a:stretch>
            <a:fillRect/>
          </a:stretch>
        </p:blipFill>
        <p:spPr>
          <a:xfrm>
            <a:off x="2067579" y="5651082"/>
            <a:ext cx="6270139" cy="8286850"/>
          </a:xfrm>
          <a:prstGeom prst="rect">
            <a:avLst/>
          </a:prstGeom>
          <a:ln w="6350">
            <a:solidFill>
              <a:schemeClr val="tx1"/>
            </a:solid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3235" y="0"/>
            <a:ext cx="10678578" cy="15046954"/>
          </a:xfrm>
          <a:custGeom>
            <a:avLst/>
            <a:gdLst/>
            <a:ahLst/>
            <a:cxnLst/>
            <a:rect l="l" t="t" r="r" b="b"/>
            <a:pathLst>
              <a:path w="14199235" h="20104100">
                <a:moveTo>
                  <a:pt x="0" y="20104101"/>
                </a:moveTo>
                <a:lnTo>
                  <a:pt x="14199166" y="20104101"/>
                </a:lnTo>
                <a:lnTo>
                  <a:pt x="14199166" y="0"/>
                </a:lnTo>
                <a:lnTo>
                  <a:pt x="0" y="0"/>
                </a:lnTo>
                <a:lnTo>
                  <a:pt x="0" y="20104101"/>
                </a:lnTo>
                <a:close/>
              </a:path>
            </a:pathLst>
          </a:custGeom>
          <a:solidFill>
            <a:srgbClr val="1F3863"/>
          </a:solidFill>
        </p:spPr>
        <p:txBody>
          <a:bodyPr wrap="square" lIns="0" tIns="0" rIns="0" bIns="0" rtlCol="0"/>
          <a:lstStyle/>
          <a:p>
            <a:endParaRPr sz="1020"/>
          </a:p>
        </p:txBody>
      </p:sp>
      <p:pic>
        <p:nvPicPr>
          <p:cNvPr id="32" name="图片 3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343" y="0"/>
            <a:ext cx="10691127" cy="15119350"/>
          </a:xfrm>
          <a:prstGeom prst="rect">
            <a:avLst/>
          </a:prstGeom>
        </p:spPr>
      </p:pic>
      <p:sp>
        <p:nvSpPr>
          <p:cNvPr id="4" name="object 4"/>
          <p:cNvSpPr/>
          <p:nvPr/>
        </p:nvSpPr>
        <p:spPr>
          <a:xfrm>
            <a:off x="31520" y="29734"/>
            <a:ext cx="10678578" cy="9053941"/>
          </a:xfrm>
          <a:custGeom>
            <a:avLst/>
            <a:gdLst/>
            <a:ahLst/>
            <a:cxnLst/>
            <a:rect l="l" t="t" r="r" b="b"/>
            <a:pathLst>
              <a:path w="14199235" h="12038965">
                <a:moveTo>
                  <a:pt x="0" y="12038578"/>
                </a:moveTo>
                <a:lnTo>
                  <a:pt x="14199166" y="12038578"/>
                </a:lnTo>
                <a:lnTo>
                  <a:pt x="14199166" y="0"/>
                </a:lnTo>
                <a:lnTo>
                  <a:pt x="0" y="0"/>
                </a:lnTo>
                <a:lnTo>
                  <a:pt x="0" y="12038578"/>
                </a:lnTo>
                <a:close/>
              </a:path>
            </a:pathLst>
          </a:custGeom>
          <a:solidFill>
            <a:srgbClr val="FFFFFF"/>
          </a:solidFill>
        </p:spPr>
        <p:txBody>
          <a:bodyPr wrap="square" lIns="0" tIns="0" rIns="0" bIns="0" rtlCol="0"/>
          <a:lstStyle/>
          <a:p>
            <a:endParaRPr sz="1020" dirty="0"/>
          </a:p>
        </p:txBody>
      </p:sp>
      <p:sp>
        <p:nvSpPr>
          <p:cNvPr id="5" name="object 5"/>
          <p:cNvSpPr txBox="1"/>
          <p:nvPr/>
        </p:nvSpPr>
        <p:spPr>
          <a:xfrm>
            <a:off x="909344" y="2822183"/>
            <a:ext cx="2506278" cy="959485"/>
          </a:xfrm>
          <a:prstGeom prst="rect">
            <a:avLst/>
          </a:prstGeom>
        </p:spPr>
        <p:txBody>
          <a:bodyPr vert="horz" wrap="square" lIns="0" tIns="0" rIns="0" bIns="0" rtlCol="0">
            <a:spAutoFit/>
          </a:bodyPr>
          <a:lstStyle/>
          <a:p>
            <a:pPr marL="9525"/>
            <a:r>
              <a:rPr lang="en-US" altLang="zh-CN" sz="7165" b="1" spc="17" baseline="-1000" dirty="0">
                <a:solidFill>
                  <a:srgbClr val="5F7AC5"/>
                </a:solidFill>
                <a:latin typeface="Arial" panose="020B0604020202020204" pitchFamily="34" charset="0"/>
                <a:ea typeface="汉仪行楷简" panose="02010600000101010101" charset="-122"/>
                <a:cs typeface="Times New Roman" panose="02020603050405020304"/>
              </a:rPr>
              <a:t>01</a:t>
            </a:r>
            <a:r>
              <a:rPr lang="zh-CN" altLang="en-US" sz="2800" dirty="0">
                <a:latin typeface="Arial" panose="020B0604020202020204" pitchFamily="34" charset="0"/>
                <a:ea typeface="汉仪行楷简" panose="02010600000101010101" charset="-122"/>
                <a:cs typeface="Times New Roman" panose="02020603050405020304"/>
              </a:rPr>
              <a:t>  </a:t>
            </a:r>
            <a:r>
              <a:rPr lang="zh-CN" altLang="en-US" sz="2800" b="1" spc="26" dirty="0">
                <a:solidFill>
                  <a:srgbClr val="5F7AC5"/>
                </a:solidFill>
                <a:latin typeface="Arial" panose="020B0604020202020204" pitchFamily="34" charset="0"/>
                <a:ea typeface="汉仪行楷简" panose="02010600000101010101" charset="-122"/>
                <a:cs typeface="微软雅黑" panose="020B0503020204020204" pitchFamily="34" charset="-122"/>
              </a:rPr>
              <a:t>规划概述</a:t>
            </a:r>
            <a:r>
              <a:rPr sz="2800" b="1" spc="15" dirty="0">
                <a:solidFill>
                  <a:srgbClr val="FFFFFF"/>
                </a:solidFill>
                <a:latin typeface="Arial" panose="020B0604020202020204" pitchFamily="34" charset="0"/>
                <a:ea typeface="汉仪行楷简" panose="02010600000101010101" charset="-122"/>
                <a:cs typeface="微软雅黑" panose="020B0503020204020204" pitchFamily="34" charset="-122"/>
              </a:rPr>
              <a:t>  </a:t>
            </a:r>
            <a:r>
              <a:rPr sz="1580" b="1" spc="15" dirty="0">
                <a:solidFill>
                  <a:srgbClr val="FFFFFF"/>
                </a:solidFill>
                <a:latin typeface="Arial" panose="020B0604020202020204" pitchFamily="34" charset="0"/>
                <a:ea typeface="汉仪行楷简" panose="02010600000101010101" charset="-122"/>
                <a:cs typeface="微软雅黑" panose="020B0503020204020204" pitchFamily="34" charset="-122"/>
              </a:rPr>
              <a:t>规划原则</a:t>
            </a:r>
            <a:endParaRPr sz="1580" dirty="0">
              <a:latin typeface="Arial" panose="020B0604020202020204" pitchFamily="34" charset="0"/>
              <a:ea typeface="汉仪行楷简" panose="02010600000101010101" charset="-122"/>
              <a:cs typeface="微软雅黑" panose="020B0503020204020204" pitchFamily="34" charset="-122"/>
            </a:endParaRPr>
          </a:p>
        </p:txBody>
      </p:sp>
      <p:sp>
        <p:nvSpPr>
          <p:cNvPr id="6" name="object 6"/>
          <p:cNvSpPr txBox="1"/>
          <p:nvPr/>
        </p:nvSpPr>
        <p:spPr>
          <a:xfrm>
            <a:off x="3183002" y="4367494"/>
            <a:ext cx="1441734" cy="242570"/>
          </a:xfrm>
          <a:prstGeom prst="rect">
            <a:avLst/>
          </a:prstGeom>
        </p:spPr>
        <p:txBody>
          <a:bodyPr vert="horz" wrap="square" lIns="0" tIns="0" rIns="0" bIns="0" rtlCol="0">
            <a:spAutoFit/>
          </a:bodyPr>
          <a:lstStyle/>
          <a:p>
            <a:pPr marL="9525"/>
            <a:r>
              <a:rPr sz="1580" b="1" spc="19" dirty="0">
                <a:solidFill>
                  <a:srgbClr val="FFFFFF"/>
                </a:solidFill>
                <a:latin typeface="Arial" panose="020B0604020202020204" pitchFamily="34" charset="0"/>
                <a:ea typeface="汉仪行楷简" panose="02010600000101010101" charset="-122"/>
                <a:cs typeface="微软雅黑" panose="020B0503020204020204" pitchFamily="34" charset="-122"/>
              </a:rPr>
              <a:t>规划期限与范围</a:t>
            </a:r>
            <a:endParaRPr sz="1580" b="1" spc="19" dirty="0">
              <a:solidFill>
                <a:srgbClr val="FFFFFF"/>
              </a:solidFill>
              <a:latin typeface="Arial" panose="020B0604020202020204" pitchFamily="34" charset="0"/>
              <a:ea typeface="汉仪行楷简" panose="02010600000101010101" charset="-122"/>
              <a:cs typeface="微软雅黑" panose="020B0503020204020204" pitchFamily="34" charset="-122"/>
            </a:endParaRPr>
          </a:p>
        </p:txBody>
      </p:sp>
      <p:sp>
        <p:nvSpPr>
          <p:cNvPr id="8" name="object 8"/>
          <p:cNvSpPr txBox="1"/>
          <p:nvPr/>
        </p:nvSpPr>
        <p:spPr>
          <a:xfrm>
            <a:off x="5995802" y="2568212"/>
            <a:ext cx="4536837" cy="1015365"/>
          </a:xfrm>
          <a:prstGeom prst="rect">
            <a:avLst/>
          </a:prstGeom>
        </p:spPr>
        <p:txBody>
          <a:bodyPr vert="horz" wrap="square" lIns="0" tIns="0" rIns="0" bIns="0" rtlCol="0">
            <a:spAutoFit/>
          </a:bodyPr>
          <a:lstStyle/>
          <a:p>
            <a:pPr marL="12700"/>
            <a:r>
              <a:rPr lang="en-US" altLang="zh-CN" sz="7165" b="1" spc="17" baseline="-1000" dirty="0">
                <a:solidFill>
                  <a:srgbClr val="DFABBD"/>
                </a:solidFill>
                <a:latin typeface="Arial" panose="020B0604020202020204" pitchFamily="34" charset="0"/>
                <a:ea typeface="汉仪行楷简" panose="02010600000101010101" charset="-122"/>
                <a:cs typeface="Times New Roman" panose="02020603050405020304"/>
              </a:rPr>
              <a:t>05</a:t>
            </a:r>
            <a:r>
              <a:rPr lang="en-US" altLang="zh-CN" sz="6600" b="1" spc="26" dirty="0">
                <a:solidFill>
                  <a:srgbClr val="DFABBD"/>
                </a:solidFill>
                <a:latin typeface="Arial" panose="020B0604020202020204" pitchFamily="34" charset="0"/>
                <a:ea typeface="汉仪行楷简" panose="02010600000101010101" charset="-122"/>
                <a:cs typeface="微软雅黑" panose="020B0503020204020204" pitchFamily="34" charset="-122"/>
              </a:rPr>
              <a:t> </a:t>
            </a:r>
            <a:r>
              <a:rPr lang="zh-CN" altLang="en-US" sz="2800" b="1" spc="26" dirty="0">
                <a:solidFill>
                  <a:srgbClr val="DFABBD"/>
                </a:solidFill>
                <a:latin typeface="Arial" panose="020B0604020202020204" pitchFamily="34" charset="0"/>
                <a:ea typeface="汉仪行楷简" panose="02010600000101010101" charset="-122"/>
                <a:cs typeface="微软雅黑" panose="020B0503020204020204" pitchFamily="34" charset="-122"/>
              </a:rPr>
              <a:t>空间要素支撑体系</a:t>
            </a:r>
            <a:endParaRPr sz="2800" b="1" dirty="0">
              <a:solidFill>
                <a:srgbClr val="DFABBD"/>
              </a:solidFill>
              <a:latin typeface="Arial" panose="020B0604020202020204" pitchFamily="34" charset="0"/>
              <a:ea typeface="汉仪行楷简" panose="02010600000101010101" charset="-122"/>
              <a:cs typeface="微软雅黑" panose="020B0503020204020204" pitchFamily="34" charset="-122"/>
            </a:endParaRPr>
          </a:p>
        </p:txBody>
      </p:sp>
      <p:sp>
        <p:nvSpPr>
          <p:cNvPr id="7" name="object 7"/>
          <p:cNvSpPr txBox="1"/>
          <p:nvPr/>
        </p:nvSpPr>
        <p:spPr>
          <a:xfrm>
            <a:off x="623833" y="5397508"/>
            <a:ext cx="4267200" cy="1142365"/>
          </a:xfrm>
          <a:prstGeom prst="rect">
            <a:avLst/>
          </a:prstGeom>
        </p:spPr>
        <p:txBody>
          <a:bodyPr vert="horz" wrap="square" lIns="0" tIns="0" rIns="0" bIns="0" rtlCol="0">
            <a:spAutoFit/>
          </a:bodyPr>
          <a:lstStyle/>
          <a:p>
            <a:pPr marR="3810" algn="r"/>
            <a:r>
              <a:rPr lang="en-US" sz="7165" b="1" spc="17" baseline="-1000" dirty="0">
                <a:solidFill>
                  <a:srgbClr val="FFCCCC"/>
                </a:solidFill>
                <a:latin typeface="Arial" panose="020B0604020202020204" pitchFamily="34" charset="0"/>
                <a:ea typeface="汉仪行楷简" panose="02010600000101010101" charset="-122"/>
                <a:cs typeface="Times New Roman" panose="02020603050405020304"/>
              </a:rPr>
              <a:t>02 </a:t>
            </a:r>
            <a:r>
              <a:rPr sz="2800" b="1" spc="26" dirty="0" err="1">
                <a:solidFill>
                  <a:srgbClr val="FF9999"/>
                </a:solidFill>
                <a:latin typeface="Arial" panose="020B0604020202020204" pitchFamily="34" charset="0"/>
                <a:ea typeface="汉仪行楷简" panose="02010600000101010101" charset="-122"/>
                <a:cs typeface="微软雅黑" panose="020B0503020204020204" pitchFamily="34" charset="-122"/>
              </a:rPr>
              <a:t>目标愿景与发展战</a:t>
            </a:r>
            <a:r>
              <a:rPr lang="zh-CN" altLang="en-US" sz="2800" b="1" spc="26" dirty="0">
                <a:solidFill>
                  <a:srgbClr val="FF9999"/>
                </a:solidFill>
                <a:latin typeface="Arial" panose="020B0604020202020204" pitchFamily="34" charset="0"/>
                <a:ea typeface="汉仪行楷简" panose="02010600000101010101" charset="-122"/>
                <a:cs typeface="微软雅黑" panose="020B0503020204020204" pitchFamily="34" charset="-122"/>
              </a:rPr>
              <a:t>略</a:t>
            </a:r>
            <a:endParaRPr lang="zh-CN" altLang="en-US" sz="2800" dirty="0">
              <a:solidFill>
                <a:srgbClr val="FF9999"/>
              </a:solidFill>
              <a:latin typeface="Arial" panose="020B0604020202020204" pitchFamily="34" charset="0"/>
              <a:ea typeface="汉仪行楷简" panose="02010600000101010101" charset="-122"/>
              <a:cs typeface="微软雅黑" panose="020B0503020204020204" pitchFamily="34" charset="-122"/>
            </a:endParaRPr>
          </a:p>
          <a:p>
            <a:pPr marL="984250" marR="3810" indent="609600" algn="r">
              <a:lnSpc>
                <a:spcPct val="152000"/>
              </a:lnSpc>
              <a:spcBef>
                <a:spcPts val="440"/>
              </a:spcBef>
            </a:pPr>
            <a:r>
              <a:rPr lang="zh-CN" altLang="en-US" sz="1580" b="1" spc="15" dirty="0">
                <a:solidFill>
                  <a:srgbClr val="FFFFFF"/>
                </a:solidFill>
                <a:latin typeface="Arial" panose="020B0604020202020204" pitchFamily="34" charset="0"/>
                <a:ea typeface="汉仪行楷简" panose="02010600000101010101" charset="-122"/>
                <a:cs typeface="微软雅黑" panose="020B0503020204020204" pitchFamily="34" charset="-122"/>
              </a:rPr>
              <a:t>发展战略</a:t>
            </a:r>
            <a:endParaRPr lang="zh-CN" altLang="en-US" sz="1580" dirty="0">
              <a:latin typeface="Arial" panose="020B0604020202020204" pitchFamily="34" charset="0"/>
              <a:ea typeface="汉仪行楷简" panose="02010600000101010101" charset="-122"/>
              <a:cs typeface="微软雅黑" panose="020B0503020204020204" pitchFamily="34" charset="-122"/>
            </a:endParaRPr>
          </a:p>
        </p:txBody>
      </p:sp>
      <p:sp>
        <p:nvSpPr>
          <p:cNvPr id="10" name="object 10"/>
          <p:cNvSpPr txBox="1"/>
          <p:nvPr/>
        </p:nvSpPr>
        <p:spPr>
          <a:xfrm>
            <a:off x="6086015" y="7221854"/>
            <a:ext cx="4644210" cy="716280"/>
          </a:xfrm>
          <a:prstGeom prst="rect">
            <a:avLst/>
          </a:prstGeom>
        </p:spPr>
        <p:txBody>
          <a:bodyPr vert="horz" wrap="square" lIns="0" tIns="0" rIns="0" bIns="0" rtlCol="0">
            <a:spAutoFit/>
          </a:bodyPr>
          <a:lstStyle/>
          <a:p>
            <a:pPr marL="9525"/>
            <a:r>
              <a:rPr sz="7165" b="1" spc="17" baseline="-1000" dirty="0">
                <a:solidFill>
                  <a:srgbClr val="7030A0"/>
                </a:solidFill>
                <a:latin typeface="Arial" panose="020B0604020202020204" pitchFamily="34" charset="0"/>
                <a:ea typeface="汉仪行楷简" panose="02010600000101010101" charset="-122"/>
                <a:cs typeface="Times New Roman" panose="02020603050405020304"/>
              </a:rPr>
              <a:t>06</a:t>
            </a:r>
            <a:r>
              <a:rPr sz="7165" b="1" spc="5" baseline="-3000" dirty="0">
                <a:solidFill>
                  <a:srgbClr val="7030A0"/>
                </a:solidFill>
                <a:latin typeface="Arial" panose="020B0604020202020204" pitchFamily="34" charset="0"/>
                <a:ea typeface="汉仪行楷简" panose="02010600000101010101" charset="-122"/>
                <a:cs typeface="Times New Roman" panose="02020603050405020304"/>
              </a:rPr>
              <a:t> </a:t>
            </a:r>
            <a:r>
              <a:rPr lang="zh-CN" altLang="en-US" sz="2800" b="1" spc="26" dirty="0">
                <a:solidFill>
                  <a:srgbClr val="7030A0"/>
                </a:solidFill>
                <a:latin typeface="Arial" panose="020B0604020202020204" pitchFamily="34" charset="0"/>
                <a:ea typeface="汉仪行楷简" panose="02010600000101010101" charset="-122"/>
                <a:cs typeface="微软雅黑" panose="020B0503020204020204" pitchFamily="34" charset="-122"/>
              </a:rPr>
              <a:t>中心镇区品质提升</a:t>
            </a:r>
            <a:endParaRPr sz="2800" dirty="0">
              <a:solidFill>
                <a:srgbClr val="7030A0"/>
              </a:solidFill>
              <a:latin typeface="Arial" panose="020B0604020202020204" pitchFamily="34" charset="0"/>
              <a:ea typeface="汉仪行楷简" panose="02010600000101010101" charset="-122"/>
              <a:cs typeface="微软雅黑" panose="020B0503020204020204" pitchFamily="34" charset="-122"/>
            </a:endParaRPr>
          </a:p>
        </p:txBody>
      </p:sp>
      <p:sp>
        <p:nvSpPr>
          <p:cNvPr id="11" name="object 11"/>
          <p:cNvSpPr txBox="1"/>
          <p:nvPr/>
        </p:nvSpPr>
        <p:spPr>
          <a:xfrm>
            <a:off x="6086015" y="10150475"/>
            <a:ext cx="3831891" cy="735330"/>
          </a:xfrm>
          <a:prstGeom prst="rect">
            <a:avLst/>
          </a:prstGeom>
        </p:spPr>
        <p:txBody>
          <a:bodyPr vert="horz" wrap="square" lIns="0" tIns="0" rIns="0" bIns="0" rtlCol="0">
            <a:spAutoFit/>
          </a:bodyPr>
          <a:lstStyle/>
          <a:p>
            <a:pPr marL="9525"/>
            <a:r>
              <a:rPr sz="7165" b="1" spc="17" baseline="-1000" dirty="0">
                <a:solidFill>
                  <a:schemeClr val="accent6">
                    <a:lumMod val="50000"/>
                  </a:schemeClr>
                </a:solidFill>
                <a:latin typeface="Arial" panose="020B0604020202020204" pitchFamily="34" charset="0"/>
                <a:ea typeface="汉仪行楷简" panose="02010600000101010101" charset="-122"/>
                <a:cs typeface="Times New Roman" panose="02020603050405020304"/>
              </a:rPr>
              <a:t>07</a:t>
            </a:r>
            <a:r>
              <a:rPr lang="en-US" sz="4775" b="1" spc="11" dirty="0">
                <a:solidFill>
                  <a:schemeClr val="accent6">
                    <a:lumMod val="75000"/>
                  </a:schemeClr>
                </a:solidFill>
                <a:latin typeface="Arial" panose="020B0604020202020204" pitchFamily="34" charset="0"/>
                <a:ea typeface="汉仪行楷简" panose="02010600000101010101" charset="-122"/>
                <a:cs typeface="Times New Roman" panose="02020603050405020304"/>
              </a:rPr>
              <a:t> </a:t>
            </a:r>
            <a:r>
              <a:rPr lang="zh-CN" altLang="en-US" sz="2800" b="1" spc="26" dirty="0">
                <a:solidFill>
                  <a:schemeClr val="accent6">
                    <a:lumMod val="50000"/>
                  </a:schemeClr>
                </a:solidFill>
                <a:latin typeface="Arial" panose="020B0604020202020204" pitchFamily="34" charset="0"/>
                <a:ea typeface="汉仪行楷简" panose="02010600000101010101" charset="-122"/>
              </a:rPr>
              <a:t>规划实施保障机制</a:t>
            </a:r>
            <a:endParaRPr lang="en-US" altLang="zh-CN" sz="2800" b="1" spc="26" dirty="0">
              <a:solidFill>
                <a:schemeClr val="accent6">
                  <a:lumMod val="50000"/>
                </a:schemeClr>
              </a:solidFill>
              <a:latin typeface="Arial" panose="020B0604020202020204" pitchFamily="34" charset="0"/>
              <a:ea typeface="汉仪行楷简" panose="02010600000101010101" charset="-122"/>
            </a:endParaRPr>
          </a:p>
        </p:txBody>
      </p:sp>
      <p:sp>
        <p:nvSpPr>
          <p:cNvPr id="13" name="object 13"/>
          <p:cNvSpPr txBox="1"/>
          <p:nvPr/>
        </p:nvSpPr>
        <p:spPr>
          <a:xfrm>
            <a:off x="737870" y="9885045"/>
            <a:ext cx="4231005" cy="650240"/>
          </a:xfrm>
          <a:prstGeom prst="rect">
            <a:avLst/>
          </a:prstGeom>
        </p:spPr>
        <p:txBody>
          <a:bodyPr vert="horz" wrap="square" lIns="0" tIns="0" rIns="0" bIns="0" rtlCol="0">
            <a:spAutoFit/>
          </a:bodyPr>
          <a:lstStyle/>
          <a:p>
            <a:pPr marL="198120">
              <a:lnSpc>
                <a:spcPts val="5075"/>
              </a:lnSpc>
            </a:pPr>
            <a:r>
              <a:rPr sz="4775" b="1" spc="11" dirty="0">
                <a:solidFill>
                  <a:schemeClr val="accent3">
                    <a:lumMod val="75000"/>
                  </a:schemeClr>
                </a:solidFill>
                <a:latin typeface="Arial" panose="020B0604020202020204" pitchFamily="34" charset="0"/>
                <a:ea typeface="汉仪行楷简" panose="02010600000101010101" charset="-122"/>
                <a:cs typeface="Times New Roman" panose="02020603050405020304"/>
              </a:rPr>
              <a:t>04</a:t>
            </a:r>
            <a:r>
              <a:rPr lang="en-US" sz="4775" b="1" spc="11" dirty="0">
                <a:solidFill>
                  <a:schemeClr val="accent3">
                    <a:lumMod val="75000"/>
                  </a:schemeClr>
                </a:solidFill>
                <a:latin typeface="Arial" panose="020B0604020202020204" pitchFamily="34" charset="0"/>
                <a:ea typeface="汉仪行楷简" panose="02010600000101010101" charset="-122"/>
                <a:cs typeface="Times New Roman" panose="02020603050405020304"/>
              </a:rPr>
              <a:t>  </a:t>
            </a:r>
            <a:r>
              <a:rPr lang="zh-CN" altLang="en-US" sz="2800" b="1" spc="26" dirty="0">
                <a:solidFill>
                  <a:schemeClr val="accent3">
                    <a:lumMod val="75000"/>
                  </a:schemeClr>
                </a:solidFill>
                <a:latin typeface="Arial" panose="020B0604020202020204" pitchFamily="34" charset="0"/>
                <a:ea typeface="汉仪行楷简" panose="02010600000101010101" charset="-122"/>
              </a:rPr>
              <a:t>国土空间总体格局</a:t>
            </a:r>
            <a:endParaRPr sz="2800" b="1" spc="26" dirty="0">
              <a:solidFill>
                <a:schemeClr val="accent3">
                  <a:lumMod val="75000"/>
                </a:schemeClr>
              </a:solidFill>
              <a:latin typeface="Arial" panose="020B0604020202020204" pitchFamily="34" charset="0"/>
              <a:ea typeface="汉仪行楷简" panose="02010600000101010101" charset="-122"/>
            </a:endParaRPr>
          </a:p>
        </p:txBody>
      </p:sp>
      <p:sp>
        <p:nvSpPr>
          <p:cNvPr id="15" name="object 15"/>
          <p:cNvSpPr txBox="1"/>
          <p:nvPr/>
        </p:nvSpPr>
        <p:spPr>
          <a:xfrm>
            <a:off x="-996790" y="7634802"/>
            <a:ext cx="4911168" cy="716280"/>
          </a:xfrm>
          <a:prstGeom prst="rect">
            <a:avLst/>
          </a:prstGeom>
        </p:spPr>
        <p:txBody>
          <a:bodyPr vert="horz" wrap="square" lIns="0" tIns="0" rIns="0" bIns="0" rtlCol="0">
            <a:spAutoFit/>
          </a:bodyPr>
          <a:lstStyle/>
          <a:p>
            <a:pPr marR="3810" algn="r"/>
            <a:r>
              <a:rPr sz="7165" b="1" spc="17" baseline="-1000" dirty="0">
                <a:solidFill>
                  <a:schemeClr val="accent5">
                    <a:lumMod val="75000"/>
                  </a:schemeClr>
                </a:solidFill>
                <a:latin typeface="Arial" panose="020B0604020202020204" pitchFamily="34" charset="0"/>
                <a:ea typeface="汉仪行楷简" panose="02010600000101010101" charset="-122"/>
                <a:cs typeface="Times New Roman" panose="02020603050405020304"/>
              </a:rPr>
              <a:t>0</a:t>
            </a:r>
            <a:r>
              <a:rPr sz="7165" b="1" spc="395" baseline="-1000" dirty="0">
                <a:solidFill>
                  <a:schemeClr val="accent5">
                    <a:lumMod val="75000"/>
                  </a:schemeClr>
                </a:solidFill>
                <a:latin typeface="Arial" panose="020B0604020202020204" pitchFamily="34" charset="0"/>
                <a:ea typeface="汉仪行楷简" panose="02010600000101010101" charset="-122"/>
                <a:cs typeface="Times New Roman" panose="02020603050405020304"/>
              </a:rPr>
              <a:t>3</a:t>
            </a:r>
            <a:r>
              <a:rPr lang="en-US" sz="7165" b="1" spc="395" baseline="-1000" dirty="0">
                <a:solidFill>
                  <a:schemeClr val="accent5">
                    <a:lumMod val="75000"/>
                  </a:schemeClr>
                </a:solidFill>
                <a:latin typeface="Arial" panose="020B0604020202020204" pitchFamily="34" charset="0"/>
                <a:ea typeface="汉仪行楷简" panose="02010600000101010101" charset="-122"/>
                <a:cs typeface="Times New Roman" panose="02020603050405020304"/>
              </a:rPr>
              <a:t> </a:t>
            </a:r>
            <a:r>
              <a:rPr lang="zh-CN" altLang="en-US" sz="2800" b="1" spc="26" dirty="0">
                <a:solidFill>
                  <a:srgbClr val="5397AA"/>
                </a:solidFill>
                <a:latin typeface="Arial" panose="020B0604020202020204" pitchFamily="34" charset="0"/>
                <a:ea typeface="汉仪行楷简" panose="02010600000101010101" charset="-122"/>
              </a:rPr>
              <a:t>区域协同发展</a:t>
            </a:r>
            <a:endParaRPr sz="2800" b="1" spc="26" dirty="0">
              <a:solidFill>
                <a:srgbClr val="5397AA"/>
              </a:solidFill>
              <a:latin typeface="Arial" panose="020B0604020202020204" pitchFamily="34" charset="0"/>
              <a:ea typeface="汉仪行楷简" panose="02010600000101010101" charset="-122"/>
            </a:endParaRPr>
          </a:p>
        </p:txBody>
      </p:sp>
      <p:sp>
        <p:nvSpPr>
          <p:cNvPr id="16" name="object 16"/>
          <p:cNvSpPr/>
          <p:nvPr/>
        </p:nvSpPr>
        <p:spPr>
          <a:xfrm>
            <a:off x="6856" y="2098721"/>
            <a:ext cx="3139438" cy="98376"/>
          </a:xfrm>
          <a:custGeom>
            <a:avLst/>
            <a:gdLst/>
            <a:ahLst/>
            <a:cxnLst/>
            <a:rect l="l" t="t" r="r" b="b"/>
            <a:pathLst>
              <a:path w="4174490" h="130810">
                <a:moveTo>
                  <a:pt x="4174439" y="0"/>
                </a:moveTo>
                <a:lnTo>
                  <a:pt x="7156" y="0"/>
                </a:lnTo>
                <a:lnTo>
                  <a:pt x="0" y="130546"/>
                </a:lnTo>
                <a:lnTo>
                  <a:pt x="3893782" y="130546"/>
                </a:lnTo>
                <a:lnTo>
                  <a:pt x="4174439" y="0"/>
                </a:lnTo>
                <a:close/>
              </a:path>
            </a:pathLst>
          </a:custGeom>
          <a:solidFill>
            <a:srgbClr val="252525"/>
          </a:solidFill>
        </p:spPr>
        <p:txBody>
          <a:bodyPr wrap="square" lIns="0" tIns="0" rIns="0" bIns="0" rtlCol="0"/>
          <a:lstStyle/>
          <a:p>
            <a:endParaRPr sz="1020"/>
          </a:p>
        </p:txBody>
      </p:sp>
      <p:sp>
        <p:nvSpPr>
          <p:cNvPr id="17" name="object 17"/>
          <p:cNvSpPr txBox="1"/>
          <p:nvPr/>
        </p:nvSpPr>
        <p:spPr>
          <a:xfrm>
            <a:off x="608441" y="851372"/>
            <a:ext cx="2148992" cy="1342390"/>
          </a:xfrm>
          <a:prstGeom prst="rect">
            <a:avLst/>
          </a:prstGeom>
        </p:spPr>
        <p:txBody>
          <a:bodyPr vert="horz" wrap="square" lIns="0" tIns="0" rIns="0" bIns="0" rtlCol="0">
            <a:spAutoFit/>
          </a:bodyPr>
          <a:lstStyle/>
          <a:p>
            <a:pPr marL="9525"/>
            <a:r>
              <a:rPr sz="5715" b="1" spc="23" dirty="0">
                <a:solidFill>
                  <a:srgbClr val="FFFFFF"/>
                </a:solidFill>
                <a:latin typeface="Arial" panose="020B0604020202020204" pitchFamily="34" charset="0"/>
                <a:ea typeface="汉仪行楷简" panose="02010600000101010101" charset="-122"/>
                <a:cs typeface="微软雅黑" panose="020B0503020204020204" pitchFamily="34" charset="-122"/>
              </a:rPr>
              <a:t>目</a:t>
            </a:r>
            <a:r>
              <a:rPr sz="5715" b="1" spc="-60" dirty="0">
                <a:solidFill>
                  <a:srgbClr val="FFFFFF"/>
                </a:solidFill>
                <a:latin typeface="Arial" panose="020B0604020202020204" pitchFamily="34" charset="0"/>
                <a:ea typeface="汉仪行楷简" panose="02010600000101010101" charset="-122"/>
                <a:cs typeface="微软雅黑" panose="020B0503020204020204" pitchFamily="34" charset="-122"/>
              </a:rPr>
              <a:t> </a:t>
            </a:r>
            <a:r>
              <a:rPr sz="5715" b="1" spc="23" dirty="0">
                <a:solidFill>
                  <a:srgbClr val="FFFFFF"/>
                </a:solidFill>
                <a:latin typeface="Arial" panose="020B0604020202020204" pitchFamily="34" charset="0"/>
                <a:ea typeface="汉仪行楷简" panose="02010600000101010101" charset="-122"/>
                <a:cs typeface="微软雅黑" panose="020B0503020204020204" pitchFamily="34" charset="-122"/>
              </a:rPr>
              <a:t>录</a:t>
            </a:r>
            <a:endParaRPr sz="5715" dirty="0">
              <a:latin typeface="Arial" panose="020B0604020202020204" pitchFamily="34" charset="0"/>
              <a:ea typeface="汉仪行楷简" panose="02010600000101010101" charset="-122"/>
              <a:cs typeface="微软雅黑" panose="020B0503020204020204" pitchFamily="34" charset="-122"/>
            </a:endParaRPr>
          </a:p>
          <a:p>
            <a:pPr marL="9525">
              <a:spcBef>
                <a:spcPts val="50"/>
              </a:spcBef>
            </a:pPr>
            <a:r>
              <a:rPr sz="2970" b="1" spc="8" dirty="0">
                <a:solidFill>
                  <a:srgbClr val="D9D9D9"/>
                </a:solidFill>
                <a:latin typeface="Arial" panose="020B0604020202020204" pitchFamily="34" charset="0"/>
                <a:ea typeface="汉仪行楷简" panose="02010600000101010101" charset="-122"/>
                <a:cs typeface="微软雅黑" panose="020B0503020204020204" pitchFamily="34" charset="-122"/>
              </a:rPr>
              <a:t>CONTENTS</a:t>
            </a:r>
            <a:endParaRPr sz="2970" dirty="0">
              <a:latin typeface="Arial" panose="020B0604020202020204" pitchFamily="34" charset="0"/>
              <a:ea typeface="汉仪行楷简" panose="02010600000101010101" charset="-122"/>
              <a:cs typeface="微软雅黑" panose="020B0503020204020204" pitchFamily="34" charset="-122"/>
            </a:endParaRPr>
          </a:p>
        </p:txBody>
      </p:sp>
      <p:sp>
        <p:nvSpPr>
          <p:cNvPr id="20" name="文本框 19"/>
          <p:cNvSpPr txBox="1"/>
          <p:nvPr/>
        </p:nvSpPr>
        <p:spPr>
          <a:xfrm>
            <a:off x="864877" y="900159"/>
            <a:ext cx="5340926" cy="829945"/>
          </a:xfrm>
          <a:prstGeom prst="rect">
            <a:avLst/>
          </a:prstGeom>
          <a:noFill/>
        </p:spPr>
        <p:txBody>
          <a:bodyPr wrap="square">
            <a:spAutoFit/>
          </a:bodyPr>
          <a:lstStyle/>
          <a:p>
            <a:r>
              <a:rPr lang="zh-CN" altLang="en-US" sz="4800" b="1" dirty="0">
                <a:solidFill>
                  <a:srgbClr val="002060"/>
                </a:solidFill>
                <a:latin typeface="Arial" panose="020B0604020202020204" pitchFamily="34" charset="0"/>
                <a:ea typeface="汉仪闫锐敏行楷简" panose="00020600040101010101" charset="-122"/>
              </a:rPr>
              <a:t>目录</a:t>
            </a:r>
            <a:endParaRPr lang="zh-CN" altLang="en-US" sz="4800" b="1" dirty="0">
              <a:solidFill>
                <a:srgbClr val="002060"/>
              </a:solidFill>
              <a:latin typeface="Arial" panose="020B0604020202020204" pitchFamily="34" charset="0"/>
              <a:ea typeface="汉仪闫锐敏行楷简" panose="00020600040101010101" charset="-122"/>
            </a:endParaRPr>
          </a:p>
        </p:txBody>
      </p:sp>
      <p:sp>
        <p:nvSpPr>
          <p:cNvPr id="24" name="文本框 23"/>
          <p:cNvSpPr txBox="1"/>
          <p:nvPr/>
        </p:nvSpPr>
        <p:spPr>
          <a:xfrm>
            <a:off x="2685050" y="3571725"/>
            <a:ext cx="2010962" cy="1753235"/>
          </a:xfrm>
          <a:prstGeom prst="rect">
            <a:avLst/>
          </a:prstGeom>
          <a:noFill/>
        </p:spPr>
        <p:txBody>
          <a:bodyPr wrap="square">
            <a:spAutoFit/>
          </a:bodyPr>
          <a:lstStyle/>
          <a:p>
            <a:pPr algn="r">
              <a:lnSpc>
                <a:spcPct val="150000"/>
              </a:lnSpc>
            </a:pPr>
            <a:r>
              <a:rPr lang="zh-CN" altLang="en-US" sz="1800" spc="15" dirty="0">
                <a:solidFill>
                  <a:schemeClr val="tx1">
                    <a:lumMod val="85000"/>
                    <a:lumOff val="15000"/>
                  </a:schemeClr>
                </a:solidFill>
                <a:latin typeface="Arial" panose="020B0604020202020204" pitchFamily="34" charset="0"/>
                <a:ea typeface="汉仪行楷简" panose="02010600000101010101" charset="-122"/>
                <a:cs typeface="微软雅黑" panose="020B0503020204020204" pitchFamily="34" charset="-122"/>
              </a:rPr>
              <a:t>规划背景</a:t>
            </a:r>
            <a:endParaRPr lang="en-US" altLang="zh-CN" sz="1800" spc="15" dirty="0">
              <a:solidFill>
                <a:schemeClr val="tx1">
                  <a:lumMod val="85000"/>
                  <a:lumOff val="15000"/>
                </a:schemeClr>
              </a:solidFill>
              <a:latin typeface="Arial" panose="020B0604020202020204" pitchFamily="34" charset="0"/>
              <a:ea typeface="汉仪行楷简" panose="02010600000101010101" charset="-122"/>
              <a:cs typeface="微软雅黑" panose="020B0503020204020204" pitchFamily="34" charset="-122"/>
            </a:endParaRPr>
          </a:p>
          <a:p>
            <a:pPr algn="r">
              <a:lnSpc>
                <a:spcPct val="150000"/>
              </a:lnSpc>
            </a:pPr>
            <a:r>
              <a:rPr lang="zh-CN" altLang="en-US" sz="1800" spc="15" dirty="0">
                <a:solidFill>
                  <a:schemeClr val="tx1">
                    <a:lumMod val="85000"/>
                    <a:lumOff val="15000"/>
                  </a:schemeClr>
                </a:solidFill>
                <a:latin typeface="Arial" panose="020B0604020202020204" pitchFamily="34" charset="0"/>
                <a:ea typeface="汉仪行楷简" panose="02010600000101010101" charset="-122"/>
              </a:rPr>
              <a:t>指导思想</a:t>
            </a:r>
            <a:endParaRPr lang="en-US" altLang="zh-CN" sz="1800" spc="15" dirty="0">
              <a:solidFill>
                <a:schemeClr val="tx1">
                  <a:lumMod val="85000"/>
                  <a:lumOff val="15000"/>
                </a:schemeClr>
              </a:solidFill>
              <a:latin typeface="Arial" panose="020B0604020202020204" pitchFamily="34" charset="0"/>
              <a:ea typeface="汉仪行楷简" panose="02010600000101010101" charset="-122"/>
            </a:endParaRPr>
          </a:p>
          <a:p>
            <a:pPr algn="r">
              <a:lnSpc>
                <a:spcPct val="150000"/>
              </a:lnSpc>
            </a:pPr>
            <a:r>
              <a:rPr lang="zh-CN" altLang="en-US" sz="1800" spc="15" dirty="0">
                <a:solidFill>
                  <a:schemeClr val="tx1">
                    <a:lumMod val="85000"/>
                    <a:lumOff val="15000"/>
                  </a:schemeClr>
                </a:solidFill>
                <a:latin typeface="Arial" panose="020B0604020202020204" pitchFamily="34" charset="0"/>
                <a:ea typeface="汉仪行楷简" panose="02010600000101010101" charset="-122"/>
              </a:rPr>
              <a:t>规划原则</a:t>
            </a:r>
            <a:endParaRPr lang="en-US" altLang="zh-CN" sz="1800" spc="15" dirty="0">
              <a:solidFill>
                <a:schemeClr val="tx1">
                  <a:lumMod val="85000"/>
                  <a:lumOff val="15000"/>
                </a:schemeClr>
              </a:solidFill>
              <a:latin typeface="Arial" panose="020B0604020202020204" pitchFamily="34" charset="0"/>
              <a:ea typeface="汉仪行楷简" panose="02010600000101010101" charset="-122"/>
            </a:endParaRPr>
          </a:p>
          <a:p>
            <a:pPr algn="r">
              <a:lnSpc>
                <a:spcPct val="150000"/>
              </a:lnSpc>
            </a:pPr>
            <a:r>
              <a:rPr lang="zh-CN" altLang="en-US" sz="1800" spc="15" dirty="0">
                <a:solidFill>
                  <a:schemeClr val="tx1">
                    <a:lumMod val="85000"/>
                    <a:lumOff val="15000"/>
                  </a:schemeClr>
                </a:solidFill>
                <a:latin typeface="Arial" panose="020B0604020202020204" pitchFamily="34" charset="0"/>
                <a:ea typeface="汉仪行楷简" panose="02010600000101010101" charset="-122"/>
              </a:rPr>
              <a:t>规划期限与范围</a:t>
            </a:r>
            <a:endParaRPr lang="zh-CN" altLang="en-US" sz="1800" dirty="0">
              <a:solidFill>
                <a:schemeClr val="tx1">
                  <a:lumMod val="85000"/>
                  <a:lumOff val="15000"/>
                </a:schemeClr>
              </a:solidFill>
              <a:latin typeface="Arial" panose="020B0604020202020204" pitchFamily="34" charset="0"/>
              <a:ea typeface="汉仪行楷简" panose="02010600000101010101" charset="-122"/>
            </a:endParaRPr>
          </a:p>
        </p:txBody>
      </p:sp>
      <p:sp>
        <p:nvSpPr>
          <p:cNvPr id="25" name="文本框 24"/>
          <p:cNvSpPr txBox="1"/>
          <p:nvPr/>
        </p:nvSpPr>
        <p:spPr>
          <a:xfrm>
            <a:off x="6875746" y="3554778"/>
            <a:ext cx="2947776" cy="2999740"/>
          </a:xfrm>
          <a:prstGeom prst="rect">
            <a:avLst/>
          </a:prstGeom>
          <a:noFill/>
        </p:spPr>
        <p:txBody>
          <a:bodyPr wrap="square">
            <a:spAutoFit/>
          </a:bodyPr>
          <a:lstStyle/>
          <a:p>
            <a:pPr algn="r">
              <a:lnSpc>
                <a:spcPct val="150000"/>
              </a:lnSpc>
            </a:pPr>
            <a:r>
              <a:rPr lang="zh-CN" altLang="en-US" sz="1800" spc="15" dirty="0">
                <a:solidFill>
                  <a:schemeClr val="tx1">
                    <a:lumMod val="85000"/>
                    <a:lumOff val="15000"/>
                  </a:schemeClr>
                </a:solidFill>
                <a:latin typeface="Arial" panose="020B0604020202020204" pitchFamily="34" charset="0"/>
                <a:ea typeface="汉仪行楷简" panose="02010600000101010101" charset="-122"/>
                <a:cs typeface="微软雅黑" panose="020B0503020204020204" pitchFamily="34" charset="-122"/>
              </a:rPr>
              <a:t>推动产业发展转型升级</a:t>
            </a:r>
            <a:endParaRPr lang="en-US" altLang="zh-CN" sz="1800" spc="15" dirty="0">
              <a:solidFill>
                <a:schemeClr val="tx1">
                  <a:lumMod val="85000"/>
                  <a:lumOff val="15000"/>
                </a:schemeClr>
              </a:solidFill>
              <a:latin typeface="Arial" panose="020B0604020202020204" pitchFamily="34" charset="0"/>
              <a:ea typeface="汉仪行楷简" panose="02010600000101010101" charset="-122"/>
              <a:cs typeface="微软雅黑" panose="020B0503020204020204" pitchFamily="34" charset="-122"/>
            </a:endParaRPr>
          </a:p>
          <a:p>
            <a:pPr algn="r">
              <a:lnSpc>
                <a:spcPct val="150000"/>
              </a:lnSpc>
            </a:pPr>
            <a:r>
              <a:rPr lang="zh-CN" altLang="en-US" sz="1800" spc="15" dirty="0">
                <a:solidFill>
                  <a:schemeClr val="tx1">
                    <a:lumMod val="85000"/>
                    <a:lumOff val="15000"/>
                  </a:schemeClr>
                </a:solidFill>
                <a:latin typeface="Arial" panose="020B0604020202020204" pitchFamily="34" charset="0"/>
                <a:ea typeface="汉仪行楷简" panose="02010600000101010101" charset="-122"/>
                <a:cs typeface="微软雅黑" panose="020B0503020204020204" pitchFamily="34" charset="-122"/>
              </a:rPr>
              <a:t>构建高效便捷交通系统</a:t>
            </a:r>
            <a:endParaRPr lang="zh-CN" altLang="en-US" sz="1800" spc="15" dirty="0">
              <a:solidFill>
                <a:schemeClr val="tx1">
                  <a:lumMod val="85000"/>
                  <a:lumOff val="15000"/>
                </a:schemeClr>
              </a:solidFill>
              <a:latin typeface="Arial" panose="020B0604020202020204" pitchFamily="34" charset="0"/>
              <a:ea typeface="汉仪行楷简" panose="02010600000101010101" charset="-122"/>
              <a:cs typeface="微软雅黑" panose="020B0503020204020204" pitchFamily="34" charset="-122"/>
            </a:endParaRPr>
          </a:p>
          <a:p>
            <a:pPr algn="r">
              <a:lnSpc>
                <a:spcPct val="150000"/>
              </a:lnSpc>
            </a:pPr>
            <a:r>
              <a:rPr lang="zh-CN" altLang="en-US" sz="1800" spc="15" dirty="0">
                <a:solidFill>
                  <a:schemeClr val="tx1">
                    <a:lumMod val="85000"/>
                    <a:lumOff val="15000"/>
                  </a:schemeClr>
                </a:solidFill>
                <a:latin typeface="Arial" panose="020B0604020202020204" pitchFamily="34" charset="0"/>
                <a:ea typeface="汉仪行楷简" panose="02010600000101010101" charset="-122"/>
                <a:cs typeface="微软雅黑" panose="020B0503020204020204" pitchFamily="34" charset="-122"/>
              </a:rPr>
              <a:t>提供全域均衡公共服务</a:t>
            </a:r>
            <a:endParaRPr lang="zh-CN" altLang="en-US" sz="1800" spc="15" dirty="0">
              <a:solidFill>
                <a:schemeClr val="tx1">
                  <a:lumMod val="85000"/>
                  <a:lumOff val="15000"/>
                </a:schemeClr>
              </a:solidFill>
              <a:latin typeface="Arial" panose="020B0604020202020204" pitchFamily="34" charset="0"/>
              <a:ea typeface="汉仪行楷简" panose="02010600000101010101" charset="-122"/>
              <a:cs typeface="微软雅黑" panose="020B0503020204020204" pitchFamily="34" charset="-122"/>
            </a:endParaRPr>
          </a:p>
          <a:p>
            <a:pPr algn="r">
              <a:lnSpc>
                <a:spcPct val="150000"/>
              </a:lnSpc>
            </a:pPr>
            <a:r>
              <a:rPr lang="zh-CN" altLang="en-US" sz="1800" spc="15" dirty="0">
                <a:solidFill>
                  <a:schemeClr val="tx1">
                    <a:lumMod val="85000"/>
                    <a:lumOff val="15000"/>
                  </a:schemeClr>
                </a:solidFill>
                <a:latin typeface="Arial" panose="020B0604020202020204" pitchFamily="34" charset="0"/>
                <a:ea typeface="汉仪行楷简" panose="02010600000101010101" charset="-122"/>
                <a:cs typeface="微软雅黑" panose="020B0503020204020204" pitchFamily="34" charset="-122"/>
              </a:rPr>
              <a:t>建设绿色坚韧基础网络</a:t>
            </a:r>
            <a:endParaRPr lang="en-US" altLang="zh-CN" sz="1800" spc="15" dirty="0">
              <a:solidFill>
                <a:schemeClr val="tx1">
                  <a:lumMod val="85000"/>
                  <a:lumOff val="15000"/>
                </a:schemeClr>
              </a:solidFill>
              <a:latin typeface="Arial" panose="020B0604020202020204" pitchFamily="34" charset="0"/>
              <a:ea typeface="汉仪行楷简" panose="02010600000101010101" charset="-122"/>
              <a:cs typeface="微软雅黑" panose="020B0503020204020204" pitchFamily="34" charset="-122"/>
            </a:endParaRPr>
          </a:p>
          <a:p>
            <a:pPr algn="r">
              <a:lnSpc>
                <a:spcPct val="150000"/>
              </a:lnSpc>
            </a:pPr>
            <a:r>
              <a:rPr lang="zh-CN" altLang="en-US" sz="1800" spc="15" dirty="0">
                <a:solidFill>
                  <a:schemeClr val="tx1">
                    <a:lumMod val="85000"/>
                    <a:lumOff val="15000"/>
                  </a:schemeClr>
                </a:solidFill>
                <a:latin typeface="Arial" panose="020B0604020202020204" pitchFamily="34" charset="0"/>
                <a:ea typeface="汉仪行楷简" panose="02010600000101010101" charset="-122"/>
                <a:cs typeface="微软雅黑" panose="020B0503020204020204" pitchFamily="34" charset="-122"/>
              </a:rPr>
              <a:t>完善防灾减灾安全韧性</a:t>
            </a:r>
            <a:endParaRPr lang="zh-CN" altLang="en-US" sz="1800" spc="15" dirty="0">
              <a:solidFill>
                <a:schemeClr val="tx1">
                  <a:lumMod val="85000"/>
                  <a:lumOff val="15000"/>
                </a:schemeClr>
              </a:solidFill>
              <a:latin typeface="Arial" panose="020B0604020202020204" pitchFamily="34" charset="0"/>
              <a:ea typeface="汉仪行楷简" panose="02010600000101010101" charset="-122"/>
              <a:cs typeface="微软雅黑" panose="020B0503020204020204" pitchFamily="34" charset="-122"/>
            </a:endParaRPr>
          </a:p>
          <a:p>
            <a:pPr algn="r">
              <a:lnSpc>
                <a:spcPct val="150000"/>
              </a:lnSpc>
            </a:pPr>
            <a:r>
              <a:rPr lang="zh-CN" altLang="en-US" sz="1800" spc="15" dirty="0">
                <a:solidFill>
                  <a:schemeClr val="tx1">
                    <a:lumMod val="85000"/>
                    <a:lumOff val="15000"/>
                  </a:schemeClr>
                </a:solidFill>
                <a:latin typeface="Arial" panose="020B0604020202020204" pitchFamily="34" charset="0"/>
                <a:ea typeface="汉仪行楷简" panose="02010600000101010101" charset="-122"/>
                <a:cs typeface="微软雅黑" panose="020B0503020204020204" pitchFamily="34" charset="-122"/>
              </a:rPr>
              <a:t>传承展示历史文化景观</a:t>
            </a:r>
            <a:endParaRPr lang="en-US" altLang="zh-CN" sz="1800" spc="15" dirty="0">
              <a:solidFill>
                <a:schemeClr val="tx1">
                  <a:lumMod val="85000"/>
                  <a:lumOff val="15000"/>
                </a:schemeClr>
              </a:solidFill>
              <a:latin typeface="Arial" panose="020B0604020202020204" pitchFamily="34" charset="0"/>
              <a:ea typeface="汉仪行楷简" panose="02010600000101010101" charset="-122"/>
              <a:cs typeface="微软雅黑" panose="020B0503020204020204" pitchFamily="34" charset="-122"/>
            </a:endParaRPr>
          </a:p>
          <a:p>
            <a:pPr algn="r">
              <a:lnSpc>
                <a:spcPct val="150000"/>
              </a:lnSpc>
            </a:pPr>
            <a:r>
              <a:rPr lang="zh-CN" altLang="en-US" sz="1800" spc="15" dirty="0">
                <a:solidFill>
                  <a:schemeClr val="tx1">
                    <a:lumMod val="85000"/>
                    <a:lumOff val="15000"/>
                  </a:schemeClr>
                </a:solidFill>
                <a:latin typeface="Arial" panose="020B0604020202020204" pitchFamily="34" charset="0"/>
                <a:ea typeface="汉仪行楷简" panose="02010600000101010101" charset="-122"/>
              </a:rPr>
              <a:t>整治修复促进集约高效</a:t>
            </a:r>
            <a:endParaRPr lang="zh-CN" altLang="en-US" sz="1800" dirty="0">
              <a:solidFill>
                <a:schemeClr val="tx1">
                  <a:lumMod val="85000"/>
                  <a:lumOff val="15000"/>
                </a:schemeClr>
              </a:solidFill>
              <a:latin typeface="Arial" panose="020B0604020202020204" pitchFamily="34" charset="0"/>
              <a:ea typeface="汉仪行楷简" panose="02010600000101010101" charset="-122"/>
            </a:endParaRPr>
          </a:p>
        </p:txBody>
      </p:sp>
      <p:sp>
        <p:nvSpPr>
          <p:cNvPr id="26" name="文本框 25"/>
          <p:cNvSpPr txBox="1"/>
          <p:nvPr/>
        </p:nvSpPr>
        <p:spPr>
          <a:xfrm>
            <a:off x="2683512" y="6150548"/>
            <a:ext cx="2010962" cy="1753235"/>
          </a:xfrm>
          <a:prstGeom prst="rect">
            <a:avLst/>
          </a:prstGeom>
          <a:noFill/>
        </p:spPr>
        <p:txBody>
          <a:bodyPr wrap="square">
            <a:spAutoFit/>
          </a:bodyPr>
          <a:lstStyle/>
          <a:p>
            <a:pPr algn="r">
              <a:lnSpc>
                <a:spcPct val="150000"/>
              </a:lnSpc>
            </a:pPr>
            <a:r>
              <a:rPr lang="zh-CN" altLang="en-US" sz="1800" spc="15" dirty="0">
                <a:solidFill>
                  <a:schemeClr val="tx1">
                    <a:lumMod val="85000"/>
                    <a:lumOff val="15000"/>
                  </a:schemeClr>
                </a:solidFill>
                <a:latin typeface="Arial" panose="020B0604020202020204" pitchFamily="34" charset="0"/>
                <a:ea typeface="汉仪行楷简" panose="02010600000101010101" charset="-122"/>
              </a:rPr>
              <a:t>发展思路</a:t>
            </a:r>
            <a:endParaRPr lang="en-US" altLang="zh-CN" sz="1800" spc="15" dirty="0">
              <a:solidFill>
                <a:schemeClr val="tx1">
                  <a:lumMod val="85000"/>
                  <a:lumOff val="15000"/>
                </a:schemeClr>
              </a:solidFill>
              <a:latin typeface="Arial" panose="020B0604020202020204" pitchFamily="34" charset="0"/>
              <a:ea typeface="汉仪行楷简" panose="02010600000101010101" charset="-122"/>
            </a:endParaRPr>
          </a:p>
          <a:p>
            <a:pPr algn="r">
              <a:lnSpc>
                <a:spcPct val="150000"/>
              </a:lnSpc>
            </a:pPr>
            <a:r>
              <a:rPr lang="zh-CN" altLang="en-US" sz="1800" spc="15" dirty="0">
                <a:solidFill>
                  <a:schemeClr val="tx1">
                    <a:lumMod val="85000"/>
                    <a:lumOff val="15000"/>
                  </a:schemeClr>
                </a:solidFill>
                <a:latin typeface="Arial" panose="020B0604020202020204" pitchFamily="34" charset="0"/>
                <a:ea typeface="汉仪行楷简" panose="02010600000101010101" charset="-122"/>
              </a:rPr>
              <a:t>发展定位</a:t>
            </a:r>
            <a:endParaRPr lang="zh-CN" altLang="en-US" sz="1800" spc="15" dirty="0">
              <a:solidFill>
                <a:schemeClr val="tx1">
                  <a:lumMod val="85000"/>
                  <a:lumOff val="15000"/>
                </a:schemeClr>
              </a:solidFill>
              <a:latin typeface="Arial" panose="020B0604020202020204" pitchFamily="34" charset="0"/>
              <a:ea typeface="汉仪行楷简" panose="02010600000101010101" charset="-122"/>
            </a:endParaRPr>
          </a:p>
          <a:p>
            <a:pPr algn="r">
              <a:lnSpc>
                <a:spcPct val="150000"/>
              </a:lnSpc>
            </a:pPr>
            <a:r>
              <a:rPr lang="zh-CN" altLang="en-US" sz="1800" spc="15" dirty="0">
                <a:solidFill>
                  <a:schemeClr val="tx1">
                    <a:lumMod val="85000"/>
                    <a:lumOff val="15000"/>
                  </a:schemeClr>
                </a:solidFill>
                <a:latin typeface="Arial" panose="020B0604020202020204" pitchFamily="34" charset="0"/>
                <a:ea typeface="汉仪行楷简" panose="02010600000101010101" charset="-122"/>
              </a:rPr>
              <a:t>规划目标</a:t>
            </a:r>
            <a:endParaRPr lang="en-US" altLang="zh-CN" sz="1800" spc="15" dirty="0">
              <a:solidFill>
                <a:schemeClr val="tx1">
                  <a:lumMod val="85000"/>
                  <a:lumOff val="15000"/>
                </a:schemeClr>
              </a:solidFill>
              <a:latin typeface="Arial" panose="020B0604020202020204" pitchFamily="34" charset="0"/>
              <a:ea typeface="汉仪行楷简" panose="02010600000101010101" charset="-122"/>
            </a:endParaRPr>
          </a:p>
          <a:p>
            <a:pPr algn="r">
              <a:lnSpc>
                <a:spcPct val="150000"/>
              </a:lnSpc>
            </a:pPr>
            <a:r>
              <a:rPr lang="zh-CN" altLang="en-US" sz="1800" spc="15" dirty="0">
                <a:solidFill>
                  <a:schemeClr val="tx1">
                    <a:lumMod val="85000"/>
                    <a:lumOff val="15000"/>
                  </a:schemeClr>
                </a:solidFill>
                <a:latin typeface="Arial" panose="020B0604020202020204" pitchFamily="34" charset="0"/>
                <a:ea typeface="汉仪行楷简" panose="02010600000101010101" charset="-122"/>
              </a:rPr>
              <a:t>实施战略</a:t>
            </a:r>
            <a:endParaRPr lang="zh-CN" altLang="en-US" sz="1800" spc="15" dirty="0">
              <a:solidFill>
                <a:schemeClr val="tx1">
                  <a:lumMod val="85000"/>
                  <a:lumOff val="15000"/>
                </a:schemeClr>
              </a:solidFill>
              <a:latin typeface="Arial" panose="020B0604020202020204" pitchFamily="34" charset="0"/>
              <a:ea typeface="汉仪行楷简" panose="02010600000101010101" charset="-122"/>
            </a:endParaRPr>
          </a:p>
        </p:txBody>
      </p:sp>
      <p:sp>
        <p:nvSpPr>
          <p:cNvPr id="28" name="文本框 27"/>
          <p:cNvSpPr txBox="1"/>
          <p:nvPr/>
        </p:nvSpPr>
        <p:spPr>
          <a:xfrm>
            <a:off x="2784579" y="10660961"/>
            <a:ext cx="5340926" cy="2663825"/>
          </a:xfrm>
          <a:prstGeom prst="rect">
            <a:avLst/>
          </a:prstGeom>
          <a:noFill/>
        </p:spPr>
        <p:txBody>
          <a:bodyPr wrap="square">
            <a:spAutoFit/>
          </a:bodyPr>
          <a:lstStyle/>
          <a:p>
            <a:pPr marL="9525" algn="just">
              <a:spcBef>
                <a:spcPts val="1420"/>
              </a:spcBef>
            </a:pPr>
            <a:r>
              <a:rPr lang="zh-CN" altLang="en-US" sz="1800" spc="19" dirty="0">
                <a:solidFill>
                  <a:schemeClr val="tx1">
                    <a:lumMod val="95000"/>
                    <a:lumOff val="5000"/>
                  </a:schemeClr>
                </a:solidFill>
                <a:latin typeface="Arial" panose="020B0604020202020204" pitchFamily="34" charset="0"/>
                <a:ea typeface="汉仪行楷简" panose="02010600000101010101" charset="-122"/>
                <a:cs typeface="微软雅黑" panose="020B0503020204020204" pitchFamily="34" charset="-122"/>
              </a:rPr>
              <a:t>国土空间规划格局</a:t>
            </a:r>
            <a:endParaRPr lang="en-US" altLang="zh-CN" sz="1800" spc="19" dirty="0">
              <a:solidFill>
                <a:schemeClr val="tx1">
                  <a:lumMod val="95000"/>
                  <a:lumOff val="5000"/>
                </a:schemeClr>
              </a:solidFill>
              <a:latin typeface="Arial" panose="020B0604020202020204" pitchFamily="34" charset="0"/>
              <a:ea typeface="汉仪行楷简" panose="02010600000101010101" charset="-122"/>
              <a:cs typeface="微软雅黑" panose="020B0503020204020204" pitchFamily="34" charset="-122"/>
            </a:endParaRPr>
          </a:p>
          <a:p>
            <a:pPr marL="9525" algn="just">
              <a:spcBef>
                <a:spcPts val="1420"/>
              </a:spcBef>
            </a:pPr>
            <a:r>
              <a:rPr lang="zh-CN" altLang="en-US" sz="1800" spc="19" dirty="0">
                <a:solidFill>
                  <a:schemeClr val="tx1">
                    <a:lumMod val="95000"/>
                    <a:lumOff val="5000"/>
                  </a:schemeClr>
                </a:solidFill>
                <a:latin typeface="Arial" panose="020B0604020202020204" pitchFamily="34" charset="0"/>
                <a:ea typeface="汉仪行楷简" panose="02010600000101010101" charset="-122"/>
                <a:cs typeface="微软雅黑" panose="020B0503020204020204" pitchFamily="34" charset="-122"/>
              </a:rPr>
              <a:t>严格落实三区三线</a:t>
            </a:r>
            <a:endParaRPr lang="zh-CN" altLang="en-US" sz="1800" spc="19" dirty="0">
              <a:solidFill>
                <a:schemeClr val="tx1">
                  <a:lumMod val="95000"/>
                  <a:lumOff val="5000"/>
                </a:schemeClr>
              </a:solidFill>
              <a:latin typeface="Arial" panose="020B0604020202020204" pitchFamily="34" charset="0"/>
              <a:ea typeface="汉仪行楷简" panose="02010600000101010101" charset="-122"/>
              <a:cs typeface="微软雅黑" panose="020B0503020204020204" pitchFamily="34" charset="-122"/>
            </a:endParaRPr>
          </a:p>
          <a:p>
            <a:pPr marL="9525" algn="just">
              <a:spcBef>
                <a:spcPts val="1420"/>
              </a:spcBef>
            </a:pPr>
            <a:r>
              <a:rPr lang="zh-CN" altLang="en-US" sz="1800" spc="19" dirty="0">
                <a:solidFill>
                  <a:schemeClr val="tx1">
                    <a:lumMod val="95000"/>
                    <a:lumOff val="5000"/>
                  </a:schemeClr>
                </a:solidFill>
                <a:latin typeface="Arial" panose="020B0604020202020204" pitchFamily="34" charset="0"/>
                <a:ea typeface="汉仪行楷简" panose="02010600000101010101" charset="-122"/>
                <a:cs typeface="微软雅黑" panose="020B0503020204020204" pitchFamily="34" charset="-122"/>
              </a:rPr>
              <a:t>科学布局农业空间</a:t>
            </a:r>
            <a:endParaRPr lang="en-US" altLang="zh-CN" sz="1800" spc="19" dirty="0">
              <a:solidFill>
                <a:schemeClr val="tx1">
                  <a:lumMod val="95000"/>
                  <a:lumOff val="5000"/>
                </a:schemeClr>
              </a:solidFill>
              <a:latin typeface="Arial" panose="020B0604020202020204" pitchFamily="34" charset="0"/>
              <a:ea typeface="汉仪行楷简" panose="02010600000101010101" charset="-122"/>
              <a:cs typeface="微软雅黑" panose="020B0503020204020204" pitchFamily="34" charset="-122"/>
            </a:endParaRPr>
          </a:p>
          <a:p>
            <a:pPr marL="9525" algn="just">
              <a:spcBef>
                <a:spcPts val="1420"/>
              </a:spcBef>
            </a:pPr>
            <a:r>
              <a:rPr lang="zh-CN" altLang="en-US" sz="1800" spc="19" dirty="0">
                <a:solidFill>
                  <a:schemeClr val="tx1">
                    <a:lumMod val="95000"/>
                    <a:lumOff val="5000"/>
                  </a:schemeClr>
                </a:solidFill>
                <a:latin typeface="Arial" panose="020B0604020202020204" pitchFamily="34" charset="0"/>
                <a:ea typeface="汉仪行楷简" panose="02010600000101010101" charset="-122"/>
                <a:cs typeface="微软雅黑" panose="020B0503020204020204" pitchFamily="34" charset="-122"/>
              </a:rPr>
              <a:t>严格保护生态空间</a:t>
            </a:r>
            <a:endParaRPr lang="zh-CN" altLang="en-US" sz="1800" spc="19" dirty="0">
              <a:solidFill>
                <a:schemeClr val="tx1">
                  <a:lumMod val="95000"/>
                  <a:lumOff val="5000"/>
                </a:schemeClr>
              </a:solidFill>
              <a:latin typeface="Arial" panose="020B0604020202020204" pitchFamily="34" charset="0"/>
              <a:ea typeface="汉仪行楷简" panose="02010600000101010101" charset="-122"/>
              <a:cs typeface="微软雅黑" panose="020B0503020204020204" pitchFamily="34" charset="-122"/>
            </a:endParaRPr>
          </a:p>
          <a:p>
            <a:pPr marL="9525" algn="just">
              <a:spcBef>
                <a:spcPts val="1420"/>
              </a:spcBef>
            </a:pPr>
            <a:r>
              <a:rPr lang="zh-CN" altLang="en-US" sz="1800" spc="19" dirty="0">
                <a:solidFill>
                  <a:schemeClr val="tx1">
                    <a:lumMod val="95000"/>
                    <a:lumOff val="5000"/>
                  </a:schemeClr>
                </a:solidFill>
                <a:latin typeface="Arial" panose="020B0604020202020204" pitchFamily="34" charset="0"/>
                <a:ea typeface="汉仪行楷简" panose="02010600000101010101" charset="-122"/>
                <a:cs typeface="微软雅黑" panose="020B0503020204020204" pitchFamily="34" charset="-122"/>
              </a:rPr>
              <a:t>集聚提质城镇空间</a:t>
            </a:r>
            <a:endParaRPr lang="en-US" altLang="zh-CN" sz="1800" spc="19" dirty="0">
              <a:solidFill>
                <a:schemeClr val="tx1">
                  <a:lumMod val="95000"/>
                  <a:lumOff val="5000"/>
                </a:schemeClr>
              </a:solidFill>
              <a:latin typeface="Arial" panose="020B0604020202020204" pitchFamily="34" charset="0"/>
              <a:ea typeface="汉仪行楷简" panose="02010600000101010101" charset="-122"/>
              <a:cs typeface="微软雅黑" panose="020B0503020204020204" pitchFamily="34" charset="-122"/>
            </a:endParaRPr>
          </a:p>
          <a:p>
            <a:pPr marL="9525" algn="just">
              <a:spcBef>
                <a:spcPts val="1420"/>
              </a:spcBef>
            </a:pPr>
            <a:r>
              <a:rPr lang="zh-CN" altLang="en-US" sz="1800" spc="19" dirty="0">
                <a:solidFill>
                  <a:schemeClr val="tx1">
                    <a:lumMod val="95000"/>
                    <a:lumOff val="5000"/>
                  </a:schemeClr>
                </a:solidFill>
                <a:latin typeface="Arial" panose="020B0604020202020204" pitchFamily="34" charset="0"/>
                <a:ea typeface="汉仪行楷简" panose="02010600000101010101" charset="-122"/>
                <a:cs typeface="微软雅黑" panose="020B0503020204020204" pitchFamily="34" charset="-122"/>
              </a:rPr>
              <a:t>优化空间规划分区</a:t>
            </a:r>
            <a:endParaRPr lang="zh-CN" altLang="en-US" sz="1800" dirty="0">
              <a:solidFill>
                <a:schemeClr val="tx1">
                  <a:lumMod val="95000"/>
                  <a:lumOff val="5000"/>
                </a:schemeClr>
              </a:solidFill>
              <a:latin typeface="Arial" panose="020B0604020202020204" pitchFamily="34" charset="0"/>
              <a:ea typeface="汉仪行楷简" panose="02010600000101010101" charset="-122"/>
              <a:cs typeface="微软雅黑" panose="020B0503020204020204" pitchFamily="34" charset="-122"/>
            </a:endParaRPr>
          </a:p>
        </p:txBody>
      </p:sp>
      <p:sp>
        <p:nvSpPr>
          <p:cNvPr id="30" name="文本框 29"/>
          <p:cNvSpPr txBox="1"/>
          <p:nvPr/>
        </p:nvSpPr>
        <p:spPr>
          <a:xfrm>
            <a:off x="6982056" y="7971666"/>
            <a:ext cx="2819400" cy="1753235"/>
          </a:xfrm>
          <a:prstGeom prst="rect">
            <a:avLst/>
          </a:prstGeom>
          <a:noFill/>
        </p:spPr>
        <p:txBody>
          <a:bodyPr wrap="square">
            <a:spAutoFit/>
          </a:bodyPr>
          <a:lstStyle/>
          <a:p>
            <a:pPr algn="r">
              <a:lnSpc>
                <a:spcPct val="150000"/>
              </a:lnSpc>
            </a:pPr>
            <a:r>
              <a:rPr lang="zh-CN" altLang="en-US" sz="1800" dirty="0">
                <a:latin typeface="Arial" panose="020B0604020202020204" pitchFamily="34" charset="0"/>
                <a:ea typeface="汉仪行楷简" panose="02010600000101010101" charset="-122"/>
              </a:rPr>
              <a:t>特色的空间结构分区</a:t>
            </a:r>
            <a:endParaRPr lang="zh-CN" altLang="en-US" sz="1800" dirty="0">
              <a:latin typeface="Arial" panose="020B0604020202020204" pitchFamily="34" charset="0"/>
              <a:ea typeface="汉仪行楷简" panose="02010600000101010101" charset="-122"/>
            </a:endParaRPr>
          </a:p>
          <a:p>
            <a:pPr algn="r">
              <a:lnSpc>
                <a:spcPct val="150000"/>
              </a:lnSpc>
            </a:pPr>
            <a:r>
              <a:rPr lang="zh-CN" altLang="en-US" sz="1800" dirty="0">
                <a:latin typeface="Arial" panose="020B0604020202020204" pitchFamily="34" charset="0"/>
                <a:ea typeface="汉仪行楷简" panose="02010600000101010101" charset="-122"/>
              </a:rPr>
              <a:t>合理的镇区用地布局</a:t>
            </a:r>
            <a:endParaRPr lang="zh-CN" altLang="en-US" sz="1800" dirty="0">
              <a:latin typeface="Arial" panose="020B0604020202020204" pitchFamily="34" charset="0"/>
              <a:ea typeface="汉仪行楷简" panose="02010600000101010101" charset="-122"/>
            </a:endParaRPr>
          </a:p>
          <a:p>
            <a:pPr algn="r">
              <a:lnSpc>
                <a:spcPct val="150000"/>
              </a:lnSpc>
            </a:pPr>
            <a:r>
              <a:rPr lang="zh-CN" altLang="en-US" sz="1800" dirty="0">
                <a:latin typeface="Arial" panose="020B0604020202020204" pitchFamily="34" charset="0"/>
                <a:ea typeface="汉仪行楷简" panose="02010600000101010101" charset="-122"/>
              </a:rPr>
              <a:t>完善的综合设施配置</a:t>
            </a:r>
            <a:endParaRPr lang="zh-CN" altLang="en-US" sz="1800" dirty="0">
              <a:latin typeface="Arial" panose="020B0604020202020204" pitchFamily="34" charset="0"/>
              <a:ea typeface="汉仪行楷简" panose="02010600000101010101" charset="-122"/>
            </a:endParaRPr>
          </a:p>
          <a:p>
            <a:pPr algn="r">
              <a:lnSpc>
                <a:spcPct val="150000"/>
              </a:lnSpc>
            </a:pPr>
            <a:r>
              <a:rPr lang="zh-CN" altLang="en-US" sz="1800" dirty="0">
                <a:latin typeface="Arial" panose="020B0604020202020204" pitchFamily="34" charset="0"/>
                <a:ea typeface="汉仪行楷简" panose="02010600000101010101" charset="-122"/>
              </a:rPr>
              <a:t>安全的综合防灾体系</a:t>
            </a:r>
            <a:endParaRPr lang="zh-CN" altLang="en-US" sz="1800" dirty="0">
              <a:latin typeface="Arial" panose="020B0604020202020204" pitchFamily="34" charset="0"/>
              <a:ea typeface="汉仪行楷简" panose="02010600000101010101" charset="-122"/>
            </a:endParaRPr>
          </a:p>
        </p:txBody>
      </p:sp>
      <p:sp>
        <p:nvSpPr>
          <p:cNvPr id="31" name="文本框 30"/>
          <p:cNvSpPr txBox="1"/>
          <p:nvPr/>
        </p:nvSpPr>
        <p:spPr>
          <a:xfrm>
            <a:off x="7022306" y="10836275"/>
            <a:ext cx="2819400" cy="922020"/>
          </a:xfrm>
          <a:prstGeom prst="rect">
            <a:avLst/>
          </a:prstGeom>
          <a:noFill/>
        </p:spPr>
        <p:txBody>
          <a:bodyPr wrap="square">
            <a:spAutoFit/>
          </a:bodyPr>
          <a:lstStyle/>
          <a:p>
            <a:pPr marL="9525" algn="r">
              <a:lnSpc>
                <a:spcPct val="150000"/>
              </a:lnSpc>
            </a:pPr>
            <a:r>
              <a:rPr lang="zh-CN" altLang="en-US" sz="1800" spc="139" dirty="0">
                <a:solidFill>
                  <a:schemeClr val="tx1">
                    <a:lumMod val="95000"/>
                    <a:lumOff val="5000"/>
                  </a:schemeClr>
                </a:solidFill>
                <a:latin typeface="Arial" panose="020B0604020202020204" pitchFamily="34" charset="0"/>
                <a:ea typeface="汉仪行楷简" panose="02010600000101010101" charset="-122"/>
                <a:cs typeface="微软雅黑" panose="020B0503020204020204" pitchFamily="34" charset="-122"/>
              </a:rPr>
              <a:t>明确规划落实和传导</a:t>
            </a:r>
            <a:endParaRPr lang="zh-CN" altLang="en-US" sz="1800" spc="139" dirty="0">
              <a:solidFill>
                <a:schemeClr val="tx1">
                  <a:lumMod val="95000"/>
                  <a:lumOff val="5000"/>
                </a:schemeClr>
              </a:solidFill>
              <a:latin typeface="Arial" panose="020B0604020202020204" pitchFamily="34" charset="0"/>
              <a:ea typeface="汉仪行楷简" panose="02010600000101010101" charset="-122"/>
              <a:cs typeface="微软雅黑" panose="020B0503020204020204" pitchFamily="34" charset="-122"/>
            </a:endParaRPr>
          </a:p>
          <a:p>
            <a:pPr marL="9525" algn="r">
              <a:lnSpc>
                <a:spcPct val="150000"/>
              </a:lnSpc>
            </a:pPr>
            <a:r>
              <a:rPr lang="zh-CN" altLang="en-US" sz="1800" spc="139" dirty="0">
                <a:solidFill>
                  <a:schemeClr val="tx1">
                    <a:lumMod val="95000"/>
                    <a:lumOff val="5000"/>
                  </a:schemeClr>
                </a:solidFill>
                <a:latin typeface="Arial" panose="020B0604020202020204" pitchFamily="34" charset="0"/>
                <a:ea typeface="汉仪行楷简" panose="02010600000101010101" charset="-122"/>
                <a:cs typeface="微软雅黑" panose="020B0503020204020204" pitchFamily="34" charset="-122"/>
              </a:rPr>
              <a:t>完善规划实施保障机制</a:t>
            </a:r>
            <a:endParaRPr lang="zh-CN" altLang="en-US" sz="1800" spc="139" dirty="0">
              <a:solidFill>
                <a:schemeClr val="tx1">
                  <a:lumMod val="95000"/>
                  <a:lumOff val="5000"/>
                </a:schemeClr>
              </a:solidFill>
              <a:latin typeface="Arial" panose="020B0604020202020204" pitchFamily="34" charset="0"/>
              <a:ea typeface="汉仪行楷简" panose="02010600000101010101" charset="-122"/>
              <a:cs typeface="微软雅黑" panose="020B0503020204020204" pitchFamily="34" charset="-122"/>
            </a:endParaRPr>
          </a:p>
        </p:txBody>
      </p:sp>
      <p:sp>
        <p:nvSpPr>
          <p:cNvPr id="3" name="文本框 2"/>
          <p:cNvSpPr txBox="1"/>
          <p:nvPr/>
        </p:nvSpPr>
        <p:spPr>
          <a:xfrm>
            <a:off x="864877" y="8555039"/>
            <a:ext cx="3940316" cy="1240155"/>
          </a:xfrm>
          <a:prstGeom prst="rect">
            <a:avLst/>
          </a:prstGeom>
          <a:noFill/>
        </p:spPr>
        <p:txBody>
          <a:bodyPr wrap="square" rtlCol="0">
            <a:spAutoFit/>
          </a:bodyPr>
          <a:lstStyle/>
          <a:p>
            <a:pPr marL="459740" marR="5080" indent="1623060" algn="r">
              <a:lnSpc>
                <a:spcPct val="150000"/>
              </a:lnSpc>
              <a:spcBef>
                <a:spcPts val="160"/>
              </a:spcBef>
            </a:pPr>
            <a:r>
              <a:rPr lang="zh-CN" altLang="en-US" sz="1600" spc="19" dirty="0">
                <a:latin typeface="Arial" panose="020B0604020202020204" pitchFamily="34" charset="0"/>
                <a:ea typeface="汉仪行楷简" panose="02010600000101010101" charset="-122"/>
                <a:cs typeface="微软雅黑" panose="020B0503020204020204" pitchFamily="34" charset="-122"/>
              </a:rPr>
              <a:t>协同区域提质发展</a:t>
            </a:r>
            <a:endParaRPr lang="zh-CN" altLang="en-US" sz="1600" spc="19" dirty="0">
              <a:latin typeface="Arial" panose="020B0604020202020204" pitchFamily="34" charset="0"/>
              <a:ea typeface="汉仪行楷简" panose="02010600000101010101" charset="-122"/>
              <a:cs typeface="微软雅黑" panose="020B0503020204020204" pitchFamily="34" charset="-122"/>
            </a:endParaRPr>
          </a:p>
          <a:p>
            <a:pPr marL="459740" marR="5080" indent="1623060" algn="r">
              <a:lnSpc>
                <a:spcPct val="150000"/>
              </a:lnSpc>
              <a:spcBef>
                <a:spcPts val="160"/>
              </a:spcBef>
            </a:pPr>
            <a:r>
              <a:rPr lang="zh-CN" altLang="en-US" sz="1600" spc="19" dirty="0">
                <a:latin typeface="Arial" panose="020B0604020202020204" pitchFamily="34" charset="0"/>
                <a:ea typeface="汉仪行楷简" panose="02010600000101010101" charset="-122"/>
                <a:cs typeface="微软雅黑" panose="020B0503020204020204" pitchFamily="34" charset="-122"/>
              </a:rPr>
              <a:t>完善配套加强辐射</a:t>
            </a:r>
            <a:endParaRPr lang="zh-CN" altLang="en-US" sz="1600" spc="19" dirty="0">
              <a:latin typeface="Arial" panose="020B0604020202020204" pitchFamily="34" charset="0"/>
              <a:ea typeface="汉仪行楷简" panose="02010600000101010101" charset="-122"/>
              <a:cs typeface="微软雅黑" panose="020B0503020204020204" pitchFamily="34" charset="-122"/>
            </a:endParaRPr>
          </a:p>
          <a:p>
            <a:pPr marL="459740" marR="5080" indent="1623060" algn="r">
              <a:lnSpc>
                <a:spcPct val="150000"/>
              </a:lnSpc>
              <a:spcBef>
                <a:spcPts val="160"/>
              </a:spcBef>
            </a:pPr>
            <a:r>
              <a:rPr lang="zh-CN" altLang="en-US" sz="1600" spc="19" dirty="0">
                <a:latin typeface="Arial" panose="020B0604020202020204" pitchFamily="34" charset="0"/>
                <a:ea typeface="汉仪行楷简" panose="02010600000101010101" charset="-122"/>
                <a:cs typeface="微软雅黑" panose="020B0503020204020204" pitchFamily="34" charset="-122"/>
              </a:rPr>
              <a:t>统筹生态共保共治</a:t>
            </a:r>
            <a:endParaRPr lang="zh-CN" altLang="en-US" sz="1600" spc="19" dirty="0">
              <a:latin typeface="Arial" panose="020B0604020202020204" pitchFamily="34" charset="0"/>
              <a:ea typeface="汉仪行楷简" panose="02010600000101010101" charset="-122"/>
              <a:cs typeface="微软雅黑" panose="020B0503020204020204" pitchFamily="34" charset="-122"/>
            </a:endParaRPr>
          </a:p>
        </p:txBody>
      </p:sp>
    </p:spTree>
    <p:custDataLst>
      <p:tags r:id="rId2"/>
    </p:custData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object 2"/>
          <p:cNvSpPr/>
          <p:nvPr/>
        </p:nvSpPr>
        <p:spPr>
          <a:xfrm>
            <a:off x="1126385" y="1478751"/>
            <a:ext cx="973404" cy="357701"/>
          </a:xfrm>
          <a:prstGeom prst="rect">
            <a:avLst/>
          </a:prstGeom>
          <a:blipFill>
            <a:blip r:embed="rId1" cstate="print"/>
            <a:stretch>
              <a:fillRect/>
            </a:stretch>
          </a:blipFill>
        </p:spPr>
        <p:txBody>
          <a:bodyPr wrap="square" lIns="0" tIns="0" rIns="0" bIns="0" rtlCol="0"/>
          <a:lstStyle/>
          <a:p>
            <a:endParaRPr sz="1020"/>
          </a:p>
        </p:txBody>
      </p:sp>
      <p:sp>
        <p:nvSpPr>
          <p:cNvPr id="11" name="文本框 10"/>
          <p:cNvSpPr txBox="1"/>
          <p:nvPr/>
        </p:nvSpPr>
        <p:spPr>
          <a:xfrm>
            <a:off x="1017286" y="1767058"/>
            <a:ext cx="8657240" cy="4730750"/>
          </a:xfrm>
          <a:prstGeom prst="rect">
            <a:avLst/>
          </a:prstGeom>
          <a:solidFill>
            <a:schemeClr val="bg1"/>
          </a:solidFill>
        </p:spPr>
        <p:txBody>
          <a:bodyPr wrap="square">
            <a:spAutoFit/>
          </a:bodyPr>
          <a:lstStyle/>
          <a:p>
            <a:pPr indent="431800" algn="just">
              <a:lnSpc>
                <a:spcPct val="150000"/>
              </a:lnSpc>
              <a:defRPr/>
            </a:pPr>
            <a:r>
              <a:rPr lang="zh-CN" altLang="en-US" sz="2100" b="1" kern="100" dirty="0">
                <a:solidFill>
                  <a:srgbClr val="000000"/>
                </a:solidFill>
                <a:latin typeface="Arial" panose="020B0604020202020204" pitchFamily="34" charset="0"/>
                <a:ea typeface="汉仪行楷简" panose="02010600000101010101" charset="-122"/>
                <a:cs typeface="Times New Roman" panose="02020603050405020304" pitchFamily="18" charset="0"/>
              </a:rPr>
              <a:t>规划建构“镇政府驻地</a:t>
            </a:r>
            <a:r>
              <a:rPr lang="en-US" altLang="zh-CN" sz="2100" b="1" kern="100" dirty="0">
                <a:solidFill>
                  <a:srgbClr val="000000"/>
                </a:solidFill>
                <a:latin typeface="Arial" panose="020B0604020202020204" pitchFamily="34" charset="0"/>
                <a:ea typeface="汉仪行楷简" panose="02010600000101010101" charset="-122"/>
                <a:cs typeface="Times New Roman" panose="02020603050405020304" pitchFamily="18" charset="0"/>
              </a:rPr>
              <a:t>—</a:t>
            </a:r>
            <a:r>
              <a:rPr lang="zh-CN" altLang="en-US" sz="2100" b="1" kern="100" dirty="0">
                <a:solidFill>
                  <a:srgbClr val="000000"/>
                </a:solidFill>
                <a:latin typeface="Arial" panose="020B0604020202020204" pitchFamily="34" charset="0"/>
                <a:ea typeface="汉仪行楷简" panose="02010600000101010101" charset="-122"/>
                <a:cs typeface="Times New Roman" panose="02020603050405020304" pitchFamily="18" charset="0"/>
              </a:rPr>
              <a:t>中心村</a:t>
            </a:r>
            <a:r>
              <a:rPr lang="en-US" altLang="zh-CN" sz="2100" b="1" kern="100" dirty="0">
                <a:solidFill>
                  <a:srgbClr val="000000"/>
                </a:solidFill>
                <a:latin typeface="Arial" panose="020B0604020202020204" pitchFamily="34" charset="0"/>
                <a:ea typeface="汉仪行楷简" panose="02010600000101010101" charset="-122"/>
                <a:cs typeface="Times New Roman" panose="02020603050405020304" pitchFamily="18" charset="0"/>
              </a:rPr>
              <a:t>—</a:t>
            </a:r>
            <a:r>
              <a:rPr lang="zh-CN" altLang="en-US" sz="2100" b="1" kern="100" dirty="0">
                <a:solidFill>
                  <a:srgbClr val="000000"/>
                </a:solidFill>
                <a:latin typeface="Arial" panose="020B0604020202020204" pitchFamily="34" charset="0"/>
                <a:ea typeface="汉仪行楷简" panose="02010600000101010101" charset="-122"/>
                <a:cs typeface="Times New Roman" panose="02020603050405020304" pitchFamily="18" charset="0"/>
              </a:rPr>
              <a:t>一般村”的三级镇村体系。</a:t>
            </a:r>
            <a:endParaRPr lang="en-US" altLang="zh-CN" sz="2100" b="1" kern="100" dirty="0">
              <a:solidFill>
                <a:srgbClr val="000000"/>
              </a:solidFill>
              <a:latin typeface="Arial" panose="020B0604020202020204" pitchFamily="34" charset="0"/>
              <a:ea typeface="汉仪行楷简" panose="02010600000101010101" charset="-122"/>
              <a:cs typeface="Times New Roman" panose="02020603050405020304" pitchFamily="18" charset="0"/>
            </a:endParaRPr>
          </a:p>
          <a:p>
            <a:pPr indent="431800" algn="just">
              <a:lnSpc>
                <a:spcPct val="200000"/>
              </a:lnSpc>
              <a:defRPr/>
            </a:pPr>
            <a:r>
              <a:rPr lang="zh-CN" altLang="en-US" sz="2000" b="1" kern="100" dirty="0">
                <a:solidFill>
                  <a:srgbClr val="DFABBD"/>
                </a:solidFill>
                <a:latin typeface="Arial" panose="020B0604020202020204" pitchFamily="34" charset="0"/>
                <a:ea typeface="汉仪行楷简" panose="02010600000101010101" charset="-122"/>
                <a:cs typeface="Times New Roman" panose="02020603050405020304" pitchFamily="18" charset="0"/>
              </a:rPr>
              <a:t>镇政府驻地</a:t>
            </a:r>
            <a:r>
              <a:rPr lang="zh-CN" altLang="en-US" sz="2000" kern="100" dirty="0">
                <a:solidFill>
                  <a:srgbClr val="000000"/>
                </a:solidFill>
                <a:latin typeface="Arial" panose="020B0604020202020204" pitchFamily="34" charset="0"/>
                <a:ea typeface="汉仪行楷简" panose="02010600000101010101" charset="-122"/>
                <a:cs typeface="Times New Roman" panose="02020603050405020304" pitchFamily="18" charset="0"/>
              </a:rPr>
              <a:t>：指城内村。主要定位是打造镇域综合服务中心</a:t>
            </a:r>
            <a:endParaRPr lang="zh-CN" altLang="en-US" sz="2000" kern="100" dirty="0">
              <a:solidFill>
                <a:srgbClr val="000000"/>
              </a:solidFill>
              <a:latin typeface="Arial" panose="020B0604020202020204" pitchFamily="34" charset="0"/>
              <a:ea typeface="汉仪行楷简" panose="02010600000101010101" charset="-122"/>
              <a:cs typeface="Times New Roman" panose="02020603050405020304" pitchFamily="18" charset="0"/>
            </a:endParaRPr>
          </a:p>
          <a:p>
            <a:pPr indent="431800" algn="just">
              <a:lnSpc>
                <a:spcPct val="200000"/>
              </a:lnSpc>
              <a:defRPr/>
            </a:pPr>
            <a:r>
              <a:rPr lang="zh-CN" altLang="en-US" sz="2000" b="1" kern="100" dirty="0">
                <a:solidFill>
                  <a:srgbClr val="DFABBD"/>
                </a:solidFill>
                <a:latin typeface="Arial" panose="020B0604020202020204" pitchFamily="34" charset="0"/>
                <a:ea typeface="汉仪行楷简" panose="02010600000101010101" charset="-122"/>
                <a:cs typeface="Times New Roman" panose="02020603050405020304" pitchFamily="18" charset="0"/>
              </a:rPr>
              <a:t>中心村</a:t>
            </a:r>
            <a:r>
              <a:rPr lang="zh-CN" altLang="en-US" sz="2000" kern="100" dirty="0">
                <a:solidFill>
                  <a:srgbClr val="000000"/>
                </a:solidFill>
                <a:latin typeface="Arial" panose="020B0604020202020204" pitchFamily="34" charset="0"/>
                <a:ea typeface="汉仪行楷简" panose="02010600000101010101" charset="-122"/>
                <a:cs typeface="Times New Roman" panose="02020603050405020304" pitchFamily="18" charset="0"/>
              </a:rPr>
              <a:t>：包含前庄村、王家村和河口村。主要定位是完善乡镇公服体系，构建宜居生活空间，形成镇村互动发展组团。</a:t>
            </a:r>
            <a:endParaRPr lang="zh-CN" altLang="en-US" sz="2000" kern="100" dirty="0">
              <a:solidFill>
                <a:srgbClr val="000000"/>
              </a:solidFill>
              <a:latin typeface="Arial" panose="020B0604020202020204" pitchFamily="34" charset="0"/>
              <a:ea typeface="汉仪行楷简" panose="02010600000101010101" charset="-122"/>
              <a:cs typeface="Times New Roman" panose="02020603050405020304" pitchFamily="18" charset="0"/>
            </a:endParaRPr>
          </a:p>
          <a:p>
            <a:pPr indent="431800" algn="just">
              <a:lnSpc>
                <a:spcPct val="200000"/>
              </a:lnSpc>
              <a:defRPr/>
            </a:pPr>
            <a:r>
              <a:rPr lang="zh-CN" altLang="en-US" sz="2000" b="1" kern="100" dirty="0">
                <a:solidFill>
                  <a:srgbClr val="DFABBD"/>
                </a:solidFill>
                <a:latin typeface="Arial" panose="020B0604020202020204" pitchFamily="34" charset="0"/>
                <a:ea typeface="汉仪行楷简" panose="02010600000101010101" charset="-122"/>
                <a:cs typeface="Times New Roman" panose="02020603050405020304" pitchFamily="18" charset="0"/>
              </a:rPr>
              <a:t>一般村</a:t>
            </a:r>
            <a:r>
              <a:rPr lang="zh-CN" altLang="en-US" sz="2000" kern="100" dirty="0">
                <a:solidFill>
                  <a:srgbClr val="000000"/>
                </a:solidFill>
                <a:latin typeface="Arial" panose="020B0604020202020204" pitchFamily="34" charset="0"/>
                <a:ea typeface="汉仪行楷简" panose="02010600000101010101" charset="-122"/>
                <a:cs typeface="Times New Roman" panose="02020603050405020304" pitchFamily="18" charset="0"/>
              </a:rPr>
              <a:t>：包含山羊会村、栗家村、后子坪村、圪达底村、范家口村、正道村、后黄鉴村、阳湾村、北关村、双井村、南关村、马家庄村等。主要定位是保证基础乡镇公服体系，提升人居环境质量。</a:t>
            </a:r>
            <a:endParaRPr lang="zh-CN" altLang="en-US" sz="2000" kern="100" dirty="0">
              <a:solidFill>
                <a:srgbClr val="000000"/>
              </a:solidFill>
              <a:latin typeface="Arial" panose="020B0604020202020204" pitchFamily="34" charset="0"/>
              <a:ea typeface="汉仪行楷简" panose="02010600000101010101" charset="-122"/>
              <a:cs typeface="Times New Roman" panose="02020603050405020304" pitchFamily="18" charset="0"/>
            </a:endParaRPr>
          </a:p>
          <a:p>
            <a:pPr indent="457200">
              <a:lnSpc>
                <a:spcPct val="150000"/>
              </a:lnSpc>
              <a:defRPr/>
            </a:pPr>
            <a:endParaRPr lang="zh-CN" altLang="en-US" sz="2000" dirty="0">
              <a:latin typeface="Arial" panose="020B0604020202020204" pitchFamily="34" charset="0"/>
              <a:ea typeface="汉仪行楷简" panose="02010600000101010101" charset="-122"/>
            </a:endParaRPr>
          </a:p>
        </p:txBody>
      </p:sp>
      <p:sp>
        <p:nvSpPr>
          <p:cNvPr id="39" name="object 2"/>
          <p:cNvSpPr/>
          <p:nvPr/>
        </p:nvSpPr>
        <p:spPr>
          <a:xfrm>
            <a:off x="1126385" y="1478751"/>
            <a:ext cx="973404" cy="330302"/>
          </a:xfrm>
          <a:prstGeom prst="rect">
            <a:avLst/>
          </a:prstGeom>
          <a:blipFill>
            <a:blip r:embed="rId2" cstate="print">
              <a:alphaModFix amt="25000"/>
            </a:blip>
            <a:stretch>
              <a:fillRect/>
            </a:stretch>
          </a:blipFill>
        </p:spPr>
        <p:txBody>
          <a:bodyPr wrap="square" lIns="0" tIns="0" rIns="0" bIns="0" rtlCol="0"/>
          <a:lstStyle/>
          <a:p>
            <a:endParaRPr sz="1020"/>
          </a:p>
        </p:txBody>
      </p:sp>
      <p:grpSp>
        <p:nvGrpSpPr>
          <p:cNvPr id="40" name="组合 39"/>
          <p:cNvGrpSpPr/>
          <p:nvPr/>
        </p:nvGrpSpPr>
        <p:grpSpPr>
          <a:xfrm>
            <a:off x="0" y="374935"/>
            <a:ext cx="10691813" cy="555340"/>
            <a:chOff x="0" y="487695"/>
            <a:chExt cx="10691813" cy="555340"/>
          </a:xfrm>
        </p:grpSpPr>
        <p:cxnSp>
          <p:nvCxnSpPr>
            <p:cNvPr id="41" name="直接连接符 40"/>
            <p:cNvCxnSpPr/>
            <p:nvPr/>
          </p:nvCxnSpPr>
          <p:spPr>
            <a:xfrm>
              <a:off x="0" y="1043035"/>
              <a:ext cx="10691813" cy="0"/>
            </a:xfrm>
            <a:prstGeom prst="line">
              <a:avLst/>
            </a:prstGeom>
            <a:ln w="25400">
              <a:solidFill>
                <a:srgbClr val="DFABBD"/>
              </a:solidFill>
              <a:prstDash val="sysDot"/>
            </a:ln>
          </p:spPr>
          <p:style>
            <a:lnRef idx="1">
              <a:schemeClr val="accent1"/>
            </a:lnRef>
            <a:fillRef idx="0">
              <a:schemeClr val="accent1"/>
            </a:fillRef>
            <a:effectRef idx="0">
              <a:schemeClr val="accent1"/>
            </a:effectRef>
            <a:fontRef idx="minor">
              <a:schemeClr val="tx1"/>
            </a:fontRef>
          </p:style>
        </p:cxnSp>
        <p:grpSp>
          <p:nvGrpSpPr>
            <p:cNvPr id="42" name="组合 41"/>
            <p:cNvGrpSpPr/>
            <p:nvPr/>
          </p:nvGrpSpPr>
          <p:grpSpPr>
            <a:xfrm>
              <a:off x="523366" y="487695"/>
              <a:ext cx="8099140" cy="488542"/>
              <a:chOff x="523366" y="487695"/>
              <a:chExt cx="8099140" cy="488542"/>
            </a:xfrm>
          </p:grpSpPr>
          <p:sp>
            <p:nvSpPr>
              <p:cNvPr id="43" name="矩形 42"/>
              <p:cNvSpPr/>
              <p:nvPr/>
            </p:nvSpPr>
            <p:spPr>
              <a:xfrm>
                <a:off x="523366" y="487695"/>
                <a:ext cx="326740" cy="326740"/>
              </a:xfrm>
              <a:prstGeom prst="rect">
                <a:avLst/>
              </a:prstGeom>
              <a:gradFill flip="none" rotWithShape="1">
                <a:gsLst>
                  <a:gs pos="0">
                    <a:schemeClr val="bg1"/>
                  </a:gs>
                  <a:gs pos="14000">
                    <a:srgbClr val="DFABBD"/>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 name="矩形 43"/>
              <p:cNvSpPr/>
              <p:nvPr/>
            </p:nvSpPr>
            <p:spPr>
              <a:xfrm>
                <a:off x="880815" y="674992"/>
                <a:ext cx="239481" cy="239481"/>
              </a:xfrm>
              <a:prstGeom prst="rect">
                <a:avLst/>
              </a:prstGeom>
              <a:gradFill>
                <a:gsLst>
                  <a:gs pos="0">
                    <a:schemeClr val="bg1"/>
                  </a:gs>
                  <a:gs pos="12000">
                    <a:srgbClr val="DFABBD"/>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5" name="文本框 44"/>
              <p:cNvSpPr txBox="1"/>
              <p:nvPr/>
            </p:nvSpPr>
            <p:spPr>
              <a:xfrm>
                <a:off x="1682928" y="639992"/>
                <a:ext cx="6939578" cy="336245"/>
              </a:xfrm>
              <a:prstGeom prst="rect">
                <a:avLst/>
              </a:prstGeom>
              <a:noFill/>
            </p:spPr>
            <p:txBody>
              <a:bodyPr wrap="square">
                <a:spAutoFit/>
              </a:bodyPr>
              <a:lstStyle/>
              <a:p>
                <a:r>
                  <a:rPr lang="en-US" altLang="zh-CN" sz="1600" b="1" dirty="0">
                    <a:solidFill>
                      <a:srgbClr val="DFABBD"/>
                    </a:solidFill>
                    <a:latin typeface="Arial" panose="020B0604020202020204" pitchFamily="34" charset="0"/>
                    <a:ea typeface="汉仪行楷简" panose="02010600000101010101" charset="-122"/>
                  </a:rPr>
                  <a:t>《</a:t>
                </a:r>
                <a:r>
                  <a:rPr lang="zh-CN" altLang="en-US" sz="1600" b="1" dirty="0">
                    <a:solidFill>
                      <a:srgbClr val="DFABBD"/>
                    </a:solidFill>
                    <a:latin typeface="Arial" panose="020B0604020202020204" pitchFamily="34" charset="0"/>
                    <a:ea typeface="汉仪行楷简" panose="02010600000101010101" charset="-122"/>
                  </a:rPr>
                  <a:t>岚城镇国土空间总体规划（</a:t>
                </a:r>
                <a:r>
                  <a:rPr lang="en-US" altLang="zh-CN" sz="1600" b="1" dirty="0">
                    <a:solidFill>
                      <a:srgbClr val="DFABBD"/>
                    </a:solidFill>
                    <a:latin typeface="Arial" panose="020B0604020202020204" pitchFamily="34" charset="0"/>
                    <a:ea typeface="汉仪行楷简" panose="02010600000101010101" charset="-122"/>
                  </a:rPr>
                  <a:t>2021-2035</a:t>
                </a:r>
                <a:r>
                  <a:rPr lang="zh-CN" altLang="en-US" sz="1600" b="1" dirty="0">
                    <a:solidFill>
                      <a:srgbClr val="DFABBD"/>
                    </a:solidFill>
                    <a:latin typeface="Arial" panose="020B0604020202020204" pitchFamily="34" charset="0"/>
                    <a:ea typeface="汉仪行楷简" panose="02010600000101010101" charset="-122"/>
                  </a:rPr>
                  <a:t>）</a:t>
                </a:r>
                <a:r>
                  <a:rPr lang="en-US" altLang="zh-CN" sz="1600" b="1" dirty="0">
                    <a:solidFill>
                      <a:srgbClr val="DFABBD"/>
                    </a:solidFill>
                    <a:latin typeface="Arial" panose="020B0604020202020204" pitchFamily="34" charset="0"/>
                    <a:ea typeface="汉仪行楷简" panose="02010600000101010101" charset="-122"/>
                  </a:rPr>
                  <a:t>》</a:t>
                </a:r>
                <a:r>
                  <a:rPr lang="zh-CN" altLang="en-US" sz="1600" b="1" dirty="0">
                    <a:solidFill>
                      <a:srgbClr val="DFABBD"/>
                    </a:solidFill>
                    <a:latin typeface="Arial" panose="020B0604020202020204" pitchFamily="34" charset="0"/>
                    <a:ea typeface="汉仪行楷简" panose="02010600000101010101" charset="-122"/>
                  </a:rPr>
                  <a:t>（公众版）</a:t>
                </a:r>
                <a:endParaRPr lang="zh-CN" altLang="en-US" sz="1600" b="1" dirty="0">
                  <a:solidFill>
                    <a:srgbClr val="DFABBD"/>
                  </a:solidFill>
                  <a:latin typeface="Arial" panose="020B0604020202020204" pitchFamily="34" charset="0"/>
                  <a:ea typeface="汉仪行楷简" panose="02010600000101010101" charset="-122"/>
                </a:endParaRPr>
              </a:p>
            </p:txBody>
          </p:sp>
        </p:grpSp>
      </p:grpSp>
      <p:sp>
        <p:nvSpPr>
          <p:cNvPr id="46" name="object 4"/>
          <p:cNvSpPr txBox="1"/>
          <p:nvPr/>
        </p:nvSpPr>
        <p:spPr>
          <a:xfrm>
            <a:off x="1323208" y="1289777"/>
            <a:ext cx="5470498" cy="492125"/>
          </a:xfrm>
          <a:prstGeom prst="rect">
            <a:avLst/>
          </a:prstGeom>
        </p:spPr>
        <p:txBody>
          <a:bodyPr vert="horz" wrap="square" lIns="0" tIns="0" rIns="0" bIns="0" rtlCol="0">
            <a:spAutoFit/>
          </a:bodyPr>
          <a:lstStyle/>
          <a:p>
            <a:pPr marL="9525">
              <a:tabLst>
                <a:tab pos="838835" algn="l"/>
              </a:tabLst>
            </a:pPr>
            <a:r>
              <a:rPr lang="en-US" altLang="zh-CN" sz="3200" b="1" spc="8" dirty="0">
                <a:solidFill>
                  <a:srgbClr val="DFABBD"/>
                </a:solidFill>
                <a:latin typeface="Arial" panose="020B0604020202020204" pitchFamily="34" charset="0"/>
                <a:ea typeface="汉仪行楷简" panose="02010600000101010101" charset="-122"/>
                <a:cs typeface="微软雅黑" panose="020B0503020204020204" pitchFamily="34" charset="-122"/>
              </a:rPr>
              <a:t>5.3</a:t>
            </a:r>
            <a:r>
              <a:rPr lang="zh-CN" altLang="en-US" sz="3200" b="1" spc="8" dirty="0">
                <a:solidFill>
                  <a:srgbClr val="DFABBD"/>
                </a:solidFill>
                <a:latin typeface="Arial" panose="020B0604020202020204" pitchFamily="34" charset="0"/>
                <a:ea typeface="汉仪行楷简" panose="02010600000101010101" charset="-122"/>
                <a:cs typeface="微软雅黑" panose="020B0503020204020204" pitchFamily="34" charset="-122"/>
              </a:rPr>
              <a:t>	</a:t>
            </a:r>
            <a:r>
              <a:rPr lang="zh-CN" altLang="en-US" sz="3200" b="1" spc="226" dirty="0">
                <a:solidFill>
                  <a:srgbClr val="DFABBD"/>
                </a:solidFill>
                <a:latin typeface="Arial" panose="020B0604020202020204" pitchFamily="34" charset="0"/>
                <a:ea typeface="汉仪行楷简" panose="02010600000101010101" charset="-122"/>
                <a:cs typeface="微软雅黑" panose="020B0503020204020204" pitchFamily="34" charset="-122"/>
              </a:rPr>
              <a:t>提供全域均衡公共服务</a:t>
            </a:r>
            <a:endParaRPr lang="zh-CN" altLang="en-US" sz="3200" b="1" spc="226" dirty="0">
              <a:solidFill>
                <a:srgbClr val="DFABBD"/>
              </a:solidFill>
              <a:latin typeface="Arial" panose="020B0604020202020204" pitchFamily="34" charset="0"/>
              <a:ea typeface="汉仪行楷简" panose="02010600000101010101" charset="-122"/>
              <a:cs typeface="微软雅黑" panose="020B0503020204020204" pitchFamily="34" charset="-122"/>
            </a:endParaRPr>
          </a:p>
        </p:txBody>
      </p:sp>
      <p:pic>
        <p:nvPicPr>
          <p:cNvPr id="5" name="图片 4"/>
          <p:cNvPicPr>
            <a:picLocks noChangeAspect="1"/>
          </p:cNvPicPr>
          <p:nvPr/>
        </p:nvPicPr>
        <p:blipFill>
          <a:blip r:embed="rId3"/>
          <a:stretch>
            <a:fillRect/>
          </a:stretch>
        </p:blipFill>
        <p:spPr>
          <a:xfrm>
            <a:off x="2028517" y="6035675"/>
            <a:ext cx="6634778" cy="8758686"/>
          </a:xfrm>
          <a:prstGeom prst="rect">
            <a:avLst/>
          </a:prstGeom>
          <a:ln w="6350">
            <a:solidFill>
              <a:schemeClr val="tx1"/>
            </a:solid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0" name="矩形 49"/>
          <p:cNvSpPr/>
          <p:nvPr>
            <p:custDataLst>
              <p:tags r:id="rId1"/>
            </p:custDataLst>
          </p:nvPr>
        </p:nvSpPr>
        <p:spPr>
          <a:xfrm>
            <a:off x="1000555" y="2423927"/>
            <a:ext cx="4223621" cy="56634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zh-CN" altLang="en-US" sz="2800" b="1" dirty="0">
                <a:solidFill>
                  <a:schemeClr val="tx1"/>
                </a:solidFill>
                <a:latin typeface="Arial" panose="020B0604020202020204" pitchFamily="34" charset="0"/>
                <a:ea typeface="汉仪行楷简" panose="02010600000101010101" charset="-122"/>
              </a:rPr>
              <a:t>集聚提升类村庄</a:t>
            </a:r>
            <a:endParaRPr lang="zh-CN" altLang="en-US" sz="2800" b="1" dirty="0">
              <a:solidFill>
                <a:schemeClr val="tx1"/>
              </a:solidFill>
              <a:latin typeface="Arial" panose="020B0604020202020204" pitchFamily="34" charset="0"/>
              <a:ea typeface="汉仪行楷简" panose="02010600000101010101" charset="-122"/>
            </a:endParaRPr>
          </a:p>
        </p:txBody>
      </p:sp>
      <p:sp>
        <p:nvSpPr>
          <p:cNvPr id="51" name="矩形 50"/>
          <p:cNvSpPr/>
          <p:nvPr>
            <p:custDataLst>
              <p:tags r:id="rId2"/>
            </p:custDataLst>
          </p:nvPr>
        </p:nvSpPr>
        <p:spPr>
          <a:xfrm>
            <a:off x="1000554" y="3903136"/>
            <a:ext cx="4223622" cy="569907"/>
          </a:xfrm>
          <a:prstGeom prst="rect">
            <a:avLst/>
          </a:prstGeom>
          <a:solidFill>
            <a:srgbClr val="6699C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zh-CN" altLang="en-US" sz="2800" b="1" dirty="0">
                <a:solidFill>
                  <a:schemeClr val="tx1"/>
                </a:solidFill>
                <a:latin typeface="Arial" panose="020B0604020202020204" pitchFamily="34" charset="0"/>
                <a:ea typeface="汉仪行楷简" panose="02010600000101010101" charset="-122"/>
              </a:rPr>
              <a:t>特色保护类村庄</a:t>
            </a:r>
            <a:endParaRPr lang="zh-CN" altLang="en-US" sz="2800" b="1" dirty="0">
              <a:solidFill>
                <a:schemeClr val="tx1"/>
              </a:solidFill>
              <a:latin typeface="Arial" panose="020B0604020202020204" pitchFamily="34" charset="0"/>
              <a:ea typeface="汉仪行楷简" panose="02010600000101010101" charset="-122"/>
            </a:endParaRPr>
          </a:p>
        </p:txBody>
      </p:sp>
      <p:sp>
        <p:nvSpPr>
          <p:cNvPr id="52" name="矩形 51"/>
          <p:cNvSpPr/>
          <p:nvPr>
            <p:custDataLst>
              <p:tags r:id="rId3"/>
            </p:custDataLst>
          </p:nvPr>
        </p:nvSpPr>
        <p:spPr>
          <a:xfrm>
            <a:off x="1000554" y="4888103"/>
            <a:ext cx="4223622" cy="499624"/>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zh-CN" altLang="en-US" sz="2800" b="1" dirty="0">
                <a:solidFill>
                  <a:schemeClr val="tx1"/>
                </a:solidFill>
                <a:latin typeface="Arial" panose="020B0604020202020204" pitchFamily="34" charset="0"/>
                <a:ea typeface="汉仪行楷简" panose="02010600000101010101" charset="-122"/>
              </a:rPr>
              <a:t>其他村庄</a:t>
            </a:r>
            <a:endParaRPr lang="zh-CN" altLang="en-US" sz="2800" b="1" dirty="0">
              <a:solidFill>
                <a:schemeClr val="tx1"/>
              </a:solidFill>
              <a:latin typeface="Arial" panose="020B0604020202020204" pitchFamily="34" charset="0"/>
              <a:ea typeface="汉仪行楷简" panose="02010600000101010101" charset="-122"/>
            </a:endParaRPr>
          </a:p>
        </p:txBody>
      </p:sp>
      <p:sp>
        <p:nvSpPr>
          <p:cNvPr id="54" name="文本框 18"/>
          <p:cNvSpPr txBox="1">
            <a:spLocks noChangeArrowheads="1"/>
          </p:cNvSpPr>
          <p:nvPr>
            <p:custDataLst>
              <p:tags r:id="rId4"/>
            </p:custDataLst>
          </p:nvPr>
        </p:nvSpPr>
        <p:spPr bwMode="auto">
          <a:xfrm>
            <a:off x="910431" y="2945822"/>
            <a:ext cx="8870950" cy="10147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indent="457200">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nSpc>
                <a:spcPct val="150000"/>
              </a:lnSpc>
            </a:pPr>
            <a:r>
              <a:rPr lang="zh-CN" altLang="zh-CN" sz="2000" dirty="0">
                <a:latin typeface="Arial" panose="020B0604020202020204" pitchFamily="34" charset="0"/>
                <a:ea typeface="汉仪行楷简" panose="02010600000101010101" charset="-122"/>
              </a:rPr>
              <a:t>指人口规模较大、交通相对便利的村庄，是未来发展的重点，对周边村庄发展有一定的辐射带动作用，能吸引周边人口集聚。</a:t>
            </a:r>
            <a:endParaRPr lang="zh-CN" altLang="zh-CN" sz="2000" dirty="0">
              <a:latin typeface="Arial" panose="020B0604020202020204" pitchFamily="34" charset="0"/>
              <a:ea typeface="汉仪行楷简" panose="02010600000101010101" charset="-122"/>
            </a:endParaRPr>
          </a:p>
        </p:txBody>
      </p:sp>
      <p:sp>
        <p:nvSpPr>
          <p:cNvPr id="55" name="文本框 19"/>
          <p:cNvSpPr txBox="1">
            <a:spLocks noChangeArrowheads="1"/>
          </p:cNvSpPr>
          <p:nvPr>
            <p:custDataLst>
              <p:tags r:id="rId5"/>
            </p:custDataLst>
          </p:nvPr>
        </p:nvSpPr>
        <p:spPr bwMode="auto">
          <a:xfrm>
            <a:off x="947599" y="4327345"/>
            <a:ext cx="10143488" cy="553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indent="457200">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nSpc>
                <a:spcPct val="150000"/>
              </a:lnSpc>
            </a:pPr>
            <a:r>
              <a:rPr lang="zh-CN" altLang="en-US" sz="2000" dirty="0">
                <a:latin typeface="Arial" panose="020B0604020202020204" pitchFamily="34" charset="0"/>
                <a:ea typeface="汉仪行楷简" panose="02010600000101010101" charset="-122"/>
              </a:rPr>
              <a:t>在村庄产业、文化、风貌等方面拥有特色资源，具有保留价值的村庄。</a:t>
            </a:r>
            <a:endParaRPr lang="zh-CN" altLang="en-US" sz="2000" dirty="0">
              <a:latin typeface="Arial" panose="020B0604020202020204" pitchFamily="34" charset="0"/>
              <a:ea typeface="汉仪行楷简" panose="02010600000101010101" charset="-122"/>
            </a:endParaRPr>
          </a:p>
        </p:txBody>
      </p:sp>
      <p:sp>
        <p:nvSpPr>
          <p:cNvPr id="56" name="文本框 20"/>
          <p:cNvSpPr txBox="1">
            <a:spLocks noChangeArrowheads="1"/>
          </p:cNvSpPr>
          <p:nvPr/>
        </p:nvSpPr>
        <p:spPr bwMode="auto">
          <a:xfrm>
            <a:off x="947599" y="5387727"/>
            <a:ext cx="8811828" cy="922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indent="457200">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nSpc>
                <a:spcPct val="150000"/>
              </a:lnSpc>
            </a:pPr>
            <a:r>
              <a:rPr lang="zh-CN" altLang="zh-CN" sz="1800" kern="100" dirty="0">
                <a:effectLst/>
                <a:latin typeface="Arial" panose="020B0604020202020204" pitchFamily="34" charset="0"/>
                <a:ea typeface="汉仪行楷简" panose="02010600000101010101" charset="-122"/>
                <a:cs typeface="Times New Roman" panose="02020603050405020304" pitchFamily="18" charset="0"/>
              </a:rPr>
              <a:t>规划对目前特色与问题均不突出的村庄暂归入生态提质类，重点开展设施建设、生态环境建设提质。</a:t>
            </a:r>
            <a:endParaRPr lang="zh-CN" altLang="zh-CN" sz="1800" kern="100" dirty="0">
              <a:effectLst/>
              <a:latin typeface="Arial" panose="020B0604020202020204" pitchFamily="34" charset="0"/>
              <a:ea typeface="汉仪行楷简" panose="02010600000101010101" charset="-122"/>
              <a:cs typeface="Times New Roman" panose="02020603050405020304" pitchFamily="18" charset="0"/>
            </a:endParaRPr>
          </a:p>
        </p:txBody>
      </p:sp>
      <p:sp>
        <p:nvSpPr>
          <p:cNvPr id="3" name="object 3"/>
          <p:cNvSpPr/>
          <p:nvPr/>
        </p:nvSpPr>
        <p:spPr>
          <a:xfrm>
            <a:off x="741285" y="1274786"/>
            <a:ext cx="1701046" cy="875356"/>
          </a:xfrm>
          <a:custGeom>
            <a:avLst/>
            <a:gdLst/>
            <a:ahLst/>
            <a:cxnLst/>
            <a:rect l="l" t="t" r="r" b="b"/>
            <a:pathLst>
              <a:path w="2261870" h="1163955">
                <a:moveTo>
                  <a:pt x="2067823" y="0"/>
                </a:moveTo>
                <a:lnTo>
                  <a:pt x="0" y="0"/>
                </a:lnTo>
                <a:lnTo>
                  <a:pt x="0" y="1163783"/>
                </a:lnTo>
                <a:lnTo>
                  <a:pt x="2261787" y="1163783"/>
                </a:lnTo>
                <a:lnTo>
                  <a:pt x="2261787" y="193963"/>
                </a:lnTo>
                <a:lnTo>
                  <a:pt x="2067823" y="0"/>
                </a:lnTo>
                <a:close/>
              </a:path>
            </a:pathLst>
          </a:custGeom>
          <a:solidFill>
            <a:srgbClr val="FFFFFF"/>
          </a:solidFill>
        </p:spPr>
        <p:txBody>
          <a:bodyPr wrap="square" lIns="0" tIns="0" rIns="0" bIns="0" rtlCol="0"/>
          <a:lstStyle/>
          <a:p>
            <a:endParaRPr sz="1020"/>
          </a:p>
        </p:txBody>
      </p:sp>
      <p:sp>
        <p:nvSpPr>
          <p:cNvPr id="38" name="文本框 37"/>
          <p:cNvSpPr txBox="1"/>
          <p:nvPr>
            <p:custDataLst>
              <p:tags r:id="rId6"/>
            </p:custDataLst>
          </p:nvPr>
        </p:nvSpPr>
        <p:spPr>
          <a:xfrm>
            <a:off x="543293" y="1776152"/>
            <a:ext cx="8870950" cy="553085"/>
          </a:xfrm>
          <a:prstGeom prst="rect">
            <a:avLst/>
          </a:prstGeom>
          <a:noFill/>
        </p:spPr>
        <p:txBody>
          <a:bodyPr>
            <a:spAutoFit/>
          </a:bodyPr>
          <a:lstStyle/>
          <a:p>
            <a:pPr indent="457200">
              <a:lnSpc>
                <a:spcPct val="150000"/>
              </a:lnSpc>
              <a:defRPr/>
            </a:pPr>
            <a:r>
              <a:rPr lang="zh-CN" altLang="en-US" sz="2000" dirty="0">
                <a:solidFill>
                  <a:schemeClr val="tx1">
                    <a:lumMod val="75000"/>
                    <a:lumOff val="25000"/>
                  </a:schemeClr>
                </a:solidFill>
                <a:latin typeface="Arial" panose="020B0604020202020204" pitchFamily="34" charset="0"/>
                <a:ea typeface="汉仪行楷简" panose="02010600000101010101" charset="-122"/>
              </a:rPr>
              <a:t>规划形成</a:t>
            </a:r>
            <a:r>
              <a:rPr lang="zh-CN" altLang="en-US" sz="2000" b="1" dirty="0">
                <a:solidFill>
                  <a:srgbClr val="199AAF"/>
                </a:solidFill>
                <a:latin typeface="Arial" panose="020B0604020202020204" pitchFamily="34" charset="0"/>
                <a:ea typeface="汉仪行楷简" panose="02010600000101010101" charset="-122"/>
              </a:rPr>
              <a:t>“结构合理、布局有序”</a:t>
            </a:r>
            <a:r>
              <a:rPr lang="zh-CN" altLang="en-US" sz="2000" dirty="0">
                <a:solidFill>
                  <a:schemeClr val="tx1">
                    <a:lumMod val="75000"/>
                    <a:lumOff val="25000"/>
                  </a:schemeClr>
                </a:solidFill>
                <a:latin typeface="Arial" panose="020B0604020202020204" pitchFamily="34" charset="0"/>
                <a:ea typeface="汉仪行楷简" panose="02010600000101010101" charset="-122"/>
              </a:rPr>
              <a:t>的村庄分类体系</a:t>
            </a:r>
            <a:r>
              <a:rPr lang="zh-CN" altLang="en-US" sz="2000" dirty="0">
                <a:latin typeface="Arial" panose="020B0604020202020204" pitchFamily="34" charset="0"/>
                <a:ea typeface="汉仪行楷简" panose="02010600000101010101" charset="-122"/>
              </a:rPr>
              <a:t>。</a:t>
            </a:r>
            <a:endParaRPr lang="zh-CN" altLang="en-US" sz="2000" dirty="0">
              <a:latin typeface="Arial" panose="020B0604020202020204" pitchFamily="34" charset="0"/>
              <a:ea typeface="汉仪行楷简" panose="02010600000101010101" charset="-122"/>
            </a:endParaRPr>
          </a:p>
        </p:txBody>
      </p:sp>
      <p:sp>
        <p:nvSpPr>
          <p:cNvPr id="16" name="object 2"/>
          <p:cNvSpPr/>
          <p:nvPr/>
        </p:nvSpPr>
        <p:spPr>
          <a:xfrm>
            <a:off x="1126385" y="1478751"/>
            <a:ext cx="973404" cy="330302"/>
          </a:xfrm>
          <a:prstGeom prst="rect">
            <a:avLst/>
          </a:prstGeom>
          <a:blipFill>
            <a:blip r:embed="rId7" cstate="print">
              <a:alphaModFix amt="25000"/>
            </a:blip>
            <a:stretch>
              <a:fillRect/>
            </a:stretch>
          </a:blipFill>
        </p:spPr>
        <p:txBody>
          <a:bodyPr wrap="square" lIns="0" tIns="0" rIns="0" bIns="0" rtlCol="0"/>
          <a:lstStyle/>
          <a:p>
            <a:endParaRPr sz="1020"/>
          </a:p>
        </p:txBody>
      </p:sp>
      <p:grpSp>
        <p:nvGrpSpPr>
          <p:cNvPr id="17" name="组合 16"/>
          <p:cNvGrpSpPr/>
          <p:nvPr/>
        </p:nvGrpSpPr>
        <p:grpSpPr>
          <a:xfrm>
            <a:off x="0" y="374935"/>
            <a:ext cx="10691813" cy="555340"/>
            <a:chOff x="0" y="487695"/>
            <a:chExt cx="10691813" cy="555340"/>
          </a:xfrm>
        </p:grpSpPr>
        <p:cxnSp>
          <p:nvCxnSpPr>
            <p:cNvPr id="18" name="直接连接符 17"/>
            <p:cNvCxnSpPr/>
            <p:nvPr/>
          </p:nvCxnSpPr>
          <p:spPr>
            <a:xfrm>
              <a:off x="0" y="1043035"/>
              <a:ext cx="10691813" cy="0"/>
            </a:xfrm>
            <a:prstGeom prst="line">
              <a:avLst/>
            </a:prstGeom>
            <a:ln w="25400">
              <a:solidFill>
                <a:srgbClr val="DFABBD"/>
              </a:solidFill>
              <a:prstDash val="sysDot"/>
            </a:ln>
          </p:spPr>
          <p:style>
            <a:lnRef idx="1">
              <a:schemeClr val="accent1"/>
            </a:lnRef>
            <a:fillRef idx="0">
              <a:schemeClr val="accent1"/>
            </a:fillRef>
            <a:effectRef idx="0">
              <a:schemeClr val="accent1"/>
            </a:effectRef>
            <a:fontRef idx="minor">
              <a:schemeClr val="tx1"/>
            </a:fontRef>
          </p:style>
        </p:cxnSp>
        <p:grpSp>
          <p:nvGrpSpPr>
            <p:cNvPr id="19" name="组合 18"/>
            <p:cNvGrpSpPr/>
            <p:nvPr/>
          </p:nvGrpSpPr>
          <p:grpSpPr>
            <a:xfrm>
              <a:off x="523366" y="487695"/>
              <a:ext cx="8099140" cy="488542"/>
              <a:chOff x="523366" y="487695"/>
              <a:chExt cx="8099140" cy="488542"/>
            </a:xfrm>
          </p:grpSpPr>
          <p:sp>
            <p:nvSpPr>
              <p:cNvPr id="20" name="矩形 19"/>
              <p:cNvSpPr/>
              <p:nvPr/>
            </p:nvSpPr>
            <p:spPr>
              <a:xfrm>
                <a:off x="523366" y="487695"/>
                <a:ext cx="326740" cy="326740"/>
              </a:xfrm>
              <a:prstGeom prst="rect">
                <a:avLst/>
              </a:prstGeom>
              <a:gradFill flip="none" rotWithShape="1">
                <a:gsLst>
                  <a:gs pos="0">
                    <a:schemeClr val="bg1"/>
                  </a:gs>
                  <a:gs pos="14000">
                    <a:srgbClr val="DFABBD"/>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矩形 20"/>
              <p:cNvSpPr/>
              <p:nvPr/>
            </p:nvSpPr>
            <p:spPr>
              <a:xfrm>
                <a:off x="880815" y="674992"/>
                <a:ext cx="239481" cy="239481"/>
              </a:xfrm>
              <a:prstGeom prst="rect">
                <a:avLst/>
              </a:prstGeom>
              <a:gradFill>
                <a:gsLst>
                  <a:gs pos="0">
                    <a:schemeClr val="bg1"/>
                  </a:gs>
                  <a:gs pos="12000">
                    <a:srgbClr val="DFABBD"/>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文本框 21"/>
              <p:cNvSpPr txBox="1"/>
              <p:nvPr/>
            </p:nvSpPr>
            <p:spPr>
              <a:xfrm>
                <a:off x="1682928" y="639992"/>
                <a:ext cx="6939578" cy="336245"/>
              </a:xfrm>
              <a:prstGeom prst="rect">
                <a:avLst/>
              </a:prstGeom>
              <a:noFill/>
            </p:spPr>
            <p:txBody>
              <a:bodyPr wrap="square">
                <a:spAutoFit/>
              </a:bodyPr>
              <a:lstStyle/>
              <a:p>
                <a:r>
                  <a:rPr lang="en-US" altLang="zh-CN" sz="1600" b="1" dirty="0">
                    <a:solidFill>
                      <a:srgbClr val="DFABBD"/>
                    </a:solidFill>
                    <a:latin typeface="Arial" panose="020B0604020202020204" pitchFamily="34" charset="0"/>
                    <a:ea typeface="汉仪行楷简" panose="02010600000101010101" charset="-122"/>
                  </a:rPr>
                  <a:t>《</a:t>
                </a:r>
                <a:r>
                  <a:rPr lang="zh-CN" altLang="en-US" sz="1600" b="1" dirty="0">
                    <a:solidFill>
                      <a:srgbClr val="DFABBD"/>
                    </a:solidFill>
                    <a:latin typeface="Arial" panose="020B0604020202020204" pitchFamily="34" charset="0"/>
                    <a:ea typeface="汉仪行楷简" panose="02010600000101010101" charset="-122"/>
                  </a:rPr>
                  <a:t>岚城镇国土空间总体规划（</a:t>
                </a:r>
                <a:r>
                  <a:rPr lang="en-US" altLang="zh-CN" sz="1600" b="1" dirty="0">
                    <a:solidFill>
                      <a:srgbClr val="DFABBD"/>
                    </a:solidFill>
                    <a:latin typeface="Arial" panose="020B0604020202020204" pitchFamily="34" charset="0"/>
                    <a:ea typeface="汉仪行楷简" panose="02010600000101010101" charset="-122"/>
                  </a:rPr>
                  <a:t>2021-2035</a:t>
                </a:r>
                <a:r>
                  <a:rPr lang="zh-CN" altLang="en-US" sz="1600" b="1" dirty="0">
                    <a:solidFill>
                      <a:srgbClr val="DFABBD"/>
                    </a:solidFill>
                    <a:latin typeface="Arial" panose="020B0604020202020204" pitchFamily="34" charset="0"/>
                    <a:ea typeface="汉仪行楷简" panose="02010600000101010101" charset="-122"/>
                  </a:rPr>
                  <a:t>）</a:t>
                </a:r>
                <a:r>
                  <a:rPr lang="en-US" altLang="zh-CN" sz="1600" b="1" dirty="0">
                    <a:solidFill>
                      <a:srgbClr val="DFABBD"/>
                    </a:solidFill>
                    <a:latin typeface="Arial" panose="020B0604020202020204" pitchFamily="34" charset="0"/>
                    <a:ea typeface="汉仪行楷简" panose="02010600000101010101" charset="-122"/>
                  </a:rPr>
                  <a:t>》</a:t>
                </a:r>
                <a:r>
                  <a:rPr lang="zh-CN" altLang="en-US" sz="1600" b="1" dirty="0">
                    <a:solidFill>
                      <a:srgbClr val="DFABBD"/>
                    </a:solidFill>
                    <a:latin typeface="Arial" panose="020B0604020202020204" pitchFamily="34" charset="0"/>
                    <a:ea typeface="汉仪行楷简" panose="02010600000101010101" charset="-122"/>
                  </a:rPr>
                  <a:t>（公众版）</a:t>
                </a:r>
                <a:endParaRPr lang="zh-CN" altLang="en-US" sz="1600" b="1" dirty="0">
                  <a:solidFill>
                    <a:srgbClr val="DFABBD"/>
                  </a:solidFill>
                  <a:latin typeface="Arial" panose="020B0604020202020204" pitchFamily="34" charset="0"/>
                  <a:ea typeface="汉仪行楷简" panose="02010600000101010101" charset="-122"/>
                </a:endParaRPr>
              </a:p>
            </p:txBody>
          </p:sp>
        </p:grpSp>
      </p:grpSp>
      <p:sp>
        <p:nvSpPr>
          <p:cNvPr id="23" name="object 4"/>
          <p:cNvSpPr txBox="1"/>
          <p:nvPr/>
        </p:nvSpPr>
        <p:spPr>
          <a:xfrm>
            <a:off x="1323208" y="1289777"/>
            <a:ext cx="5470498" cy="492125"/>
          </a:xfrm>
          <a:prstGeom prst="rect">
            <a:avLst/>
          </a:prstGeom>
        </p:spPr>
        <p:txBody>
          <a:bodyPr vert="horz" wrap="square" lIns="0" tIns="0" rIns="0" bIns="0" rtlCol="0">
            <a:spAutoFit/>
          </a:bodyPr>
          <a:lstStyle/>
          <a:p>
            <a:pPr marL="9525">
              <a:tabLst>
                <a:tab pos="838835" algn="l"/>
              </a:tabLst>
            </a:pPr>
            <a:r>
              <a:rPr lang="en-US" altLang="zh-CN" sz="3200" b="1" spc="8" dirty="0">
                <a:solidFill>
                  <a:srgbClr val="DFABBD"/>
                </a:solidFill>
                <a:latin typeface="Arial" panose="020B0604020202020204" pitchFamily="34" charset="0"/>
                <a:ea typeface="汉仪行楷简" panose="02010600000101010101" charset="-122"/>
                <a:cs typeface="微软雅黑" panose="020B0503020204020204" pitchFamily="34" charset="-122"/>
              </a:rPr>
              <a:t>5.3</a:t>
            </a:r>
            <a:r>
              <a:rPr lang="zh-CN" altLang="en-US" sz="3200" b="1" spc="8" dirty="0">
                <a:solidFill>
                  <a:srgbClr val="DFABBD"/>
                </a:solidFill>
                <a:latin typeface="Arial" panose="020B0604020202020204" pitchFamily="34" charset="0"/>
                <a:ea typeface="汉仪行楷简" panose="02010600000101010101" charset="-122"/>
                <a:cs typeface="微软雅黑" panose="020B0503020204020204" pitchFamily="34" charset="-122"/>
              </a:rPr>
              <a:t>	</a:t>
            </a:r>
            <a:r>
              <a:rPr lang="zh-CN" altLang="en-US" sz="3200" b="1" spc="226" dirty="0">
                <a:solidFill>
                  <a:srgbClr val="DFABBD"/>
                </a:solidFill>
                <a:latin typeface="Arial" panose="020B0604020202020204" pitchFamily="34" charset="0"/>
                <a:ea typeface="汉仪行楷简" panose="02010600000101010101" charset="-122"/>
                <a:cs typeface="微软雅黑" panose="020B0503020204020204" pitchFamily="34" charset="-122"/>
              </a:rPr>
              <a:t>提供全域均衡公共服务</a:t>
            </a:r>
            <a:endParaRPr lang="zh-CN" altLang="en-US" sz="3200" b="1" spc="226" dirty="0">
              <a:solidFill>
                <a:srgbClr val="DFABBD"/>
              </a:solidFill>
              <a:latin typeface="Arial" panose="020B0604020202020204" pitchFamily="34" charset="0"/>
              <a:ea typeface="汉仪行楷简" panose="02010600000101010101" charset="-122"/>
              <a:cs typeface="微软雅黑" panose="020B0503020204020204" pitchFamily="34" charset="-122"/>
            </a:endParaRPr>
          </a:p>
        </p:txBody>
      </p:sp>
      <p:pic>
        <p:nvPicPr>
          <p:cNvPr id="4" name="图片 3"/>
          <p:cNvPicPr>
            <a:picLocks noChangeAspect="1"/>
          </p:cNvPicPr>
          <p:nvPr/>
        </p:nvPicPr>
        <p:blipFill>
          <a:blip r:embed="rId8"/>
          <a:stretch>
            <a:fillRect/>
          </a:stretch>
        </p:blipFill>
        <p:spPr>
          <a:xfrm>
            <a:off x="2138825" y="6259119"/>
            <a:ext cx="6178881" cy="8238508"/>
          </a:xfrm>
          <a:prstGeom prst="rect">
            <a:avLst/>
          </a:prstGeom>
          <a:ln w="6350">
            <a:solidFill>
              <a:schemeClr val="tx1"/>
            </a:solid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object 3"/>
          <p:cNvSpPr/>
          <p:nvPr/>
        </p:nvSpPr>
        <p:spPr>
          <a:xfrm>
            <a:off x="741285" y="1274786"/>
            <a:ext cx="1701046" cy="875356"/>
          </a:xfrm>
          <a:custGeom>
            <a:avLst/>
            <a:gdLst/>
            <a:ahLst/>
            <a:cxnLst/>
            <a:rect l="l" t="t" r="r" b="b"/>
            <a:pathLst>
              <a:path w="2261870" h="1163955">
                <a:moveTo>
                  <a:pt x="2067823" y="0"/>
                </a:moveTo>
                <a:lnTo>
                  <a:pt x="0" y="0"/>
                </a:lnTo>
                <a:lnTo>
                  <a:pt x="0" y="1163783"/>
                </a:lnTo>
                <a:lnTo>
                  <a:pt x="2261787" y="1163783"/>
                </a:lnTo>
                <a:lnTo>
                  <a:pt x="2261787" y="193963"/>
                </a:lnTo>
                <a:lnTo>
                  <a:pt x="2067823" y="0"/>
                </a:lnTo>
                <a:close/>
              </a:path>
            </a:pathLst>
          </a:custGeom>
          <a:solidFill>
            <a:srgbClr val="FFFFFF"/>
          </a:solidFill>
        </p:spPr>
        <p:txBody>
          <a:bodyPr wrap="square" lIns="0" tIns="0" rIns="0" bIns="0" rtlCol="0"/>
          <a:lstStyle/>
          <a:p>
            <a:endParaRPr sz="1020"/>
          </a:p>
        </p:txBody>
      </p:sp>
      <p:sp>
        <p:nvSpPr>
          <p:cNvPr id="38" name="文本框 37"/>
          <p:cNvSpPr txBox="1"/>
          <p:nvPr/>
        </p:nvSpPr>
        <p:spPr>
          <a:xfrm>
            <a:off x="622300" y="1871693"/>
            <a:ext cx="8870950" cy="553085"/>
          </a:xfrm>
          <a:prstGeom prst="rect">
            <a:avLst/>
          </a:prstGeom>
          <a:noFill/>
        </p:spPr>
        <p:txBody>
          <a:bodyPr>
            <a:spAutoFit/>
          </a:bodyPr>
          <a:lstStyle/>
          <a:p>
            <a:pPr indent="457200">
              <a:lnSpc>
                <a:spcPct val="150000"/>
              </a:lnSpc>
              <a:defRPr/>
            </a:pPr>
            <a:r>
              <a:rPr lang="zh-CN" altLang="en-US" sz="2000" dirty="0">
                <a:solidFill>
                  <a:schemeClr val="tx1">
                    <a:lumMod val="75000"/>
                    <a:lumOff val="25000"/>
                  </a:schemeClr>
                </a:solidFill>
                <a:latin typeface="Arial" panose="020B0604020202020204" pitchFamily="34" charset="0"/>
                <a:ea typeface="汉仪行楷简" panose="02010600000101010101" charset="-122"/>
              </a:rPr>
              <a:t>规划配置</a:t>
            </a:r>
            <a:r>
              <a:rPr lang="zh-CN" altLang="en-US" sz="2000" b="1" dirty="0">
                <a:solidFill>
                  <a:srgbClr val="199AAF"/>
                </a:solidFill>
                <a:latin typeface="Arial" panose="020B0604020202020204" pitchFamily="34" charset="0"/>
                <a:ea typeface="汉仪行楷简" panose="02010600000101010101" charset="-122"/>
              </a:rPr>
              <a:t>“全龄友好、类型齐全”</a:t>
            </a:r>
            <a:r>
              <a:rPr lang="zh-CN" altLang="en-US" sz="2000" dirty="0">
                <a:solidFill>
                  <a:schemeClr val="tx1">
                    <a:lumMod val="75000"/>
                    <a:lumOff val="25000"/>
                  </a:schemeClr>
                </a:solidFill>
                <a:latin typeface="Arial" panose="020B0604020202020204" pitchFamily="34" charset="0"/>
                <a:ea typeface="汉仪行楷简" panose="02010600000101010101" charset="-122"/>
              </a:rPr>
              <a:t>的公共服务设施体系</a:t>
            </a:r>
            <a:r>
              <a:rPr lang="zh-CN" altLang="en-US" sz="2000" dirty="0">
                <a:latin typeface="Arial" panose="020B0604020202020204" pitchFamily="34" charset="0"/>
                <a:ea typeface="汉仪行楷简" panose="02010600000101010101" charset="-122"/>
              </a:rPr>
              <a:t>。</a:t>
            </a:r>
            <a:endParaRPr lang="zh-CN" altLang="en-US" sz="2000" dirty="0">
              <a:latin typeface="Arial" panose="020B0604020202020204" pitchFamily="34" charset="0"/>
              <a:ea typeface="汉仪行楷简" panose="02010600000101010101" charset="-122"/>
            </a:endParaRPr>
          </a:p>
        </p:txBody>
      </p:sp>
      <p:sp>
        <p:nvSpPr>
          <p:cNvPr id="17" name="椭圆 16"/>
          <p:cNvSpPr/>
          <p:nvPr/>
        </p:nvSpPr>
        <p:spPr>
          <a:xfrm>
            <a:off x="5536921" y="11664261"/>
            <a:ext cx="2504460" cy="2504460"/>
          </a:xfrm>
          <a:prstGeom prst="ellipse">
            <a:avLst/>
          </a:prstGeom>
          <a:solidFill>
            <a:srgbClr val="8FD9F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400"/>
          </a:p>
        </p:txBody>
      </p:sp>
      <p:sp>
        <p:nvSpPr>
          <p:cNvPr id="18" name="矩形: 圆角 17"/>
          <p:cNvSpPr/>
          <p:nvPr/>
        </p:nvSpPr>
        <p:spPr>
          <a:xfrm>
            <a:off x="7741478" y="5059735"/>
            <a:ext cx="2279971" cy="641899"/>
          </a:xfrm>
          <a:prstGeom prst="roundRect">
            <a:avLst/>
          </a:prstGeom>
          <a:solidFill>
            <a:srgbClr val="3BB9C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r">
              <a:defRPr/>
            </a:pPr>
            <a:r>
              <a:rPr lang="zh-CN" altLang="en-US" sz="2800" b="1" dirty="0">
                <a:solidFill>
                  <a:schemeClr val="bg1"/>
                </a:solidFill>
                <a:latin typeface="Arial" panose="020B0604020202020204" pitchFamily="34" charset="0"/>
                <a:ea typeface="汉仪行楷简" panose="02010600000101010101" charset="-122"/>
              </a:rPr>
              <a:t>老有颐养</a:t>
            </a:r>
            <a:endParaRPr lang="zh-CN" altLang="en-US" sz="2800" b="1" dirty="0">
              <a:solidFill>
                <a:schemeClr val="bg1"/>
              </a:solidFill>
              <a:latin typeface="Arial" panose="020B0604020202020204" pitchFamily="34" charset="0"/>
              <a:ea typeface="汉仪行楷简" panose="02010600000101010101" charset="-122"/>
            </a:endParaRPr>
          </a:p>
        </p:txBody>
      </p:sp>
      <p:sp>
        <p:nvSpPr>
          <p:cNvPr id="19" name="矩形: 圆角 18"/>
          <p:cNvSpPr/>
          <p:nvPr/>
        </p:nvSpPr>
        <p:spPr>
          <a:xfrm>
            <a:off x="4547764" y="5059735"/>
            <a:ext cx="2257171" cy="641899"/>
          </a:xfrm>
          <a:prstGeom prst="roundRect">
            <a:avLst/>
          </a:prstGeom>
          <a:solidFill>
            <a:srgbClr val="1987D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r">
              <a:defRPr/>
            </a:pPr>
            <a:r>
              <a:rPr lang="zh-CN" altLang="en-US" sz="2800" b="1" dirty="0">
                <a:solidFill>
                  <a:schemeClr val="bg1"/>
                </a:solidFill>
                <a:latin typeface="Arial" panose="020B0604020202020204" pitchFamily="34" charset="0"/>
                <a:ea typeface="汉仪行楷简" panose="02010600000101010101" charset="-122"/>
              </a:rPr>
              <a:t>病有所医</a:t>
            </a:r>
            <a:endParaRPr lang="zh-CN" altLang="en-US" sz="2800" b="1" dirty="0">
              <a:solidFill>
                <a:schemeClr val="bg1"/>
              </a:solidFill>
              <a:latin typeface="Arial" panose="020B0604020202020204" pitchFamily="34" charset="0"/>
              <a:ea typeface="汉仪行楷简" panose="02010600000101010101" charset="-122"/>
            </a:endParaRPr>
          </a:p>
        </p:txBody>
      </p:sp>
      <p:sp>
        <p:nvSpPr>
          <p:cNvPr id="20" name="矩形: 圆角 19"/>
          <p:cNvSpPr/>
          <p:nvPr/>
        </p:nvSpPr>
        <p:spPr>
          <a:xfrm>
            <a:off x="1389129" y="5059735"/>
            <a:ext cx="2279971" cy="641899"/>
          </a:xfrm>
          <a:prstGeom prst="roundRect">
            <a:avLst/>
          </a:prstGeom>
          <a:solidFill>
            <a:srgbClr val="1FBF7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r">
              <a:defRPr/>
            </a:pPr>
            <a:r>
              <a:rPr lang="zh-CN" altLang="en-US" sz="2800" b="1" dirty="0">
                <a:solidFill>
                  <a:schemeClr val="bg1"/>
                </a:solidFill>
                <a:latin typeface="Arial" panose="020B0604020202020204" pitchFamily="34" charset="0"/>
                <a:ea typeface="汉仪行楷简" panose="02010600000101010101" charset="-122"/>
              </a:rPr>
              <a:t>住房保障</a:t>
            </a:r>
            <a:endParaRPr lang="zh-CN" altLang="en-US" sz="2800" b="1" dirty="0">
              <a:solidFill>
                <a:schemeClr val="bg1"/>
              </a:solidFill>
              <a:latin typeface="Arial" panose="020B0604020202020204" pitchFamily="34" charset="0"/>
              <a:ea typeface="汉仪行楷简" panose="02010600000101010101" charset="-122"/>
            </a:endParaRPr>
          </a:p>
        </p:txBody>
      </p:sp>
      <p:sp>
        <p:nvSpPr>
          <p:cNvPr id="21" name="矩形: 圆角 20"/>
          <p:cNvSpPr/>
          <p:nvPr/>
        </p:nvSpPr>
        <p:spPr>
          <a:xfrm>
            <a:off x="7741478" y="2911301"/>
            <a:ext cx="2279971" cy="641899"/>
          </a:xfrm>
          <a:prstGeom prst="roundRect">
            <a:avLst/>
          </a:prstGeom>
          <a:solidFill>
            <a:srgbClr val="F86B0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r">
              <a:defRPr/>
            </a:pPr>
            <a:r>
              <a:rPr lang="zh-CN" altLang="en-US" sz="2800" b="1" dirty="0">
                <a:solidFill>
                  <a:schemeClr val="bg1"/>
                </a:solidFill>
                <a:latin typeface="Arial" panose="020B0604020202020204" pitchFamily="34" charset="0"/>
                <a:ea typeface="汉仪行楷简" panose="02010600000101010101" charset="-122"/>
              </a:rPr>
              <a:t>全民康体</a:t>
            </a:r>
            <a:endParaRPr lang="zh-CN" altLang="en-US" sz="2800" b="1" dirty="0">
              <a:solidFill>
                <a:schemeClr val="bg1"/>
              </a:solidFill>
              <a:latin typeface="Arial" panose="020B0604020202020204" pitchFamily="34" charset="0"/>
              <a:ea typeface="汉仪行楷简" panose="02010600000101010101" charset="-122"/>
            </a:endParaRPr>
          </a:p>
        </p:txBody>
      </p:sp>
      <p:sp>
        <p:nvSpPr>
          <p:cNvPr id="22" name="矩形: 圆角 21"/>
          <p:cNvSpPr/>
          <p:nvPr/>
        </p:nvSpPr>
        <p:spPr>
          <a:xfrm>
            <a:off x="4547764" y="2911301"/>
            <a:ext cx="2257171" cy="641899"/>
          </a:xfrm>
          <a:prstGeom prst="roundRect">
            <a:avLst/>
          </a:prstGeom>
          <a:solidFill>
            <a:srgbClr val="5B73C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r">
              <a:defRPr/>
            </a:pPr>
            <a:r>
              <a:rPr lang="zh-CN" altLang="en-US" sz="2800" b="1" dirty="0">
                <a:solidFill>
                  <a:schemeClr val="bg1"/>
                </a:solidFill>
                <a:latin typeface="Arial" panose="020B0604020202020204" pitchFamily="34" charset="0"/>
                <a:ea typeface="汉仪行楷简" panose="02010600000101010101" charset="-122"/>
              </a:rPr>
              <a:t>文化惠民</a:t>
            </a:r>
            <a:endParaRPr lang="zh-CN" altLang="en-US" sz="2800" b="1" dirty="0">
              <a:solidFill>
                <a:schemeClr val="bg1"/>
              </a:solidFill>
              <a:latin typeface="Arial" panose="020B0604020202020204" pitchFamily="34" charset="0"/>
              <a:ea typeface="汉仪行楷简" panose="02010600000101010101" charset="-122"/>
            </a:endParaRPr>
          </a:p>
        </p:txBody>
      </p:sp>
      <p:sp>
        <p:nvSpPr>
          <p:cNvPr id="23" name="矩形: 圆角 22"/>
          <p:cNvSpPr/>
          <p:nvPr/>
        </p:nvSpPr>
        <p:spPr>
          <a:xfrm>
            <a:off x="1389129" y="2911301"/>
            <a:ext cx="2279971" cy="641899"/>
          </a:xfrm>
          <a:prstGeom prst="roundRect">
            <a:avLst/>
          </a:prstGeom>
          <a:solidFill>
            <a:srgbClr val="FAA9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r">
              <a:defRPr/>
            </a:pPr>
            <a:r>
              <a:rPr lang="zh-CN" altLang="en-US" sz="2800" b="1" dirty="0">
                <a:solidFill>
                  <a:schemeClr val="bg1"/>
                </a:solidFill>
                <a:latin typeface="Arial" panose="020B0604020202020204" pitchFamily="34" charset="0"/>
                <a:ea typeface="汉仪行楷简" panose="02010600000101010101" charset="-122"/>
              </a:rPr>
              <a:t>学有所教</a:t>
            </a:r>
            <a:endParaRPr lang="zh-CN" altLang="en-US" sz="2800" b="1" dirty="0">
              <a:solidFill>
                <a:schemeClr val="bg1"/>
              </a:solidFill>
              <a:latin typeface="Arial" panose="020B0604020202020204" pitchFamily="34" charset="0"/>
              <a:ea typeface="汉仪行楷简" panose="02010600000101010101" charset="-122"/>
            </a:endParaRPr>
          </a:p>
        </p:txBody>
      </p:sp>
      <p:sp>
        <p:nvSpPr>
          <p:cNvPr id="24" name="椭圆 23"/>
          <p:cNvSpPr/>
          <p:nvPr/>
        </p:nvSpPr>
        <p:spPr>
          <a:xfrm>
            <a:off x="901566" y="2697335"/>
            <a:ext cx="1082109" cy="1082109"/>
          </a:xfrm>
          <a:prstGeom prst="ellipse">
            <a:avLst/>
          </a:prstGeom>
          <a:noFill/>
          <a:ln w="28575">
            <a:solidFill>
              <a:srgbClr val="FAA9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400"/>
          </a:p>
        </p:txBody>
      </p:sp>
      <p:sp>
        <p:nvSpPr>
          <p:cNvPr id="25" name="椭圆 24"/>
          <p:cNvSpPr/>
          <p:nvPr/>
        </p:nvSpPr>
        <p:spPr>
          <a:xfrm>
            <a:off x="901566" y="4837000"/>
            <a:ext cx="1082109" cy="1080355"/>
          </a:xfrm>
          <a:prstGeom prst="ellipse">
            <a:avLst/>
          </a:prstGeom>
          <a:noFill/>
          <a:ln w="28575">
            <a:solidFill>
              <a:srgbClr val="1FBF7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400"/>
          </a:p>
        </p:txBody>
      </p:sp>
      <p:sp>
        <p:nvSpPr>
          <p:cNvPr id="26" name="椭圆 25"/>
          <p:cNvSpPr/>
          <p:nvPr/>
        </p:nvSpPr>
        <p:spPr>
          <a:xfrm>
            <a:off x="4084755" y="2697335"/>
            <a:ext cx="1082110" cy="1082109"/>
          </a:xfrm>
          <a:prstGeom prst="ellipse">
            <a:avLst/>
          </a:prstGeom>
          <a:noFill/>
          <a:ln w="28575">
            <a:solidFill>
              <a:srgbClr val="5B73CD"/>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400"/>
          </a:p>
        </p:txBody>
      </p:sp>
      <p:sp>
        <p:nvSpPr>
          <p:cNvPr id="27" name="椭圆 26"/>
          <p:cNvSpPr/>
          <p:nvPr/>
        </p:nvSpPr>
        <p:spPr>
          <a:xfrm>
            <a:off x="4084755" y="4837000"/>
            <a:ext cx="1082110" cy="1080355"/>
          </a:xfrm>
          <a:prstGeom prst="ellipse">
            <a:avLst/>
          </a:prstGeom>
          <a:noFill/>
          <a:ln w="28575">
            <a:solidFill>
              <a:srgbClr val="1987D7"/>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400"/>
          </a:p>
        </p:txBody>
      </p:sp>
      <p:sp>
        <p:nvSpPr>
          <p:cNvPr id="28" name="椭圆 27"/>
          <p:cNvSpPr/>
          <p:nvPr/>
        </p:nvSpPr>
        <p:spPr>
          <a:xfrm>
            <a:off x="7255668" y="2697335"/>
            <a:ext cx="1080355" cy="1082109"/>
          </a:xfrm>
          <a:prstGeom prst="ellipse">
            <a:avLst/>
          </a:prstGeom>
          <a:noFill/>
          <a:ln w="28575">
            <a:solidFill>
              <a:srgbClr val="F86B0D"/>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400"/>
          </a:p>
        </p:txBody>
      </p:sp>
      <p:sp>
        <p:nvSpPr>
          <p:cNvPr id="29" name="椭圆 28"/>
          <p:cNvSpPr/>
          <p:nvPr/>
        </p:nvSpPr>
        <p:spPr>
          <a:xfrm>
            <a:off x="7255668" y="4837000"/>
            <a:ext cx="1080355" cy="1080355"/>
          </a:xfrm>
          <a:prstGeom prst="ellipse">
            <a:avLst/>
          </a:prstGeom>
          <a:noFill/>
          <a:ln w="28575">
            <a:solidFill>
              <a:srgbClr val="3BB9C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400"/>
          </a:p>
        </p:txBody>
      </p:sp>
      <p:sp>
        <p:nvSpPr>
          <p:cNvPr id="30" name="矩形: 圆角 29"/>
          <p:cNvSpPr/>
          <p:nvPr/>
        </p:nvSpPr>
        <p:spPr>
          <a:xfrm>
            <a:off x="901566" y="3854859"/>
            <a:ext cx="2767534" cy="878665"/>
          </a:xfrm>
          <a:prstGeom prst="round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zh-CN" altLang="en-US" sz="1800" dirty="0">
                <a:solidFill>
                  <a:schemeClr val="tx1"/>
                </a:solidFill>
                <a:latin typeface="Arial" panose="020B0604020202020204" pitchFamily="34" charset="0"/>
                <a:ea typeface="汉仪行楷简" panose="02010600000101010101" charset="-122"/>
              </a:rPr>
              <a:t>建成公平、优质、创新、开放的教育体系</a:t>
            </a:r>
            <a:endParaRPr lang="zh-CN" altLang="en-US" sz="1800" dirty="0">
              <a:solidFill>
                <a:schemeClr val="tx1"/>
              </a:solidFill>
              <a:latin typeface="Arial" panose="020B0604020202020204" pitchFamily="34" charset="0"/>
              <a:ea typeface="汉仪行楷简" panose="02010600000101010101" charset="-122"/>
            </a:endParaRPr>
          </a:p>
        </p:txBody>
      </p:sp>
      <p:sp>
        <p:nvSpPr>
          <p:cNvPr id="31" name="矩形: 圆角 30"/>
          <p:cNvSpPr/>
          <p:nvPr/>
        </p:nvSpPr>
        <p:spPr>
          <a:xfrm>
            <a:off x="4046171" y="3833813"/>
            <a:ext cx="2899935" cy="878665"/>
          </a:xfrm>
          <a:prstGeom prst="round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zh-CN" altLang="en-US" sz="1800" dirty="0">
                <a:solidFill>
                  <a:schemeClr val="tx1"/>
                </a:solidFill>
                <a:latin typeface="Arial" panose="020B0604020202020204" pitchFamily="34" charset="0"/>
                <a:ea typeface="汉仪行楷简" panose="02010600000101010101" charset="-122"/>
              </a:rPr>
              <a:t>构建均衡活力、惠及全面的现代公共文化服务体系</a:t>
            </a:r>
            <a:endParaRPr lang="zh-CN" altLang="en-US" sz="1800" dirty="0">
              <a:solidFill>
                <a:schemeClr val="tx1"/>
              </a:solidFill>
              <a:latin typeface="Arial" panose="020B0604020202020204" pitchFamily="34" charset="0"/>
              <a:ea typeface="汉仪行楷简" panose="02010600000101010101" charset="-122"/>
            </a:endParaRPr>
          </a:p>
        </p:txBody>
      </p:sp>
      <p:sp>
        <p:nvSpPr>
          <p:cNvPr id="32" name="矩形: 圆角 31"/>
          <p:cNvSpPr/>
          <p:nvPr/>
        </p:nvSpPr>
        <p:spPr>
          <a:xfrm>
            <a:off x="7255668" y="3846089"/>
            <a:ext cx="2765780" cy="878666"/>
          </a:xfrm>
          <a:prstGeom prst="round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zh-CN" altLang="en-US" sz="1800" dirty="0">
                <a:solidFill>
                  <a:schemeClr val="tx1"/>
                </a:solidFill>
                <a:latin typeface="Arial" panose="020B0604020202020204" pitchFamily="34" charset="0"/>
                <a:ea typeface="汉仪行楷简" panose="02010600000101010101" charset="-122"/>
              </a:rPr>
              <a:t>构建完善、多元的公共体育服务体系</a:t>
            </a:r>
            <a:endParaRPr lang="zh-CN" altLang="en-US" sz="1800" dirty="0">
              <a:solidFill>
                <a:schemeClr val="tx1"/>
              </a:solidFill>
              <a:latin typeface="Arial" panose="020B0604020202020204" pitchFamily="34" charset="0"/>
              <a:ea typeface="汉仪行楷简" panose="02010600000101010101" charset="-122"/>
            </a:endParaRPr>
          </a:p>
        </p:txBody>
      </p:sp>
      <p:sp>
        <p:nvSpPr>
          <p:cNvPr id="33" name="矩形: 圆角 32"/>
          <p:cNvSpPr/>
          <p:nvPr/>
        </p:nvSpPr>
        <p:spPr>
          <a:xfrm>
            <a:off x="901566" y="6015569"/>
            <a:ext cx="2767534" cy="878665"/>
          </a:xfrm>
          <a:prstGeom prst="round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zh-CN" altLang="en-US" sz="1800" dirty="0">
                <a:solidFill>
                  <a:schemeClr val="tx1"/>
                </a:solidFill>
                <a:latin typeface="Arial" panose="020B0604020202020204" pitchFamily="34" charset="0"/>
                <a:ea typeface="汉仪行楷简" panose="02010600000101010101" charset="-122"/>
              </a:rPr>
              <a:t>建立类型丰富、市场联动的住房供应体系</a:t>
            </a:r>
            <a:endParaRPr lang="zh-CN" altLang="en-US" sz="1800" dirty="0">
              <a:solidFill>
                <a:schemeClr val="tx1"/>
              </a:solidFill>
              <a:latin typeface="Arial" panose="020B0604020202020204" pitchFamily="34" charset="0"/>
              <a:ea typeface="汉仪行楷简" panose="02010600000101010101" charset="-122"/>
            </a:endParaRPr>
          </a:p>
        </p:txBody>
      </p:sp>
      <p:sp>
        <p:nvSpPr>
          <p:cNvPr id="34" name="矩形: 圆角 33"/>
          <p:cNvSpPr/>
          <p:nvPr/>
        </p:nvSpPr>
        <p:spPr>
          <a:xfrm>
            <a:off x="4046171" y="5994523"/>
            <a:ext cx="2758765" cy="878665"/>
          </a:xfrm>
          <a:prstGeom prst="round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zh-CN" altLang="en-US" sz="1800" dirty="0">
                <a:solidFill>
                  <a:schemeClr val="tx1"/>
                </a:solidFill>
                <a:latin typeface="Arial" panose="020B0604020202020204" pitchFamily="34" charset="0"/>
                <a:ea typeface="汉仪行楷简" panose="02010600000101010101" charset="-122"/>
              </a:rPr>
              <a:t>完善覆盖城乡、服务均等的医疗卫生体系</a:t>
            </a:r>
            <a:endParaRPr lang="zh-CN" altLang="en-US" sz="1800" dirty="0">
              <a:solidFill>
                <a:schemeClr val="tx1"/>
              </a:solidFill>
              <a:latin typeface="Arial" panose="020B0604020202020204" pitchFamily="34" charset="0"/>
              <a:ea typeface="汉仪行楷简" panose="02010600000101010101" charset="-122"/>
            </a:endParaRPr>
          </a:p>
        </p:txBody>
      </p:sp>
      <p:sp>
        <p:nvSpPr>
          <p:cNvPr id="35" name="矩形: 圆角 34"/>
          <p:cNvSpPr/>
          <p:nvPr/>
        </p:nvSpPr>
        <p:spPr>
          <a:xfrm>
            <a:off x="7255668" y="6006800"/>
            <a:ext cx="2765780" cy="878666"/>
          </a:xfrm>
          <a:prstGeom prst="round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zh-CN" altLang="en-US" sz="1800" dirty="0">
                <a:solidFill>
                  <a:schemeClr val="tx1"/>
                </a:solidFill>
                <a:latin typeface="Arial" panose="020B0604020202020204" pitchFamily="34" charset="0"/>
                <a:ea typeface="汉仪行楷简" panose="02010600000101010101" charset="-122"/>
              </a:rPr>
              <a:t>完善居家社区机构相协调、医养康养相结合的养老体系</a:t>
            </a:r>
            <a:endParaRPr lang="zh-CN" altLang="en-US" sz="1800" dirty="0">
              <a:solidFill>
                <a:schemeClr val="tx1"/>
              </a:solidFill>
              <a:latin typeface="Arial" panose="020B0604020202020204" pitchFamily="34" charset="0"/>
              <a:ea typeface="汉仪行楷简" panose="02010600000101010101" charset="-122"/>
            </a:endParaRPr>
          </a:p>
        </p:txBody>
      </p:sp>
      <p:pic>
        <p:nvPicPr>
          <p:cNvPr id="36" name="图片 35"/>
          <p:cNvPicPr>
            <a:picLocks noChangeAspect="1"/>
          </p:cNvPicPr>
          <p:nvPr/>
        </p:nvPicPr>
        <p:blipFill>
          <a:blip r:embed="rId1"/>
          <a:srcRect l="12485" t="21464" r="32432"/>
          <a:stretch>
            <a:fillRect/>
          </a:stretch>
        </p:blipFill>
        <p:spPr>
          <a:xfrm>
            <a:off x="4084758" y="4836738"/>
            <a:ext cx="1081367" cy="1081367"/>
          </a:xfrm>
          <a:custGeom>
            <a:avLst/>
            <a:gdLst>
              <a:gd name="connsiteX0" fmla="*/ 489408 w 978816"/>
              <a:gd name="connsiteY0" fmla="*/ 0 h 978816"/>
              <a:gd name="connsiteX1" fmla="*/ 978816 w 978816"/>
              <a:gd name="connsiteY1" fmla="*/ 489408 h 978816"/>
              <a:gd name="connsiteX2" fmla="*/ 489408 w 978816"/>
              <a:gd name="connsiteY2" fmla="*/ 978816 h 978816"/>
              <a:gd name="connsiteX3" fmla="*/ 0 w 978816"/>
              <a:gd name="connsiteY3" fmla="*/ 489408 h 978816"/>
              <a:gd name="connsiteX4" fmla="*/ 489408 w 978816"/>
              <a:gd name="connsiteY4" fmla="*/ 0 h 9788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8816" h="978816">
                <a:moveTo>
                  <a:pt x="489408" y="0"/>
                </a:moveTo>
                <a:cubicBezTo>
                  <a:pt x="759701" y="0"/>
                  <a:pt x="978816" y="219115"/>
                  <a:pt x="978816" y="489408"/>
                </a:cubicBezTo>
                <a:cubicBezTo>
                  <a:pt x="978816" y="759701"/>
                  <a:pt x="759701" y="978816"/>
                  <a:pt x="489408" y="978816"/>
                </a:cubicBezTo>
                <a:cubicBezTo>
                  <a:pt x="219115" y="978816"/>
                  <a:pt x="0" y="759701"/>
                  <a:pt x="0" y="489408"/>
                </a:cubicBezTo>
                <a:cubicBezTo>
                  <a:pt x="0" y="219115"/>
                  <a:pt x="219115" y="0"/>
                  <a:pt x="489408" y="0"/>
                </a:cubicBezTo>
                <a:close/>
              </a:path>
            </a:pathLst>
          </a:custGeom>
        </p:spPr>
      </p:pic>
      <p:pic>
        <p:nvPicPr>
          <p:cNvPr id="37" name="图片 36"/>
          <p:cNvPicPr>
            <a:picLocks noChangeAspect="1"/>
          </p:cNvPicPr>
          <p:nvPr/>
        </p:nvPicPr>
        <p:blipFill>
          <a:blip r:embed="rId2"/>
          <a:srcRect l="30392" t="23728" r="26705"/>
          <a:stretch>
            <a:fillRect/>
          </a:stretch>
        </p:blipFill>
        <p:spPr>
          <a:xfrm>
            <a:off x="901241" y="4839187"/>
            <a:ext cx="1081367" cy="1081367"/>
          </a:xfrm>
          <a:custGeom>
            <a:avLst/>
            <a:gdLst>
              <a:gd name="connsiteX0" fmla="*/ 489408 w 978816"/>
              <a:gd name="connsiteY0" fmla="*/ 0 h 978816"/>
              <a:gd name="connsiteX1" fmla="*/ 978816 w 978816"/>
              <a:gd name="connsiteY1" fmla="*/ 489408 h 978816"/>
              <a:gd name="connsiteX2" fmla="*/ 489408 w 978816"/>
              <a:gd name="connsiteY2" fmla="*/ 978816 h 978816"/>
              <a:gd name="connsiteX3" fmla="*/ 0 w 978816"/>
              <a:gd name="connsiteY3" fmla="*/ 489408 h 978816"/>
              <a:gd name="connsiteX4" fmla="*/ 489408 w 978816"/>
              <a:gd name="connsiteY4" fmla="*/ 0 h 9788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8816" h="978816">
                <a:moveTo>
                  <a:pt x="489408" y="0"/>
                </a:moveTo>
                <a:cubicBezTo>
                  <a:pt x="759701" y="0"/>
                  <a:pt x="978816" y="219115"/>
                  <a:pt x="978816" y="489408"/>
                </a:cubicBezTo>
                <a:cubicBezTo>
                  <a:pt x="978816" y="759701"/>
                  <a:pt x="759701" y="978816"/>
                  <a:pt x="489408" y="978816"/>
                </a:cubicBezTo>
                <a:cubicBezTo>
                  <a:pt x="219115" y="978816"/>
                  <a:pt x="0" y="759701"/>
                  <a:pt x="0" y="489408"/>
                </a:cubicBezTo>
                <a:cubicBezTo>
                  <a:pt x="0" y="219115"/>
                  <a:pt x="219115" y="0"/>
                  <a:pt x="489408" y="0"/>
                </a:cubicBezTo>
                <a:close/>
              </a:path>
            </a:pathLst>
          </a:custGeom>
        </p:spPr>
      </p:pic>
      <p:pic>
        <p:nvPicPr>
          <p:cNvPr id="39" name="图片 38"/>
          <p:cNvPicPr>
            <a:picLocks noChangeAspect="1"/>
          </p:cNvPicPr>
          <p:nvPr/>
        </p:nvPicPr>
        <p:blipFill>
          <a:blip r:embed="rId3"/>
          <a:srcRect l="25675" t="9695" r="18964"/>
          <a:stretch>
            <a:fillRect/>
          </a:stretch>
        </p:blipFill>
        <p:spPr>
          <a:xfrm>
            <a:off x="7255163" y="2701613"/>
            <a:ext cx="1081367" cy="1076330"/>
          </a:xfrm>
          <a:custGeom>
            <a:avLst/>
            <a:gdLst>
              <a:gd name="connsiteX0" fmla="*/ 489408 w 978816"/>
              <a:gd name="connsiteY0" fmla="*/ 0 h 974256"/>
              <a:gd name="connsiteX1" fmla="*/ 978816 w 978816"/>
              <a:gd name="connsiteY1" fmla="*/ 489408 h 974256"/>
              <a:gd name="connsiteX2" fmla="*/ 588041 w 978816"/>
              <a:gd name="connsiteY2" fmla="*/ 968873 h 974256"/>
              <a:gd name="connsiteX3" fmla="*/ 534643 w 978816"/>
              <a:gd name="connsiteY3" fmla="*/ 974256 h 974256"/>
              <a:gd name="connsiteX4" fmla="*/ 444174 w 978816"/>
              <a:gd name="connsiteY4" fmla="*/ 974256 h 974256"/>
              <a:gd name="connsiteX5" fmla="*/ 390775 w 978816"/>
              <a:gd name="connsiteY5" fmla="*/ 968873 h 974256"/>
              <a:gd name="connsiteX6" fmla="*/ 0 w 978816"/>
              <a:gd name="connsiteY6" fmla="*/ 489408 h 974256"/>
              <a:gd name="connsiteX7" fmla="*/ 489408 w 978816"/>
              <a:gd name="connsiteY7" fmla="*/ 0 h 974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8816" h="974256">
                <a:moveTo>
                  <a:pt x="489408" y="0"/>
                </a:moveTo>
                <a:cubicBezTo>
                  <a:pt x="759701" y="0"/>
                  <a:pt x="978816" y="219115"/>
                  <a:pt x="978816" y="489408"/>
                </a:cubicBezTo>
                <a:cubicBezTo>
                  <a:pt x="978816" y="725914"/>
                  <a:pt x="811056" y="923238"/>
                  <a:pt x="588041" y="968873"/>
                </a:cubicBezTo>
                <a:lnTo>
                  <a:pt x="534643" y="974256"/>
                </a:lnTo>
                <a:lnTo>
                  <a:pt x="444174" y="974256"/>
                </a:lnTo>
                <a:lnTo>
                  <a:pt x="390775" y="968873"/>
                </a:lnTo>
                <a:cubicBezTo>
                  <a:pt x="167760" y="923238"/>
                  <a:pt x="0" y="725914"/>
                  <a:pt x="0" y="489408"/>
                </a:cubicBezTo>
                <a:cubicBezTo>
                  <a:pt x="0" y="219115"/>
                  <a:pt x="219115" y="0"/>
                  <a:pt x="489408" y="0"/>
                </a:cubicBezTo>
                <a:close/>
              </a:path>
            </a:pathLst>
          </a:custGeom>
        </p:spPr>
      </p:pic>
      <p:pic>
        <p:nvPicPr>
          <p:cNvPr id="40" name="图片 39"/>
          <p:cNvPicPr>
            <a:picLocks noChangeAspect="1"/>
          </p:cNvPicPr>
          <p:nvPr/>
        </p:nvPicPr>
        <p:blipFill>
          <a:blip r:embed="rId4"/>
          <a:srcRect l="35169" t="5115" b="8443"/>
          <a:stretch>
            <a:fillRect/>
          </a:stretch>
        </p:blipFill>
        <p:spPr>
          <a:xfrm>
            <a:off x="4088266" y="2701709"/>
            <a:ext cx="1081367" cy="1081367"/>
          </a:xfrm>
          <a:custGeom>
            <a:avLst/>
            <a:gdLst>
              <a:gd name="connsiteX0" fmla="*/ 489408 w 978816"/>
              <a:gd name="connsiteY0" fmla="*/ 0 h 978816"/>
              <a:gd name="connsiteX1" fmla="*/ 978816 w 978816"/>
              <a:gd name="connsiteY1" fmla="*/ 489408 h 978816"/>
              <a:gd name="connsiteX2" fmla="*/ 489408 w 978816"/>
              <a:gd name="connsiteY2" fmla="*/ 978816 h 978816"/>
              <a:gd name="connsiteX3" fmla="*/ 0 w 978816"/>
              <a:gd name="connsiteY3" fmla="*/ 489408 h 978816"/>
              <a:gd name="connsiteX4" fmla="*/ 489408 w 978816"/>
              <a:gd name="connsiteY4" fmla="*/ 0 h 9788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8816" h="978816">
                <a:moveTo>
                  <a:pt x="489408" y="0"/>
                </a:moveTo>
                <a:cubicBezTo>
                  <a:pt x="759701" y="0"/>
                  <a:pt x="978816" y="219115"/>
                  <a:pt x="978816" y="489408"/>
                </a:cubicBezTo>
                <a:cubicBezTo>
                  <a:pt x="978816" y="759701"/>
                  <a:pt x="759701" y="978816"/>
                  <a:pt x="489408" y="978816"/>
                </a:cubicBezTo>
                <a:cubicBezTo>
                  <a:pt x="219115" y="978816"/>
                  <a:pt x="0" y="759701"/>
                  <a:pt x="0" y="489408"/>
                </a:cubicBezTo>
                <a:cubicBezTo>
                  <a:pt x="0" y="219115"/>
                  <a:pt x="219115" y="0"/>
                  <a:pt x="489408" y="0"/>
                </a:cubicBezTo>
                <a:close/>
              </a:path>
            </a:pathLst>
          </a:custGeom>
        </p:spPr>
      </p:pic>
      <p:pic>
        <p:nvPicPr>
          <p:cNvPr id="41" name="图片 40"/>
          <p:cNvPicPr>
            <a:picLocks noChangeAspect="1"/>
          </p:cNvPicPr>
          <p:nvPr/>
        </p:nvPicPr>
        <p:blipFill>
          <a:blip r:embed="rId5"/>
          <a:srcRect l="21002" t="2122" r="16147" b="3601"/>
          <a:stretch>
            <a:fillRect/>
          </a:stretch>
        </p:blipFill>
        <p:spPr>
          <a:xfrm>
            <a:off x="901492" y="2699205"/>
            <a:ext cx="1081367" cy="1081367"/>
          </a:xfrm>
          <a:custGeom>
            <a:avLst/>
            <a:gdLst>
              <a:gd name="connsiteX0" fmla="*/ 489408 w 978816"/>
              <a:gd name="connsiteY0" fmla="*/ 0 h 978816"/>
              <a:gd name="connsiteX1" fmla="*/ 978816 w 978816"/>
              <a:gd name="connsiteY1" fmla="*/ 489408 h 978816"/>
              <a:gd name="connsiteX2" fmla="*/ 489408 w 978816"/>
              <a:gd name="connsiteY2" fmla="*/ 978816 h 978816"/>
              <a:gd name="connsiteX3" fmla="*/ 0 w 978816"/>
              <a:gd name="connsiteY3" fmla="*/ 489408 h 978816"/>
              <a:gd name="connsiteX4" fmla="*/ 489408 w 978816"/>
              <a:gd name="connsiteY4" fmla="*/ 0 h 9788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8816" h="978816">
                <a:moveTo>
                  <a:pt x="489408" y="0"/>
                </a:moveTo>
                <a:cubicBezTo>
                  <a:pt x="759701" y="0"/>
                  <a:pt x="978816" y="219115"/>
                  <a:pt x="978816" y="489408"/>
                </a:cubicBezTo>
                <a:cubicBezTo>
                  <a:pt x="978816" y="759701"/>
                  <a:pt x="759701" y="978816"/>
                  <a:pt x="489408" y="978816"/>
                </a:cubicBezTo>
                <a:cubicBezTo>
                  <a:pt x="219115" y="978816"/>
                  <a:pt x="0" y="759701"/>
                  <a:pt x="0" y="489408"/>
                </a:cubicBezTo>
                <a:cubicBezTo>
                  <a:pt x="0" y="219115"/>
                  <a:pt x="219115" y="0"/>
                  <a:pt x="489408" y="0"/>
                </a:cubicBezTo>
                <a:close/>
              </a:path>
            </a:pathLst>
          </a:custGeom>
        </p:spPr>
      </p:pic>
      <p:pic>
        <p:nvPicPr>
          <p:cNvPr id="42" name="图片 41"/>
          <p:cNvPicPr>
            <a:picLocks noChangeAspect="1"/>
          </p:cNvPicPr>
          <p:nvPr/>
        </p:nvPicPr>
        <p:blipFill>
          <a:blip r:embed="rId6"/>
          <a:srcRect l="32252" t="40594" r="19473" b="30338"/>
          <a:stretch>
            <a:fillRect/>
          </a:stretch>
        </p:blipFill>
        <p:spPr>
          <a:xfrm>
            <a:off x="7254405" y="4836738"/>
            <a:ext cx="1081367" cy="1081367"/>
          </a:xfrm>
          <a:custGeom>
            <a:avLst/>
            <a:gdLst>
              <a:gd name="connsiteX0" fmla="*/ 489408 w 978816"/>
              <a:gd name="connsiteY0" fmla="*/ 0 h 978816"/>
              <a:gd name="connsiteX1" fmla="*/ 978816 w 978816"/>
              <a:gd name="connsiteY1" fmla="*/ 489408 h 978816"/>
              <a:gd name="connsiteX2" fmla="*/ 489408 w 978816"/>
              <a:gd name="connsiteY2" fmla="*/ 978816 h 978816"/>
              <a:gd name="connsiteX3" fmla="*/ 0 w 978816"/>
              <a:gd name="connsiteY3" fmla="*/ 489408 h 978816"/>
              <a:gd name="connsiteX4" fmla="*/ 489408 w 978816"/>
              <a:gd name="connsiteY4" fmla="*/ 0 h 9788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8816" h="978816">
                <a:moveTo>
                  <a:pt x="489408" y="0"/>
                </a:moveTo>
                <a:cubicBezTo>
                  <a:pt x="759701" y="0"/>
                  <a:pt x="978816" y="219115"/>
                  <a:pt x="978816" y="489408"/>
                </a:cubicBezTo>
                <a:cubicBezTo>
                  <a:pt x="978816" y="759701"/>
                  <a:pt x="759701" y="978816"/>
                  <a:pt x="489408" y="978816"/>
                </a:cubicBezTo>
                <a:cubicBezTo>
                  <a:pt x="219115" y="978816"/>
                  <a:pt x="0" y="759701"/>
                  <a:pt x="0" y="489408"/>
                </a:cubicBezTo>
                <a:cubicBezTo>
                  <a:pt x="0" y="219115"/>
                  <a:pt x="219115" y="0"/>
                  <a:pt x="489408" y="0"/>
                </a:cubicBezTo>
                <a:close/>
              </a:path>
            </a:pathLst>
          </a:custGeom>
        </p:spPr>
      </p:pic>
      <p:sp>
        <p:nvSpPr>
          <p:cNvPr id="43" name="文本框 42"/>
          <p:cNvSpPr txBox="1"/>
          <p:nvPr/>
        </p:nvSpPr>
        <p:spPr>
          <a:xfrm>
            <a:off x="647261" y="7299769"/>
            <a:ext cx="9649537" cy="737235"/>
          </a:xfrm>
          <a:prstGeom prst="rect">
            <a:avLst/>
          </a:prstGeom>
          <a:noFill/>
        </p:spPr>
        <p:txBody>
          <a:bodyPr>
            <a:spAutoFit/>
          </a:bodyPr>
          <a:lstStyle/>
          <a:p>
            <a:pPr indent="457200">
              <a:lnSpc>
                <a:spcPct val="150000"/>
              </a:lnSpc>
              <a:defRPr/>
            </a:pPr>
            <a:r>
              <a:rPr lang="zh-CN" altLang="en-US" sz="2400" b="1" dirty="0">
                <a:solidFill>
                  <a:schemeClr val="tx1">
                    <a:lumMod val="75000"/>
                    <a:lumOff val="25000"/>
                  </a:schemeClr>
                </a:solidFill>
                <a:latin typeface="Arial" panose="020B0604020202020204" pitchFamily="34" charset="0"/>
                <a:ea typeface="汉仪行楷简" panose="02010600000101010101" charset="-122"/>
              </a:rPr>
              <a:t>建设</a:t>
            </a:r>
            <a:r>
              <a:rPr lang="zh-CN" altLang="en-US" sz="2800" b="1" dirty="0">
                <a:solidFill>
                  <a:srgbClr val="199AAF"/>
                </a:solidFill>
                <a:latin typeface="Arial" panose="020B0604020202020204" pitchFamily="34" charset="0"/>
                <a:ea typeface="汉仪行楷简" panose="02010600000101010101" charset="-122"/>
              </a:rPr>
              <a:t>有温度的</a:t>
            </a:r>
            <a:r>
              <a:rPr lang="zh-CN" altLang="en-US" sz="2400" b="1" dirty="0">
                <a:solidFill>
                  <a:schemeClr val="tx1">
                    <a:lumMod val="75000"/>
                    <a:lumOff val="25000"/>
                  </a:schemeClr>
                </a:solidFill>
                <a:latin typeface="Arial" panose="020B0604020202020204" pitchFamily="34" charset="0"/>
                <a:ea typeface="汉仪行楷简" panose="02010600000101010101" charset="-122"/>
              </a:rPr>
              <a:t>社区生活圈</a:t>
            </a:r>
            <a:endParaRPr lang="zh-CN" altLang="en-US" sz="2400" b="1" dirty="0">
              <a:solidFill>
                <a:schemeClr val="tx1">
                  <a:lumMod val="75000"/>
                  <a:lumOff val="25000"/>
                </a:schemeClr>
              </a:solidFill>
              <a:latin typeface="Arial" panose="020B0604020202020204" pitchFamily="34" charset="0"/>
              <a:ea typeface="汉仪行楷简" panose="02010600000101010101" charset="-122"/>
            </a:endParaRPr>
          </a:p>
        </p:txBody>
      </p:sp>
      <p:sp>
        <p:nvSpPr>
          <p:cNvPr id="44" name="文本框 43"/>
          <p:cNvSpPr txBox="1"/>
          <p:nvPr/>
        </p:nvSpPr>
        <p:spPr>
          <a:xfrm>
            <a:off x="880815" y="7966222"/>
            <a:ext cx="9394937" cy="1938020"/>
          </a:xfrm>
          <a:prstGeom prst="rect">
            <a:avLst/>
          </a:prstGeom>
          <a:noFill/>
        </p:spPr>
        <p:txBody>
          <a:bodyPr wrap="square">
            <a:spAutoFit/>
          </a:bodyPr>
          <a:lstStyle/>
          <a:p>
            <a:pPr indent="457200">
              <a:lnSpc>
                <a:spcPct val="150000"/>
              </a:lnSpc>
              <a:defRPr/>
            </a:pPr>
            <a:r>
              <a:rPr lang="zh-CN" altLang="en-US" sz="2000" dirty="0">
                <a:solidFill>
                  <a:schemeClr val="tx1">
                    <a:lumMod val="75000"/>
                    <a:lumOff val="25000"/>
                  </a:schemeClr>
                </a:solidFill>
                <a:latin typeface="Arial" panose="020B0604020202020204" pitchFamily="34" charset="0"/>
                <a:ea typeface="汉仪行楷简" panose="02010600000101010101" charset="-122"/>
              </a:rPr>
              <a:t>构建</a:t>
            </a:r>
            <a:r>
              <a:rPr lang="en-US" altLang="zh-CN" sz="2000" dirty="0">
                <a:solidFill>
                  <a:schemeClr val="tx1">
                    <a:lumMod val="75000"/>
                    <a:lumOff val="25000"/>
                  </a:schemeClr>
                </a:solidFill>
                <a:latin typeface="Arial" panose="020B0604020202020204" pitchFamily="34" charset="0"/>
                <a:ea typeface="汉仪行楷简" panose="02010600000101010101" charset="-122"/>
              </a:rPr>
              <a:t>5--10--15</a:t>
            </a:r>
            <a:r>
              <a:rPr lang="zh-CN" altLang="en-US" sz="2000" dirty="0">
                <a:solidFill>
                  <a:schemeClr val="tx1">
                    <a:lumMod val="75000"/>
                    <a:lumOff val="25000"/>
                  </a:schemeClr>
                </a:solidFill>
                <a:latin typeface="Arial" panose="020B0604020202020204" pitchFamily="34" charset="0"/>
                <a:ea typeface="汉仪行楷简" panose="02010600000101010101" charset="-122"/>
              </a:rPr>
              <a:t>分钟生活圈配套服务设施，重点加强“</a:t>
            </a:r>
            <a:r>
              <a:rPr lang="en-US" altLang="zh-CN" sz="2000" dirty="0">
                <a:solidFill>
                  <a:schemeClr val="tx1">
                    <a:lumMod val="75000"/>
                    <a:lumOff val="25000"/>
                  </a:schemeClr>
                </a:solidFill>
                <a:latin typeface="Arial" panose="020B0604020202020204" pitchFamily="34" charset="0"/>
                <a:ea typeface="汉仪行楷简" panose="02010600000101010101" charset="-122"/>
              </a:rPr>
              <a:t>15</a:t>
            </a:r>
            <a:r>
              <a:rPr lang="zh-CN" altLang="en-US" sz="2000" dirty="0">
                <a:solidFill>
                  <a:schemeClr val="tx1">
                    <a:lumMod val="75000"/>
                    <a:lumOff val="25000"/>
                  </a:schemeClr>
                </a:solidFill>
                <a:latin typeface="Arial" panose="020B0604020202020204" pitchFamily="34" charset="0"/>
                <a:ea typeface="汉仪行楷简" panose="02010600000101010101" charset="-122"/>
              </a:rPr>
              <a:t>分钟生活圈”设施配置，按照步行</a:t>
            </a:r>
            <a:r>
              <a:rPr lang="en-US" altLang="zh-CN" sz="2000" dirty="0">
                <a:solidFill>
                  <a:schemeClr val="tx1">
                    <a:lumMod val="75000"/>
                    <a:lumOff val="25000"/>
                  </a:schemeClr>
                </a:solidFill>
                <a:latin typeface="Arial" panose="020B0604020202020204" pitchFamily="34" charset="0"/>
                <a:ea typeface="汉仪行楷简" panose="02010600000101010101" charset="-122"/>
              </a:rPr>
              <a:t>15</a:t>
            </a:r>
            <a:r>
              <a:rPr lang="zh-CN" altLang="en-US" sz="2000" dirty="0">
                <a:solidFill>
                  <a:schemeClr val="tx1">
                    <a:lumMod val="75000"/>
                    <a:lumOff val="25000"/>
                  </a:schemeClr>
                </a:solidFill>
                <a:latin typeface="Arial" panose="020B0604020202020204" pitchFamily="34" charset="0"/>
                <a:ea typeface="汉仪行楷简" panose="02010600000101010101" charset="-122"/>
              </a:rPr>
              <a:t>分钟可达的要求，合理布局商业</a:t>
            </a:r>
            <a:r>
              <a:rPr lang="en-US" altLang="zh-CN" sz="2000" dirty="0">
                <a:solidFill>
                  <a:schemeClr val="tx1">
                    <a:lumMod val="75000"/>
                    <a:lumOff val="25000"/>
                  </a:schemeClr>
                </a:solidFill>
                <a:latin typeface="Arial" panose="020B0604020202020204" pitchFamily="34" charset="0"/>
                <a:ea typeface="汉仪行楷简" panose="02010600000101010101" charset="-122"/>
              </a:rPr>
              <a:t>/</a:t>
            </a:r>
            <a:r>
              <a:rPr lang="zh-CN" altLang="en-US" sz="2000" dirty="0">
                <a:solidFill>
                  <a:schemeClr val="tx1">
                    <a:lumMod val="75000"/>
                    <a:lumOff val="25000"/>
                  </a:schemeClr>
                </a:solidFill>
                <a:latin typeface="Arial" panose="020B0604020202020204" pitchFamily="34" charset="0"/>
                <a:ea typeface="汉仪行楷简" panose="02010600000101010101" charset="-122"/>
              </a:rPr>
              <a:t>文化</a:t>
            </a:r>
            <a:r>
              <a:rPr lang="en-US" altLang="zh-CN" sz="2000" dirty="0">
                <a:solidFill>
                  <a:schemeClr val="tx1">
                    <a:lumMod val="75000"/>
                    <a:lumOff val="25000"/>
                  </a:schemeClr>
                </a:solidFill>
                <a:latin typeface="Arial" panose="020B0604020202020204" pitchFamily="34" charset="0"/>
                <a:ea typeface="汉仪行楷简" panose="02010600000101010101" charset="-122"/>
              </a:rPr>
              <a:t>/</a:t>
            </a:r>
            <a:r>
              <a:rPr lang="zh-CN" altLang="en-US" sz="2000" dirty="0">
                <a:solidFill>
                  <a:schemeClr val="tx1">
                    <a:lumMod val="75000"/>
                    <a:lumOff val="25000"/>
                  </a:schemeClr>
                </a:solidFill>
                <a:latin typeface="Arial" panose="020B0604020202020204" pitchFamily="34" charset="0"/>
                <a:ea typeface="汉仪行楷简" panose="02010600000101010101" charset="-122"/>
              </a:rPr>
              <a:t>体育</a:t>
            </a:r>
            <a:r>
              <a:rPr lang="en-US" altLang="zh-CN" sz="2000" dirty="0">
                <a:solidFill>
                  <a:schemeClr val="tx1">
                    <a:lumMod val="75000"/>
                    <a:lumOff val="25000"/>
                  </a:schemeClr>
                </a:solidFill>
                <a:latin typeface="Arial" panose="020B0604020202020204" pitchFamily="34" charset="0"/>
                <a:ea typeface="汉仪行楷简" panose="02010600000101010101" charset="-122"/>
              </a:rPr>
              <a:t>/</a:t>
            </a:r>
            <a:r>
              <a:rPr lang="zh-CN" altLang="en-US" sz="2000" dirty="0">
                <a:solidFill>
                  <a:schemeClr val="tx1">
                    <a:lumMod val="75000"/>
                    <a:lumOff val="25000"/>
                  </a:schemeClr>
                </a:solidFill>
                <a:latin typeface="Arial" panose="020B0604020202020204" pitchFamily="34" charset="0"/>
                <a:ea typeface="汉仪行楷简" panose="02010600000101010101" charset="-122"/>
              </a:rPr>
              <a:t>卫生</a:t>
            </a:r>
            <a:r>
              <a:rPr lang="en-US" altLang="zh-CN" sz="2000" dirty="0">
                <a:solidFill>
                  <a:schemeClr val="tx1">
                    <a:lumMod val="75000"/>
                    <a:lumOff val="25000"/>
                  </a:schemeClr>
                </a:solidFill>
                <a:latin typeface="Arial" panose="020B0604020202020204" pitchFamily="34" charset="0"/>
                <a:ea typeface="汉仪行楷简" panose="02010600000101010101" charset="-122"/>
              </a:rPr>
              <a:t>/</a:t>
            </a:r>
            <a:r>
              <a:rPr lang="zh-CN" altLang="en-US" sz="2000" dirty="0">
                <a:solidFill>
                  <a:schemeClr val="tx1">
                    <a:lumMod val="75000"/>
                    <a:lumOff val="25000"/>
                  </a:schemeClr>
                </a:solidFill>
                <a:latin typeface="Arial" panose="020B0604020202020204" pitchFamily="34" charset="0"/>
                <a:ea typeface="汉仪行楷简" panose="02010600000101010101" charset="-122"/>
              </a:rPr>
              <a:t>教育</a:t>
            </a:r>
            <a:r>
              <a:rPr lang="en-US" altLang="zh-CN" sz="2000" dirty="0">
                <a:solidFill>
                  <a:schemeClr val="tx1">
                    <a:lumMod val="75000"/>
                    <a:lumOff val="25000"/>
                  </a:schemeClr>
                </a:solidFill>
                <a:latin typeface="Arial" panose="020B0604020202020204" pitchFamily="34" charset="0"/>
                <a:ea typeface="汉仪行楷简" panose="02010600000101010101" charset="-122"/>
              </a:rPr>
              <a:t>/</a:t>
            </a:r>
            <a:r>
              <a:rPr lang="zh-CN" altLang="en-US" sz="2000" dirty="0">
                <a:solidFill>
                  <a:schemeClr val="tx1">
                    <a:lumMod val="75000"/>
                    <a:lumOff val="25000"/>
                  </a:schemeClr>
                </a:solidFill>
                <a:latin typeface="Arial" panose="020B0604020202020204" pitchFamily="34" charset="0"/>
                <a:ea typeface="汉仪行楷简" panose="02010600000101010101" charset="-122"/>
              </a:rPr>
              <a:t>娱乐</a:t>
            </a:r>
            <a:r>
              <a:rPr lang="en-US" altLang="zh-CN" sz="2000" dirty="0">
                <a:solidFill>
                  <a:schemeClr val="tx1">
                    <a:lumMod val="75000"/>
                    <a:lumOff val="25000"/>
                  </a:schemeClr>
                </a:solidFill>
                <a:latin typeface="Arial" panose="020B0604020202020204" pitchFamily="34" charset="0"/>
                <a:ea typeface="汉仪行楷简" panose="02010600000101010101" charset="-122"/>
              </a:rPr>
              <a:t>/</a:t>
            </a:r>
            <a:r>
              <a:rPr lang="zh-CN" altLang="en-US" sz="2000" dirty="0">
                <a:solidFill>
                  <a:schemeClr val="tx1">
                    <a:lumMod val="75000"/>
                    <a:lumOff val="25000"/>
                  </a:schemeClr>
                </a:solidFill>
                <a:latin typeface="Arial" panose="020B0604020202020204" pitchFamily="34" charset="0"/>
                <a:ea typeface="汉仪行楷简" panose="02010600000101010101" charset="-122"/>
              </a:rPr>
              <a:t>休闲等共享设施，打造 “</a:t>
            </a:r>
            <a:r>
              <a:rPr lang="en-US" altLang="zh-CN" sz="2000" dirty="0">
                <a:solidFill>
                  <a:schemeClr val="tx1">
                    <a:lumMod val="75000"/>
                    <a:lumOff val="25000"/>
                  </a:schemeClr>
                </a:solidFill>
                <a:latin typeface="Arial" panose="020B0604020202020204" pitchFamily="34" charset="0"/>
                <a:ea typeface="汉仪行楷简" panose="02010600000101010101" charset="-122"/>
              </a:rPr>
              <a:t>15</a:t>
            </a:r>
            <a:r>
              <a:rPr lang="zh-CN" altLang="en-US" sz="2000" dirty="0">
                <a:solidFill>
                  <a:schemeClr val="tx1">
                    <a:lumMod val="75000"/>
                    <a:lumOff val="25000"/>
                  </a:schemeClr>
                </a:solidFill>
                <a:latin typeface="Arial" panose="020B0604020202020204" pitchFamily="34" charset="0"/>
                <a:ea typeface="汉仪行楷简" panose="02010600000101010101" charset="-122"/>
              </a:rPr>
              <a:t>分钟生活服务圈”、农村社区“</a:t>
            </a:r>
            <a:r>
              <a:rPr lang="en-US" altLang="zh-CN" sz="2000" dirty="0">
                <a:solidFill>
                  <a:schemeClr val="tx1">
                    <a:lumMod val="75000"/>
                    <a:lumOff val="25000"/>
                  </a:schemeClr>
                </a:solidFill>
                <a:latin typeface="Arial" panose="020B0604020202020204" pitchFamily="34" charset="0"/>
                <a:ea typeface="汉仪行楷简" panose="02010600000101010101" charset="-122"/>
              </a:rPr>
              <a:t>30</a:t>
            </a:r>
            <a:r>
              <a:rPr lang="zh-CN" altLang="en-US" sz="2000" dirty="0">
                <a:solidFill>
                  <a:schemeClr val="tx1">
                    <a:lumMod val="75000"/>
                    <a:lumOff val="25000"/>
                  </a:schemeClr>
                </a:solidFill>
                <a:latin typeface="Arial" panose="020B0604020202020204" pitchFamily="34" charset="0"/>
                <a:ea typeface="汉仪行楷简" panose="02010600000101010101" charset="-122"/>
              </a:rPr>
              <a:t>分钟生活服务圈”，促进社区生活服务便利化。</a:t>
            </a:r>
            <a:endParaRPr lang="zh-CN" altLang="en-US" sz="2000" dirty="0">
              <a:solidFill>
                <a:schemeClr val="tx1">
                  <a:lumMod val="75000"/>
                  <a:lumOff val="25000"/>
                </a:schemeClr>
              </a:solidFill>
              <a:latin typeface="Arial" panose="020B0604020202020204" pitchFamily="34" charset="0"/>
              <a:ea typeface="汉仪行楷简" panose="02010600000101010101" charset="-122"/>
            </a:endParaRPr>
          </a:p>
        </p:txBody>
      </p:sp>
      <p:grpSp>
        <p:nvGrpSpPr>
          <p:cNvPr id="45" name="组合 41034"/>
          <p:cNvGrpSpPr/>
          <p:nvPr/>
        </p:nvGrpSpPr>
        <p:grpSpPr bwMode="auto">
          <a:xfrm>
            <a:off x="620954" y="10801379"/>
            <a:ext cx="4948590" cy="3602354"/>
            <a:chOff x="479425" y="8241403"/>
            <a:chExt cx="4838586" cy="3523285"/>
          </a:xfrm>
        </p:grpSpPr>
        <p:pic>
          <p:nvPicPr>
            <p:cNvPr id="71" name="图片 4102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79425" y="8241403"/>
              <a:ext cx="4643438" cy="35232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 name="文本框 41027"/>
            <p:cNvSpPr txBox="1">
              <a:spLocks noChangeArrowheads="1"/>
            </p:cNvSpPr>
            <p:nvPr/>
          </p:nvSpPr>
          <p:spPr bwMode="auto">
            <a:xfrm>
              <a:off x="4254464" y="8398664"/>
              <a:ext cx="720847" cy="510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en-US" altLang="zh-CN" sz="2800" b="1">
                  <a:solidFill>
                    <a:srgbClr val="02E0DB"/>
                  </a:solidFill>
                  <a:latin typeface="Arial" panose="020B0604020202020204" pitchFamily="34" charset="0"/>
                  <a:ea typeface="汉仪行楷简" panose="02010600000101010101" charset="-122"/>
                </a:rPr>
                <a:t>5</a:t>
              </a:r>
              <a:r>
                <a:rPr lang="zh-CN" altLang="en-US" sz="1400" b="1">
                  <a:solidFill>
                    <a:srgbClr val="02E0DB"/>
                  </a:solidFill>
                  <a:latin typeface="Arial" panose="020B0604020202020204" pitchFamily="34" charset="0"/>
                  <a:ea typeface="汉仪行楷简" panose="02010600000101010101" charset="-122"/>
                </a:rPr>
                <a:t>分钟</a:t>
              </a:r>
              <a:endParaRPr lang="zh-CN" altLang="en-US" sz="1400" b="1">
                <a:solidFill>
                  <a:srgbClr val="02E0DB"/>
                </a:solidFill>
                <a:latin typeface="Arial" panose="020B0604020202020204" pitchFamily="34" charset="0"/>
                <a:ea typeface="汉仪行楷简" panose="02010600000101010101" charset="-122"/>
              </a:endParaRPr>
            </a:p>
          </p:txBody>
        </p:sp>
        <p:sp>
          <p:nvSpPr>
            <p:cNvPr id="73" name="文本框 41028"/>
            <p:cNvSpPr txBox="1">
              <a:spLocks noChangeArrowheads="1"/>
            </p:cNvSpPr>
            <p:nvPr/>
          </p:nvSpPr>
          <p:spPr bwMode="auto">
            <a:xfrm>
              <a:off x="4098224" y="9259485"/>
              <a:ext cx="913942" cy="510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en-US" altLang="zh-CN" sz="2800" b="1">
                  <a:solidFill>
                    <a:srgbClr val="39DF98"/>
                  </a:solidFill>
                  <a:latin typeface="Arial" panose="020B0604020202020204" pitchFamily="34" charset="0"/>
                  <a:ea typeface="汉仪行楷简" panose="02010600000101010101" charset="-122"/>
                </a:rPr>
                <a:t>10</a:t>
              </a:r>
              <a:r>
                <a:rPr lang="zh-CN" altLang="en-US" sz="1400" b="1">
                  <a:solidFill>
                    <a:srgbClr val="39DF98"/>
                  </a:solidFill>
                  <a:latin typeface="Arial" panose="020B0604020202020204" pitchFamily="34" charset="0"/>
                  <a:ea typeface="汉仪行楷简" panose="02010600000101010101" charset="-122"/>
                </a:rPr>
                <a:t>分钟</a:t>
              </a:r>
              <a:endParaRPr lang="zh-CN" altLang="en-US" sz="1400" b="1">
                <a:solidFill>
                  <a:srgbClr val="39DF98"/>
                </a:solidFill>
                <a:latin typeface="Arial" panose="020B0604020202020204" pitchFamily="34" charset="0"/>
                <a:ea typeface="汉仪行楷简" panose="02010600000101010101" charset="-122"/>
              </a:endParaRPr>
            </a:p>
          </p:txBody>
        </p:sp>
        <p:sp>
          <p:nvSpPr>
            <p:cNvPr id="74" name="文本框 41029"/>
            <p:cNvSpPr txBox="1">
              <a:spLocks noChangeArrowheads="1"/>
            </p:cNvSpPr>
            <p:nvPr/>
          </p:nvSpPr>
          <p:spPr bwMode="auto">
            <a:xfrm>
              <a:off x="4098224" y="10487270"/>
              <a:ext cx="913942" cy="510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en-US" altLang="zh-CN" sz="2800" b="1">
                  <a:solidFill>
                    <a:srgbClr val="F56B7F"/>
                  </a:solidFill>
                  <a:latin typeface="Arial" panose="020B0604020202020204" pitchFamily="34" charset="0"/>
                  <a:ea typeface="汉仪行楷简" panose="02010600000101010101" charset="-122"/>
                </a:rPr>
                <a:t>15</a:t>
              </a:r>
              <a:r>
                <a:rPr lang="zh-CN" altLang="en-US" sz="1400" b="1">
                  <a:solidFill>
                    <a:srgbClr val="F56B7F"/>
                  </a:solidFill>
                  <a:latin typeface="Arial" panose="020B0604020202020204" pitchFamily="34" charset="0"/>
                  <a:ea typeface="汉仪行楷简" panose="02010600000101010101" charset="-122"/>
                </a:rPr>
                <a:t>分钟</a:t>
              </a:r>
              <a:endParaRPr lang="zh-CN" altLang="en-US" sz="1400" b="1">
                <a:solidFill>
                  <a:srgbClr val="F56B7F"/>
                </a:solidFill>
                <a:latin typeface="Arial" panose="020B0604020202020204" pitchFamily="34" charset="0"/>
                <a:ea typeface="汉仪行楷简" panose="02010600000101010101" charset="-122"/>
              </a:endParaRPr>
            </a:p>
          </p:txBody>
        </p:sp>
        <p:sp>
          <p:nvSpPr>
            <p:cNvPr id="75" name="文本框 41030"/>
            <p:cNvSpPr txBox="1">
              <a:spLocks noChangeArrowheads="1"/>
            </p:cNvSpPr>
            <p:nvPr/>
          </p:nvSpPr>
          <p:spPr bwMode="auto">
            <a:xfrm>
              <a:off x="3352436" y="8895702"/>
              <a:ext cx="1873829" cy="247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zh-CN" altLang="en-US" sz="1050">
                  <a:solidFill>
                    <a:srgbClr val="02E0DB"/>
                  </a:solidFill>
                  <a:latin typeface="Arial" panose="020B0604020202020204" pitchFamily="34" charset="0"/>
                  <a:ea typeface="汉仪行楷简" panose="02010600000101010101" charset="-122"/>
                </a:rPr>
                <a:t>幼儿园、儿童游乐场、便利店</a:t>
              </a:r>
              <a:endParaRPr lang="zh-CN" altLang="en-US" sz="1050">
                <a:solidFill>
                  <a:srgbClr val="02E0DB"/>
                </a:solidFill>
                <a:latin typeface="Arial" panose="020B0604020202020204" pitchFamily="34" charset="0"/>
                <a:ea typeface="汉仪行楷简" panose="02010600000101010101" charset="-122"/>
              </a:endParaRPr>
            </a:p>
          </p:txBody>
        </p:sp>
        <p:sp>
          <p:nvSpPr>
            <p:cNvPr id="76" name="文本框 41031"/>
            <p:cNvSpPr txBox="1">
              <a:spLocks noChangeArrowheads="1"/>
            </p:cNvSpPr>
            <p:nvPr/>
          </p:nvSpPr>
          <p:spPr bwMode="auto">
            <a:xfrm>
              <a:off x="3574568" y="9734500"/>
              <a:ext cx="1743443" cy="5633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zh-CN" altLang="en-US" sz="1050">
                  <a:solidFill>
                    <a:srgbClr val="39DF98"/>
                  </a:solidFill>
                  <a:latin typeface="Arial" panose="020B0604020202020204" pitchFamily="34" charset="0"/>
                  <a:ea typeface="汉仪行楷简" panose="02010600000101010101" charset="-122"/>
                </a:rPr>
                <a:t>社区工作站、小学、超市、</a:t>
              </a:r>
              <a:endParaRPr lang="en-US" altLang="zh-CN" sz="1050">
                <a:solidFill>
                  <a:srgbClr val="39DF98"/>
                </a:solidFill>
                <a:latin typeface="Arial" panose="020B0604020202020204" pitchFamily="34" charset="0"/>
                <a:ea typeface="汉仪行楷简" panose="02010600000101010101" charset="-122"/>
              </a:endParaRPr>
            </a:p>
            <a:p>
              <a:r>
                <a:rPr lang="zh-CN" altLang="en-US" sz="1050">
                  <a:solidFill>
                    <a:srgbClr val="39DF98"/>
                  </a:solidFill>
                  <a:latin typeface="Arial" panose="020B0604020202020204" pitchFamily="34" charset="0"/>
                  <a:ea typeface="汉仪行楷简" panose="02010600000101010101" charset="-122"/>
                </a:rPr>
                <a:t>社区养老设施、图书站、</a:t>
              </a:r>
              <a:endParaRPr lang="en-US" altLang="zh-CN" sz="1050">
                <a:solidFill>
                  <a:srgbClr val="39DF98"/>
                </a:solidFill>
                <a:latin typeface="Arial" panose="020B0604020202020204" pitchFamily="34" charset="0"/>
                <a:ea typeface="汉仪行楷简" panose="02010600000101010101" charset="-122"/>
              </a:endParaRPr>
            </a:p>
            <a:p>
              <a:r>
                <a:rPr lang="zh-CN" altLang="en-US" sz="1050">
                  <a:solidFill>
                    <a:srgbClr val="39DF98"/>
                  </a:solidFill>
                  <a:latin typeface="Arial" panose="020B0604020202020204" pitchFamily="34" charset="0"/>
                  <a:ea typeface="汉仪行楷简" panose="02010600000101010101" charset="-122"/>
                </a:rPr>
                <a:t>菜场、小游园、街头球场</a:t>
              </a:r>
              <a:endParaRPr lang="zh-CN" altLang="en-US" sz="1050">
                <a:solidFill>
                  <a:srgbClr val="39DF98"/>
                </a:solidFill>
                <a:latin typeface="Arial" panose="020B0604020202020204" pitchFamily="34" charset="0"/>
                <a:ea typeface="汉仪行楷简" panose="02010600000101010101" charset="-122"/>
              </a:endParaRPr>
            </a:p>
          </p:txBody>
        </p:sp>
        <p:sp>
          <p:nvSpPr>
            <p:cNvPr id="77" name="文本框 41032"/>
            <p:cNvSpPr txBox="1">
              <a:spLocks noChangeArrowheads="1"/>
            </p:cNvSpPr>
            <p:nvPr/>
          </p:nvSpPr>
          <p:spPr bwMode="auto">
            <a:xfrm>
              <a:off x="3231902" y="10984544"/>
              <a:ext cx="2066215" cy="406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zh-CN" altLang="en-US" sz="1050">
                  <a:solidFill>
                    <a:srgbClr val="F56B7F"/>
                  </a:solidFill>
                  <a:latin typeface="微软雅黑" panose="020B0503020204020204" pitchFamily="34" charset="-122"/>
                  <a:ea typeface="微软雅黑" panose="020B0503020204020204" pitchFamily="34" charset="-122"/>
                </a:rPr>
                <a:t>社区卫生服务中心、中学、百货商业、室内体育设施、社区公园</a:t>
              </a:r>
              <a:endParaRPr lang="zh-CN" altLang="en-US" sz="1050">
                <a:solidFill>
                  <a:srgbClr val="F56B7F"/>
                </a:solidFill>
                <a:latin typeface="微软雅黑" panose="020B0503020204020204" pitchFamily="34" charset="-122"/>
                <a:ea typeface="微软雅黑" panose="020B0503020204020204" pitchFamily="34" charset="-122"/>
              </a:endParaRPr>
            </a:p>
          </p:txBody>
        </p:sp>
      </p:grpSp>
      <p:sp>
        <p:nvSpPr>
          <p:cNvPr id="46" name="椭圆 45"/>
          <p:cNvSpPr/>
          <p:nvPr/>
        </p:nvSpPr>
        <p:spPr>
          <a:xfrm>
            <a:off x="6043776" y="12630617"/>
            <a:ext cx="1538103" cy="1538104"/>
          </a:xfrm>
          <a:prstGeom prst="ellipse">
            <a:avLst/>
          </a:prstGeom>
          <a:solidFill>
            <a:srgbClr val="8BC54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400" dirty="0"/>
          </a:p>
        </p:txBody>
      </p:sp>
      <p:sp>
        <p:nvSpPr>
          <p:cNvPr id="47" name="文本框 40994"/>
          <p:cNvSpPr txBox="1">
            <a:spLocks noChangeArrowheads="1"/>
          </p:cNvSpPr>
          <p:nvPr/>
        </p:nvSpPr>
        <p:spPr bwMode="auto">
          <a:xfrm>
            <a:off x="6143744" y="13198856"/>
            <a:ext cx="132905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zh-CN" altLang="en-US" sz="1800" b="1">
                <a:latin typeface="Arial" panose="020B0604020202020204" pitchFamily="34" charset="0"/>
                <a:ea typeface="汉仪行楷简" panose="02010600000101010101" charset="-122"/>
              </a:rPr>
              <a:t>自然村层级</a:t>
            </a:r>
            <a:endParaRPr lang="zh-CN" altLang="en-US" sz="1800" b="1">
              <a:latin typeface="Arial" panose="020B0604020202020204" pitchFamily="34" charset="0"/>
              <a:ea typeface="汉仪行楷简" panose="02010600000101010101" charset="-122"/>
            </a:endParaRPr>
          </a:p>
        </p:txBody>
      </p:sp>
      <p:sp>
        <p:nvSpPr>
          <p:cNvPr id="59" name="文本框 40995"/>
          <p:cNvSpPr txBox="1">
            <a:spLocks noChangeArrowheads="1"/>
          </p:cNvSpPr>
          <p:nvPr/>
        </p:nvSpPr>
        <p:spPr bwMode="auto">
          <a:xfrm>
            <a:off x="6182328" y="12146561"/>
            <a:ext cx="132905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zh-CN" altLang="en-US" sz="1800" b="1">
                <a:latin typeface="Arial" panose="020B0604020202020204" pitchFamily="34" charset="0"/>
                <a:ea typeface="汉仪行楷简" panose="02010600000101010101" charset="-122"/>
              </a:rPr>
              <a:t>行政村层级</a:t>
            </a:r>
            <a:endParaRPr lang="zh-CN" altLang="en-US" sz="1800" b="1">
              <a:latin typeface="Arial" panose="020B0604020202020204" pitchFamily="34" charset="0"/>
              <a:ea typeface="汉仪行楷简" panose="02010600000101010101" charset="-122"/>
            </a:endParaRPr>
          </a:p>
        </p:txBody>
      </p:sp>
      <p:grpSp>
        <p:nvGrpSpPr>
          <p:cNvPr id="60" name="组合 39954"/>
          <p:cNvGrpSpPr/>
          <p:nvPr/>
        </p:nvGrpSpPr>
        <p:grpSpPr bwMode="auto">
          <a:xfrm>
            <a:off x="7317052" y="11255619"/>
            <a:ext cx="2958700" cy="2297509"/>
            <a:chOff x="6444083" y="9546809"/>
            <a:chExt cx="2677692" cy="2079444"/>
          </a:xfrm>
        </p:grpSpPr>
        <p:cxnSp>
          <p:nvCxnSpPr>
            <p:cNvPr id="67" name="直接连接符 66"/>
            <p:cNvCxnSpPr/>
            <p:nvPr/>
          </p:nvCxnSpPr>
          <p:spPr>
            <a:xfrm flipV="1">
              <a:off x="6444083" y="9546809"/>
              <a:ext cx="315862" cy="555577"/>
            </a:xfrm>
            <a:prstGeom prst="line">
              <a:avLst/>
            </a:prstGeom>
            <a:ln w="12700">
              <a:solidFill>
                <a:schemeClr val="bg1">
                  <a:lumMod val="65000"/>
                </a:schemeClr>
              </a:solidFill>
            </a:ln>
          </p:spPr>
          <p:style>
            <a:lnRef idx="1">
              <a:schemeClr val="accent5"/>
            </a:lnRef>
            <a:fillRef idx="0">
              <a:schemeClr val="accent5"/>
            </a:fillRef>
            <a:effectRef idx="0">
              <a:schemeClr val="accent5"/>
            </a:effectRef>
            <a:fontRef idx="minor">
              <a:schemeClr val="tx1"/>
            </a:fontRef>
          </p:style>
        </p:cxnSp>
        <p:cxnSp>
          <p:nvCxnSpPr>
            <p:cNvPr id="68" name="直接连接符 67"/>
            <p:cNvCxnSpPr/>
            <p:nvPr/>
          </p:nvCxnSpPr>
          <p:spPr>
            <a:xfrm>
              <a:off x="6759945" y="9546809"/>
              <a:ext cx="2361830" cy="0"/>
            </a:xfrm>
            <a:prstGeom prst="line">
              <a:avLst/>
            </a:prstGeom>
            <a:ln w="12700">
              <a:solidFill>
                <a:schemeClr val="bg1">
                  <a:lumMod val="65000"/>
                </a:schemeClr>
              </a:solidFill>
            </a:ln>
          </p:spPr>
          <p:style>
            <a:lnRef idx="1">
              <a:schemeClr val="accent5"/>
            </a:lnRef>
            <a:fillRef idx="0">
              <a:schemeClr val="accent5"/>
            </a:fillRef>
            <a:effectRef idx="0">
              <a:schemeClr val="accent5"/>
            </a:effectRef>
            <a:fontRef idx="minor">
              <a:schemeClr val="tx1"/>
            </a:fontRef>
          </p:style>
        </p:cxnSp>
        <p:cxnSp>
          <p:nvCxnSpPr>
            <p:cNvPr id="69" name="直接连接符 68"/>
            <p:cNvCxnSpPr/>
            <p:nvPr/>
          </p:nvCxnSpPr>
          <p:spPr>
            <a:xfrm flipV="1">
              <a:off x="6566301" y="11050041"/>
              <a:ext cx="417448" cy="576212"/>
            </a:xfrm>
            <a:prstGeom prst="line">
              <a:avLst/>
            </a:prstGeom>
            <a:ln w="12700">
              <a:solidFill>
                <a:schemeClr val="bg1">
                  <a:lumMod val="65000"/>
                </a:schemeClr>
              </a:solidFill>
            </a:ln>
          </p:spPr>
          <p:style>
            <a:lnRef idx="1">
              <a:schemeClr val="accent5"/>
            </a:lnRef>
            <a:fillRef idx="0">
              <a:schemeClr val="accent5"/>
            </a:fillRef>
            <a:effectRef idx="0">
              <a:schemeClr val="accent5"/>
            </a:effectRef>
            <a:fontRef idx="minor">
              <a:schemeClr val="tx1"/>
            </a:fontRef>
          </p:style>
        </p:cxnSp>
        <p:cxnSp>
          <p:nvCxnSpPr>
            <p:cNvPr id="70" name="直接连接符 69"/>
            <p:cNvCxnSpPr/>
            <p:nvPr/>
          </p:nvCxnSpPr>
          <p:spPr>
            <a:xfrm>
              <a:off x="6978986" y="11056391"/>
              <a:ext cx="2069775" cy="0"/>
            </a:xfrm>
            <a:prstGeom prst="line">
              <a:avLst/>
            </a:prstGeom>
            <a:ln w="12700">
              <a:solidFill>
                <a:schemeClr val="bg1">
                  <a:lumMod val="65000"/>
                </a:schemeClr>
              </a:solidFill>
            </a:ln>
          </p:spPr>
          <p:style>
            <a:lnRef idx="1">
              <a:schemeClr val="accent5"/>
            </a:lnRef>
            <a:fillRef idx="0">
              <a:schemeClr val="accent5"/>
            </a:fillRef>
            <a:effectRef idx="0">
              <a:schemeClr val="accent5"/>
            </a:effectRef>
            <a:fontRef idx="minor">
              <a:schemeClr val="tx1"/>
            </a:fontRef>
          </p:style>
        </p:cxnSp>
      </p:grpSp>
      <p:sp>
        <p:nvSpPr>
          <p:cNvPr id="61" name="椭圆 60"/>
          <p:cNvSpPr/>
          <p:nvPr/>
        </p:nvSpPr>
        <p:spPr>
          <a:xfrm>
            <a:off x="7317052" y="13530329"/>
            <a:ext cx="152582" cy="152582"/>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400"/>
          </a:p>
        </p:txBody>
      </p:sp>
      <p:sp>
        <p:nvSpPr>
          <p:cNvPr id="62" name="椭圆 61"/>
          <p:cNvSpPr/>
          <p:nvPr/>
        </p:nvSpPr>
        <p:spPr>
          <a:xfrm>
            <a:off x="7224099" y="11839643"/>
            <a:ext cx="152583" cy="152582"/>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400"/>
          </a:p>
        </p:txBody>
      </p:sp>
      <p:sp>
        <p:nvSpPr>
          <p:cNvPr id="63" name="矩形 62"/>
          <p:cNvSpPr/>
          <p:nvPr/>
        </p:nvSpPr>
        <p:spPr>
          <a:xfrm>
            <a:off x="8101011" y="11295958"/>
            <a:ext cx="2178249" cy="719068"/>
          </a:xfrm>
          <a:prstGeom prst="rect">
            <a:avLst/>
          </a:prstGeom>
          <a:solidFill>
            <a:srgbClr val="DCF1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zh-CN" altLang="en-US" sz="1400" b="1" dirty="0">
                <a:solidFill>
                  <a:srgbClr val="5BB1D5"/>
                </a:solidFill>
                <a:latin typeface="Arial" panose="020B0604020202020204" pitchFamily="34" charset="0"/>
                <a:ea typeface="汉仪行楷简" panose="02010600000101010101" charset="-122"/>
              </a:rPr>
              <a:t>服务半径</a:t>
            </a:r>
            <a:r>
              <a:rPr lang="en-US" altLang="zh-CN" sz="1400" b="1" dirty="0">
                <a:solidFill>
                  <a:srgbClr val="5BB1D5"/>
                </a:solidFill>
                <a:latin typeface="Arial" panose="020B0604020202020204" pitchFamily="34" charset="0"/>
                <a:ea typeface="汉仪行楷简" panose="02010600000101010101" charset="-122"/>
              </a:rPr>
              <a:t>800-1000</a:t>
            </a:r>
            <a:r>
              <a:rPr lang="zh-CN" altLang="en-US" sz="1400" b="1" dirty="0">
                <a:solidFill>
                  <a:srgbClr val="5BB1D5"/>
                </a:solidFill>
                <a:latin typeface="Arial" panose="020B0604020202020204" pitchFamily="34" charset="0"/>
                <a:ea typeface="汉仪行楷简" panose="02010600000101010101" charset="-122"/>
              </a:rPr>
              <a:t>米，</a:t>
            </a:r>
            <a:endParaRPr lang="en-US" altLang="zh-CN" sz="1400" b="1" dirty="0">
              <a:solidFill>
                <a:srgbClr val="5BB1D5"/>
              </a:solidFill>
              <a:latin typeface="Arial" panose="020B0604020202020204" pitchFamily="34" charset="0"/>
              <a:ea typeface="汉仪行楷简" panose="02010600000101010101" charset="-122"/>
            </a:endParaRPr>
          </a:p>
          <a:p>
            <a:pPr>
              <a:defRPr/>
            </a:pPr>
            <a:r>
              <a:rPr lang="zh-CN" altLang="en-US" sz="1400" b="1" dirty="0">
                <a:solidFill>
                  <a:srgbClr val="5BB1D5"/>
                </a:solidFill>
                <a:latin typeface="Arial" panose="020B0604020202020204" pitchFamily="34" charset="0"/>
                <a:ea typeface="汉仪行楷简" panose="02010600000101010101" charset="-122"/>
              </a:rPr>
              <a:t>行政管理基础上结合村庄特定需求进行差异化配置</a:t>
            </a:r>
            <a:endParaRPr lang="zh-CN" altLang="en-US" sz="1400" b="1" dirty="0">
              <a:solidFill>
                <a:srgbClr val="5BB1D5"/>
              </a:solidFill>
              <a:latin typeface="Arial" panose="020B0604020202020204" pitchFamily="34" charset="0"/>
              <a:ea typeface="汉仪行楷简" panose="02010600000101010101" charset="-122"/>
            </a:endParaRPr>
          </a:p>
        </p:txBody>
      </p:sp>
      <p:sp>
        <p:nvSpPr>
          <p:cNvPr id="64" name="矩形 63"/>
          <p:cNvSpPr/>
          <p:nvPr/>
        </p:nvSpPr>
        <p:spPr>
          <a:xfrm>
            <a:off x="8143103" y="12963843"/>
            <a:ext cx="2132649" cy="719068"/>
          </a:xfrm>
          <a:prstGeom prst="rect">
            <a:avLst/>
          </a:prstGeom>
          <a:solidFill>
            <a:srgbClr val="E4FBE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zh-CN" altLang="en-US" sz="1400" b="1" dirty="0">
                <a:solidFill>
                  <a:srgbClr val="97C95A"/>
                </a:solidFill>
                <a:latin typeface="Arial" panose="020B0604020202020204" pitchFamily="34" charset="0"/>
                <a:ea typeface="汉仪行楷简" panose="02010600000101010101" charset="-122"/>
              </a:rPr>
              <a:t>服务半径</a:t>
            </a:r>
            <a:r>
              <a:rPr lang="en-US" altLang="zh-CN" sz="1400" b="1" dirty="0">
                <a:solidFill>
                  <a:srgbClr val="97C95A"/>
                </a:solidFill>
                <a:latin typeface="Arial" panose="020B0604020202020204" pitchFamily="34" charset="0"/>
                <a:ea typeface="汉仪行楷简" panose="02010600000101010101" charset="-122"/>
              </a:rPr>
              <a:t>300-500</a:t>
            </a:r>
            <a:r>
              <a:rPr lang="zh-CN" altLang="en-US" sz="1400" b="1" dirty="0">
                <a:solidFill>
                  <a:srgbClr val="97C95A"/>
                </a:solidFill>
                <a:latin typeface="Arial" panose="020B0604020202020204" pitchFamily="34" charset="0"/>
                <a:ea typeface="汉仪行楷简" panose="02010600000101010101" charset="-122"/>
              </a:rPr>
              <a:t>米，满足老人、儿童等弱势群体最基本的保障性需求</a:t>
            </a:r>
            <a:endParaRPr lang="en-US" altLang="zh-CN" sz="1400" b="1" dirty="0">
              <a:solidFill>
                <a:srgbClr val="97C95A"/>
              </a:solidFill>
              <a:latin typeface="Arial" panose="020B0604020202020204" pitchFamily="34" charset="0"/>
              <a:ea typeface="汉仪行楷简" panose="02010600000101010101" charset="-122"/>
            </a:endParaRPr>
          </a:p>
        </p:txBody>
      </p:sp>
      <p:sp>
        <p:nvSpPr>
          <p:cNvPr id="65" name="文本框 36044"/>
          <p:cNvSpPr txBox="1">
            <a:spLocks noChangeArrowheads="1"/>
          </p:cNvSpPr>
          <p:nvPr/>
        </p:nvSpPr>
        <p:spPr bwMode="auto">
          <a:xfrm>
            <a:off x="6733029" y="10492706"/>
            <a:ext cx="201676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zh-CN" altLang="en-US" sz="1800" b="1">
                <a:latin typeface="Arial" panose="020B0604020202020204" pitchFamily="34" charset="0"/>
                <a:ea typeface="汉仪行楷简" panose="02010600000101010101" charset="-122"/>
              </a:rPr>
              <a:t>农村社区两级体系</a:t>
            </a:r>
            <a:endParaRPr lang="zh-CN" altLang="en-US" sz="1800" b="1">
              <a:latin typeface="Arial" panose="020B0604020202020204" pitchFamily="34" charset="0"/>
              <a:ea typeface="汉仪行楷简" panose="02010600000101010101" charset="-122"/>
            </a:endParaRPr>
          </a:p>
        </p:txBody>
      </p:sp>
      <p:sp>
        <p:nvSpPr>
          <p:cNvPr id="66" name="文本框 36044"/>
          <p:cNvSpPr txBox="1">
            <a:spLocks noChangeArrowheads="1"/>
          </p:cNvSpPr>
          <p:nvPr/>
        </p:nvSpPr>
        <p:spPr bwMode="auto">
          <a:xfrm>
            <a:off x="1887215" y="10490952"/>
            <a:ext cx="17875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zh-CN" altLang="en-US" sz="1800" b="1" dirty="0">
                <a:latin typeface="Arial" panose="020B0604020202020204" pitchFamily="34" charset="0"/>
                <a:ea typeface="汉仪行楷简" panose="02010600000101010101" charset="-122"/>
              </a:rPr>
              <a:t>城镇社区生活圈</a:t>
            </a:r>
            <a:endParaRPr lang="zh-CN" altLang="en-US" sz="1800" b="1" dirty="0">
              <a:latin typeface="Arial" panose="020B0604020202020204" pitchFamily="34" charset="0"/>
              <a:ea typeface="汉仪行楷简" panose="02010600000101010101" charset="-122"/>
            </a:endParaRPr>
          </a:p>
        </p:txBody>
      </p:sp>
      <p:sp>
        <p:nvSpPr>
          <p:cNvPr id="55" name="object 2"/>
          <p:cNvSpPr/>
          <p:nvPr/>
        </p:nvSpPr>
        <p:spPr>
          <a:xfrm>
            <a:off x="1126385" y="1478751"/>
            <a:ext cx="973404" cy="330302"/>
          </a:xfrm>
          <a:prstGeom prst="rect">
            <a:avLst/>
          </a:prstGeom>
          <a:blipFill>
            <a:blip r:embed="rId8" cstate="print">
              <a:alphaModFix amt="25000"/>
            </a:blip>
            <a:stretch>
              <a:fillRect/>
            </a:stretch>
          </a:blipFill>
        </p:spPr>
        <p:txBody>
          <a:bodyPr wrap="square" lIns="0" tIns="0" rIns="0" bIns="0" rtlCol="0"/>
          <a:lstStyle/>
          <a:p>
            <a:endParaRPr sz="1020"/>
          </a:p>
        </p:txBody>
      </p:sp>
      <p:grpSp>
        <p:nvGrpSpPr>
          <p:cNvPr id="56" name="组合 55"/>
          <p:cNvGrpSpPr/>
          <p:nvPr/>
        </p:nvGrpSpPr>
        <p:grpSpPr>
          <a:xfrm>
            <a:off x="0" y="374935"/>
            <a:ext cx="10691813" cy="555340"/>
            <a:chOff x="0" y="487695"/>
            <a:chExt cx="10691813" cy="555340"/>
          </a:xfrm>
        </p:grpSpPr>
        <p:cxnSp>
          <p:nvCxnSpPr>
            <p:cNvPr id="57" name="直接连接符 56"/>
            <p:cNvCxnSpPr/>
            <p:nvPr/>
          </p:nvCxnSpPr>
          <p:spPr>
            <a:xfrm>
              <a:off x="0" y="1043035"/>
              <a:ext cx="10691813" cy="0"/>
            </a:xfrm>
            <a:prstGeom prst="line">
              <a:avLst/>
            </a:prstGeom>
            <a:ln w="25400">
              <a:solidFill>
                <a:srgbClr val="DFABBD"/>
              </a:solidFill>
              <a:prstDash val="sysDot"/>
            </a:ln>
          </p:spPr>
          <p:style>
            <a:lnRef idx="1">
              <a:schemeClr val="accent1"/>
            </a:lnRef>
            <a:fillRef idx="0">
              <a:schemeClr val="accent1"/>
            </a:fillRef>
            <a:effectRef idx="0">
              <a:schemeClr val="accent1"/>
            </a:effectRef>
            <a:fontRef idx="minor">
              <a:schemeClr val="tx1"/>
            </a:fontRef>
          </p:style>
        </p:cxnSp>
        <p:grpSp>
          <p:nvGrpSpPr>
            <p:cNvPr id="78" name="组合 77"/>
            <p:cNvGrpSpPr/>
            <p:nvPr/>
          </p:nvGrpSpPr>
          <p:grpSpPr>
            <a:xfrm>
              <a:off x="523366" y="487695"/>
              <a:ext cx="8099140" cy="488542"/>
              <a:chOff x="523366" y="487695"/>
              <a:chExt cx="8099140" cy="488542"/>
            </a:xfrm>
          </p:grpSpPr>
          <p:sp>
            <p:nvSpPr>
              <p:cNvPr id="79" name="矩形 78"/>
              <p:cNvSpPr/>
              <p:nvPr/>
            </p:nvSpPr>
            <p:spPr>
              <a:xfrm>
                <a:off x="523366" y="487695"/>
                <a:ext cx="326740" cy="326740"/>
              </a:xfrm>
              <a:prstGeom prst="rect">
                <a:avLst/>
              </a:prstGeom>
              <a:gradFill flip="none" rotWithShape="1">
                <a:gsLst>
                  <a:gs pos="0">
                    <a:schemeClr val="bg1"/>
                  </a:gs>
                  <a:gs pos="14000">
                    <a:srgbClr val="DFABBD"/>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0" name="矩形 79"/>
              <p:cNvSpPr/>
              <p:nvPr/>
            </p:nvSpPr>
            <p:spPr>
              <a:xfrm>
                <a:off x="880815" y="674992"/>
                <a:ext cx="239481" cy="239481"/>
              </a:xfrm>
              <a:prstGeom prst="rect">
                <a:avLst/>
              </a:prstGeom>
              <a:gradFill>
                <a:gsLst>
                  <a:gs pos="0">
                    <a:schemeClr val="bg1"/>
                  </a:gs>
                  <a:gs pos="12000">
                    <a:srgbClr val="DFABBD"/>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1" name="文本框 80"/>
              <p:cNvSpPr txBox="1"/>
              <p:nvPr/>
            </p:nvSpPr>
            <p:spPr>
              <a:xfrm>
                <a:off x="1682928" y="639992"/>
                <a:ext cx="6939578" cy="336245"/>
              </a:xfrm>
              <a:prstGeom prst="rect">
                <a:avLst/>
              </a:prstGeom>
              <a:noFill/>
            </p:spPr>
            <p:txBody>
              <a:bodyPr wrap="square">
                <a:spAutoFit/>
              </a:bodyPr>
              <a:lstStyle/>
              <a:p>
                <a:r>
                  <a:rPr lang="en-US" altLang="zh-CN" sz="1600" b="1" dirty="0">
                    <a:solidFill>
                      <a:srgbClr val="DFABBD"/>
                    </a:solidFill>
                    <a:latin typeface="Arial" panose="020B0604020202020204" pitchFamily="34" charset="0"/>
                    <a:ea typeface="汉仪闫锐敏行楷简" panose="00020600040101010101" charset="-122"/>
                  </a:rPr>
                  <a:t>《</a:t>
                </a:r>
                <a:r>
                  <a:rPr lang="zh-CN" altLang="en-US" sz="1600" b="1" dirty="0">
                    <a:solidFill>
                      <a:srgbClr val="DFABBD"/>
                    </a:solidFill>
                    <a:latin typeface="Arial" panose="020B0604020202020204" pitchFamily="34" charset="0"/>
                    <a:ea typeface="汉仪闫锐敏行楷简" panose="00020600040101010101" charset="-122"/>
                  </a:rPr>
                  <a:t>岚城镇国土空间总体规划（</a:t>
                </a:r>
                <a:r>
                  <a:rPr lang="en-US" altLang="zh-CN" sz="1600" b="1" dirty="0">
                    <a:solidFill>
                      <a:srgbClr val="DFABBD"/>
                    </a:solidFill>
                    <a:latin typeface="Arial" panose="020B0604020202020204" pitchFamily="34" charset="0"/>
                    <a:ea typeface="汉仪闫锐敏行楷简" panose="00020600040101010101" charset="-122"/>
                  </a:rPr>
                  <a:t>2021-2035</a:t>
                </a:r>
                <a:r>
                  <a:rPr lang="zh-CN" altLang="en-US" sz="1600" b="1" dirty="0">
                    <a:solidFill>
                      <a:srgbClr val="DFABBD"/>
                    </a:solidFill>
                    <a:latin typeface="Arial" panose="020B0604020202020204" pitchFamily="34" charset="0"/>
                    <a:ea typeface="汉仪闫锐敏行楷简" panose="00020600040101010101" charset="-122"/>
                  </a:rPr>
                  <a:t>）</a:t>
                </a:r>
                <a:r>
                  <a:rPr lang="en-US" altLang="zh-CN" sz="1600" b="1" dirty="0">
                    <a:solidFill>
                      <a:srgbClr val="DFABBD"/>
                    </a:solidFill>
                    <a:latin typeface="Arial" panose="020B0604020202020204" pitchFamily="34" charset="0"/>
                    <a:ea typeface="汉仪闫锐敏行楷简" panose="00020600040101010101" charset="-122"/>
                  </a:rPr>
                  <a:t>》</a:t>
                </a:r>
                <a:r>
                  <a:rPr lang="zh-CN" altLang="en-US" sz="1600" b="1" dirty="0">
                    <a:solidFill>
                      <a:srgbClr val="DFABBD"/>
                    </a:solidFill>
                    <a:latin typeface="Arial" panose="020B0604020202020204" pitchFamily="34" charset="0"/>
                    <a:ea typeface="汉仪闫锐敏行楷简" panose="00020600040101010101" charset="-122"/>
                  </a:rPr>
                  <a:t>（公众版）</a:t>
                </a:r>
                <a:endParaRPr lang="zh-CN" altLang="en-US" sz="1600" b="1" dirty="0">
                  <a:solidFill>
                    <a:srgbClr val="DFABBD"/>
                  </a:solidFill>
                  <a:latin typeface="Arial" panose="020B0604020202020204" pitchFamily="34" charset="0"/>
                  <a:ea typeface="汉仪闫锐敏行楷简" panose="00020600040101010101" charset="-122"/>
                </a:endParaRPr>
              </a:p>
            </p:txBody>
          </p:sp>
        </p:grpSp>
      </p:grpSp>
      <p:sp>
        <p:nvSpPr>
          <p:cNvPr id="82" name="object 4"/>
          <p:cNvSpPr txBox="1"/>
          <p:nvPr/>
        </p:nvSpPr>
        <p:spPr>
          <a:xfrm>
            <a:off x="1323208" y="1289777"/>
            <a:ext cx="5470498" cy="492125"/>
          </a:xfrm>
          <a:prstGeom prst="rect">
            <a:avLst/>
          </a:prstGeom>
        </p:spPr>
        <p:txBody>
          <a:bodyPr vert="horz" wrap="square" lIns="0" tIns="0" rIns="0" bIns="0" rtlCol="0">
            <a:spAutoFit/>
          </a:bodyPr>
          <a:lstStyle/>
          <a:p>
            <a:pPr marL="9525">
              <a:tabLst>
                <a:tab pos="838835" algn="l"/>
              </a:tabLst>
            </a:pPr>
            <a:r>
              <a:rPr lang="en-US" altLang="zh-CN" sz="3200" b="1" spc="8" dirty="0">
                <a:solidFill>
                  <a:srgbClr val="DFABBD"/>
                </a:solidFill>
                <a:latin typeface="Arial" panose="020B0604020202020204" pitchFamily="34" charset="0"/>
                <a:ea typeface="汉仪行楷简" panose="02010600000101010101" charset="-122"/>
                <a:cs typeface="微软雅黑" panose="020B0503020204020204" pitchFamily="34" charset="-122"/>
              </a:rPr>
              <a:t>5.3</a:t>
            </a:r>
            <a:r>
              <a:rPr lang="zh-CN" altLang="en-US" sz="3200" b="1" spc="8" dirty="0">
                <a:solidFill>
                  <a:srgbClr val="DFABBD"/>
                </a:solidFill>
                <a:latin typeface="Arial" panose="020B0604020202020204" pitchFamily="34" charset="0"/>
                <a:ea typeface="汉仪行楷简" panose="02010600000101010101" charset="-122"/>
                <a:cs typeface="微软雅黑" panose="020B0503020204020204" pitchFamily="34" charset="-122"/>
              </a:rPr>
              <a:t>	</a:t>
            </a:r>
            <a:r>
              <a:rPr lang="zh-CN" altLang="en-US" sz="3200" b="1" spc="226" dirty="0">
                <a:solidFill>
                  <a:srgbClr val="DFABBD"/>
                </a:solidFill>
                <a:latin typeface="Arial" panose="020B0604020202020204" pitchFamily="34" charset="0"/>
                <a:ea typeface="汉仪行楷简" panose="02010600000101010101" charset="-122"/>
                <a:cs typeface="微软雅黑" panose="020B0503020204020204" pitchFamily="34" charset="-122"/>
              </a:rPr>
              <a:t>提供全域均衡公共服务</a:t>
            </a:r>
            <a:endParaRPr lang="zh-CN" altLang="en-US" sz="3200" b="1" spc="226" dirty="0">
              <a:solidFill>
                <a:srgbClr val="DFABBD"/>
              </a:solidFill>
              <a:latin typeface="Arial" panose="020B0604020202020204" pitchFamily="34" charset="0"/>
              <a:ea typeface="汉仪行楷简" panose="02010600000101010101" charset="-122"/>
              <a:cs typeface="微软雅黑" panose="020B0503020204020204" pitchFamily="34" charset="-122"/>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object 2"/>
          <p:cNvSpPr/>
          <p:nvPr/>
        </p:nvSpPr>
        <p:spPr>
          <a:xfrm>
            <a:off x="1126385" y="1478751"/>
            <a:ext cx="973404" cy="357701"/>
          </a:xfrm>
          <a:prstGeom prst="rect">
            <a:avLst/>
          </a:prstGeom>
          <a:blipFill>
            <a:blip r:embed="rId1" cstate="print"/>
            <a:stretch>
              <a:fillRect/>
            </a:stretch>
          </a:blipFill>
        </p:spPr>
        <p:txBody>
          <a:bodyPr wrap="square" lIns="0" tIns="0" rIns="0" bIns="0" rtlCol="0"/>
          <a:lstStyle/>
          <a:p>
            <a:endParaRPr sz="1020"/>
          </a:p>
        </p:txBody>
      </p:sp>
      <p:sp>
        <p:nvSpPr>
          <p:cNvPr id="3" name="object 3"/>
          <p:cNvSpPr/>
          <p:nvPr/>
        </p:nvSpPr>
        <p:spPr>
          <a:xfrm>
            <a:off x="741285" y="1274786"/>
            <a:ext cx="1701046" cy="875356"/>
          </a:xfrm>
          <a:custGeom>
            <a:avLst/>
            <a:gdLst/>
            <a:ahLst/>
            <a:cxnLst/>
            <a:rect l="l" t="t" r="r" b="b"/>
            <a:pathLst>
              <a:path w="2261870" h="1163955">
                <a:moveTo>
                  <a:pt x="2067823" y="0"/>
                </a:moveTo>
                <a:lnTo>
                  <a:pt x="0" y="0"/>
                </a:lnTo>
                <a:lnTo>
                  <a:pt x="0" y="1163783"/>
                </a:lnTo>
                <a:lnTo>
                  <a:pt x="2261787" y="1163783"/>
                </a:lnTo>
                <a:lnTo>
                  <a:pt x="2261787" y="193963"/>
                </a:lnTo>
                <a:lnTo>
                  <a:pt x="2067823" y="0"/>
                </a:lnTo>
                <a:close/>
              </a:path>
            </a:pathLst>
          </a:custGeom>
          <a:solidFill>
            <a:srgbClr val="FFFFFF"/>
          </a:solidFill>
        </p:spPr>
        <p:txBody>
          <a:bodyPr wrap="square" lIns="0" tIns="0" rIns="0" bIns="0" rtlCol="0"/>
          <a:lstStyle/>
          <a:p>
            <a:endParaRPr sz="1020"/>
          </a:p>
        </p:txBody>
      </p:sp>
      <p:sp>
        <p:nvSpPr>
          <p:cNvPr id="7" name="object 7"/>
          <p:cNvSpPr/>
          <p:nvPr/>
        </p:nvSpPr>
        <p:spPr>
          <a:xfrm>
            <a:off x="501549" y="1807532"/>
            <a:ext cx="10075428" cy="2623680"/>
          </a:xfrm>
          <a:custGeom>
            <a:avLst/>
            <a:gdLst/>
            <a:ahLst/>
            <a:cxnLst/>
            <a:rect l="l" t="t" r="r" b="b"/>
            <a:pathLst>
              <a:path w="13397230" h="3488690">
                <a:moveTo>
                  <a:pt x="0" y="0"/>
                </a:moveTo>
                <a:lnTo>
                  <a:pt x="0" y="3488313"/>
                </a:lnTo>
                <a:lnTo>
                  <a:pt x="583999" y="3488313"/>
                </a:lnTo>
                <a:lnTo>
                  <a:pt x="583999" y="593023"/>
                </a:lnTo>
                <a:lnTo>
                  <a:pt x="13355484" y="593023"/>
                </a:lnTo>
                <a:lnTo>
                  <a:pt x="13307692" y="50599"/>
                </a:lnTo>
                <a:lnTo>
                  <a:pt x="0" y="0"/>
                </a:lnTo>
                <a:close/>
              </a:path>
              <a:path w="13397230" h="3488690">
                <a:moveTo>
                  <a:pt x="13355484" y="593023"/>
                </a:moveTo>
                <a:lnTo>
                  <a:pt x="583999" y="593023"/>
                </a:lnTo>
                <a:lnTo>
                  <a:pt x="12445817" y="630972"/>
                </a:lnTo>
                <a:lnTo>
                  <a:pt x="12445817" y="3450364"/>
                </a:lnTo>
                <a:lnTo>
                  <a:pt x="13358712" y="3425064"/>
                </a:lnTo>
                <a:lnTo>
                  <a:pt x="13396662" y="1055585"/>
                </a:lnTo>
                <a:lnTo>
                  <a:pt x="13396240" y="1055585"/>
                </a:lnTo>
                <a:lnTo>
                  <a:pt x="13355484" y="593023"/>
                </a:lnTo>
                <a:close/>
              </a:path>
            </a:pathLst>
          </a:custGeom>
          <a:solidFill>
            <a:srgbClr val="FFFFFF"/>
          </a:solidFill>
        </p:spPr>
        <p:txBody>
          <a:bodyPr wrap="square" lIns="0" tIns="0" rIns="0" bIns="0" rtlCol="0"/>
          <a:lstStyle/>
          <a:p>
            <a:endParaRPr sz="1020"/>
          </a:p>
        </p:txBody>
      </p:sp>
      <p:grpSp>
        <p:nvGrpSpPr>
          <p:cNvPr id="10" name="组合 40969"/>
          <p:cNvGrpSpPr/>
          <p:nvPr/>
        </p:nvGrpSpPr>
        <p:grpSpPr bwMode="auto">
          <a:xfrm>
            <a:off x="392906" y="2338386"/>
            <a:ext cx="9650584" cy="12131318"/>
            <a:chOff x="552450" y="1695450"/>
            <a:chExt cx="7886700" cy="10380663"/>
          </a:xfrm>
        </p:grpSpPr>
        <p:sp>
          <p:nvSpPr>
            <p:cNvPr id="11" name="矩形 40970"/>
            <p:cNvSpPr/>
            <p:nvPr/>
          </p:nvSpPr>
          <p:spPr>
            <a:xfrm>
              <a:off x="1506509" y="11011614"/>
              <a:ext cx="6932641" cy="1016199"/>
            </a:xfrm>
            <a:prstGeom prst="rect">
              <a:avLst/>
            </a:prstGeom>
            <a:gradFill>
              <a:gsLst>
                <a:gs pos="0">
                  <a:schemeClr val="accent6"/>
                </a:gs>
                <a:gs pos="0">
                  <a:schemeClr val="accent2"/>
                </a:gs>
                <a:gs pos="0">
                  <a:srgbClr val="88AA9A"/>
                </a:gs>
                <a:gs pos="100000">
                  <a:srgbClr val="F0F0F0"/>
                </a:gs>
              </a:gsLst>
              <a:path path="circle">
                <a:fillToRect r="100000" b="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2" name="椭圆 40971"/>
            <p:cNvSpPr/>
            <p:nvPr/>
          </p:nvSpPr>
          <p:spPr>
            <a:xfrm>
              <a:off x="854075" y="10955338"/>
              <a:ext cx="1104900" cy="1117600"/>
            </a:xfrm>
            <a:prstGeom prst="ellipse">
              <a:avLst/>
            </a:prstGeom>
            <a:solidFill>
              <a:schemeClr val="bg1"/>
            </a:solidFill>
            <a:ln w="25400">
              <a:solidFill>
                <a:srgbClr val="88AA9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3" name="矩形 40972"/>
            <p:cNvSpPr/>
            <p:nvPr/>
          </p:nvSpPr>
          <p:spPr>
            <a:xfrm>
              <a:off x="1506509" y="9725197"/>
              <a:ext cx="6932641" cy="973103"/>
            </a:xfrm>
            <a:prstGeom prst="rect">
              <a:avLst/>
            </a:prstGeom>
            <a:gradFill>
              <a:gsLst>
                <a:gs pos="0">
                  <a:schemeClr val="accent6"/>
                </a:gs>
                <a:gs pos="0">
                  <a:schemeClr val="accent2"/>
                </a:gs>
                <a:gs pos="0">
                  <a:srgbClr val="EDD69C"/>
                </a:gs>
                <a:gs pos="100000">
                  <a:srgbClr val="F5EED7"/>
                </a:gs>
              </a:gsLst>
              <a:path path="circle">
                <a:fillToRect r="100000" b="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4" name="椭圆 40973"/>
            <p:cNvSpPr/>
            <p:nvPr/>
          </p:nvSpPr>
          <p:spPr>
            <a:xfrm>
              <a:off x="842963" y="9652000"/>
              <a:ext cx="1104900" cy="1117600"/>
            </a:xfrm>
            <a:prstGeom prst="ellipse">
              <a:avLst/>
            </a:prstGeom>
            <a:solidFill>
              <a:schemeClr val="bg1"/>
            </a:solidFill>
            <a:ln w="25400">
              <a:solidFill>
                <a:srgbClr val="EDD69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5" name="矩形 40974"/>
            <p:cNvSpPr/>
            <p:nvPr/>
          </p:nvSpPr>
          <p:spPr>
            <a:xfrm>
              <a:off x="1506509" y="8399565"/>
              <a:ext cx="6932641" cy="973103"/>
            </a:xfrm>
            <a:prstGeom prst="rect">
              <a:avLst/>
            </a:prstGeom>
            <a:gradFill>
              <a:gsLst>
                <a:gs pos="0">
                  <a:schemeClr val="accent6"/>
                </a:gs>
                <a:gs pos="0">
                  <a:schemeClr val="accent2"/>
                </a:gs>
                <a:gs pos="0">
                  <a:srgbClr val="FF7B7B"/>
                </a:gs>
                <a:gs pos="66000">
                  <a:srgbClr val="FFE5E5"/>
                </a:gs>
              </a:gsLst>
              <a:path path="circle">
                <a:fillToRect r="100000" b="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6" name="椭圆 40975"/>
            <p:cNvSpPr/>
            <p:nvPr/>
          </p:nvSpPr>
          <p:spPr>
            <a:xfrm>
              <a:off x="841375" y="8342313"/>
              <a:ext cx="1104900" cy="1117600"/>
            </a:xfrm>
            <a:prstGeom prst="ellipse">
              <a:avLst/>
            </a:prstGeom>
            <a:solidFill>
              <a:schemeClr val="bg1"/>
            </a:solidFill>
            <a:ln w="25400">
              <a:solidFill>
                <a:srgbClr val="FF7B7B"/>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7" name="矩形 16"/>
            <p:cNvSpPr/>
            <p:nvPr/>
          </p:nvSpPr>
          <p:spPr>
            <a:xfrm>
              <a:off x="1506509" y="7111948"/>
              <a:ext cx="6932641" cy="973103"/>
            </a:xfrm>
            <a:prstGeom prst="rect">
              <a:avLst/>
            </a:prstGeom>
            <a:gradFill>
              <a:gsLst>
                <a:gs pos="0">
                  <a:schemeClr val="accent6"/>
                </a:gs>
                <a:gs pos="0">
                  <a:schemeClr val="accent2"/>
                </a:gs>
                <a:gs pos="0">
                  <a:srgbClr val="FF99C9"/>
                </a:gs>
                <a:gs pos="56000">
                  <a:srgbClr val="FFEFF7"/>
                </a:gs>
              </a:gsLst>
              <a:path path="circle">
                <a:fillToRect r="100000" b="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8" name="椭圆 17"/>
            <p:cNvSpPr/>
            <p:nvPr/>
          </p:nvSpPr>
          <p:spPr>
            <a:xfrm>
              <a:off x="860425" y="7032625"/>
              <a:ext cx="1104900" cy="1119188"/>
            </a:xfrm>
            <a:prstGeom prst="ellipse">
              <a:avLst/>
            </a:prstGeom>
            <a:solidFill>
              <a:schemeClr val="bg1"/>
            </a:solidFill>
            <a:ln w="25400">
              <a:solidFill>
                <a:srgbClr val="FF99C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pic>
          <p:nvPicPr>
            <p:cNvPr id="19" name="图片 23"/>
            <p:cNvPicPr>
              <a:picLocks noChangeAspect="1" noChangeArrowheads="1"/>
            </p:cNvPicPr>
            <p:nvPr/>
          </p:nvPicPr>
          <p:blipFill>
            <a:blip r:embed="rId2">
              <a:extLst>
                <a:ext uri="{28A0092B-C50C-407E-A947-70E740481C1C}">
                  <a14:useLocalDpi xmlns:a14="http://schemas.microsoft.com/office/drawing/2010/main" val="0"/>
                </a:ext>
              </a:extLst>
            </a:blip>
            <a:srcRect l="69621" t="9081" r="8568" b="77740"/>
            <a:stretch>
              <a:fillRect/>
            </a:stretch>
          </p:blipFill>
          <p:spPr bwMode="auto">
            <a:xfrm>
              <a:off x="552450" y="7091315"/>
              <a:ext cx="1731830" cy="10138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矩形 19"/>
            <p:cNvSpPr/>
            <p:nvPr/>
          </p:nvSpPr>
          <p:spPr>
            <a:xfrm>
              <a:off x="1506509" y="5802957"/>
              <a:ext cx="6932641" cy="973103"/>
            </a:xfrm>
            <a:prstGeom prst="rect">
              <a:avLst/>
            </a:prstGeom>
            <a:gradFill>
              <a:gsLst>
                <a:gs pos="0">
                  <a:schemeClr val="accent2"/>
                </a:gs>
                <a:gs pos="0">
                  <a:schemeClr val="accent2"/>
                </a:gs>
                <a:gs pos="0">
                  <a:srgbClr val="7B63FF"/>
                </a:gs>
                <a:gs pos="57000">
                  <a:srgbClr val="D6CEFE"/>
                </a:gs>
              </a:gsLst>
              <a:path path="circle">
                <a:fillToRect r="100000" b="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21" name="椭圆 20"/>
            <p:cNvSpPr/>
            <p:nvPr/>
          </p:nvSpPr>
          <p:spPr>
            <a:xfrm>
              <a:off x="849313" y="5738813"/>
              <a:ext cx="1104900" cy="1119187"/>
            </a:xfrm>
            <a:prstGeom prst="ellipse">
              <a:avLst/>
            </a:prstGeom>
            <a:solidFill>
              <a:schemeClr val="bg1"/>
            </a:solidFill>
            <a:ln w="25400">
              <a:solidFill>
                <a:srgbClr val="7E66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22" name="矩形 21"/>
            <p:cNvSpPr/>
            <p:nvPr/>
          </p:nvSpPr>
          <p:spPr>
            <a:xfrm>
              <a:off x="1506509" y="4492865"/>
              <a:ext cx="6932641" cy="973103"/>
            </a:xfrm>
            <a:prstGeom prst="rect">
              <a:avLst/>
            </a:prstGeom>
            <a:gradFill>
              <a:gsLst>
                <a:gs pos="0">
                  <a:srgbClr val="528FD1"/>
                </a:gs>
                <a:gs pos="0">
                  <a:schemeClr val="accent2"/>
                </a:gs>
                <a:gs pos="0">
                  <a:srgbClr val="528FD1"/>
                </a:gs>
                <a:gs pos="65000">
                  <a:schemeClr val="accent5">
                    <a:lumMod val="20000"/>
                    <a:lumOff val="80000"/>
                  </a:schemeClr>
                </a:gs>
              </a:gsLst>
              <a:path path="circle">
                <a:fillToRect r="100000" b="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23" name="椭圆 22"/>
            <p:cNvSpPr/>
            <p:nvPr/>
          </p:nvSpPr>
          <p:spPr>
            <a:xfrm>
              <a:off x="836613" y="4403725"/>
              <a:ext cx="1104900" cy="1117600"/>
            </a:xfrm>
            <a:prstGeom prst="ellipse">
              <a:avLst/>
            </a:prstGeom>
            <a:solidFill>
              <a:schemeClr val="bg1"/>
            </a:solidFill>
            <a:ln w="25400">
              <a:solidFill>
                <a:srgbClr val="528FD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24" name="矩形 23"/>
            <p:cNvSpPr/>
            <p:nvPr/>
          </p:nvSpPr>
          <p:spPr>
            <a:xfrm>
              <a:off x="1506509" y="3145998"/>
              <a:ext cx="6932641" cy="973103"/>
            </a:xfrm>
            <a:prstGeom prst="rect">
              <a:avLst/>
            </a:prstGeom>
            <a:gradFill>
              <a:gsLst>
                <a:gs pos="0">
                  <a:srgbClr val="199AAF"/>
                </a:gs>
                <a:gs pos="0">
                  <a:schemeClr val="accent2"/>
                </a:gs>
                <a:gs pos="0">
                  <a:srgbClr val="FF3398"/>
                </a:gs>
                <a:gs pos="60000">
                  <a:srgbClr val="FECAE4"/>
                </a:gs>
              </a:gsLst>
              <a:path path="circle">
                <a:fillToRect r="100000" b="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25" name="椭圆 24"/>
            <p:cNvSpPr/>
            <p:nvPr/>
          </p:nvSpPr>
          <p:spPr>
            <a:xfrm>
              <a:off x="835025" y="3078163"/>
              <a:ext cx="1103313" cy="1117600"/>
            </a:xfrm>
            <a:prstGeom prst="ellipse">
              <a:avLst/>
            </a:prstGeom>
            <a:solidFill>
              <a:schemeClr val="bg1"/>
            </a:solidFill>
            <a:ln w="25400">
              <a:solidFill>
                <a:srgbClr val="FF3398"/>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26" name="矩形 25"/>
            <p:cNvSpPr/>
            <p:nvPr/>
          </p:nvSpPr>
          <p:spPr>
            <a:xfrm>
              <a:off x="1506509" y="1821962"/>
              <a:ext cx="6932641" cy="973103"/>
            </a:xfrm>
            <a:prstGeom prst="rect">
              <a:avLst/>
            </a:prstGeom>
            <a:gradFill>
              <a:gsLst>
                <a:gs pos="0">
                  <a:srgbClr val="C45164"/>
                </a:gs>
                <a:gs pos="0">
                  <a:schemeClr val="accent2"/>
                </a:gs>
                <a:gs pos="0">
                  <a:srgbClr val="00B0F1"/>
                </a:gs>
                <a:gs pos="63000">
                  <a:srgbClr val="BDEEFF"/>
                </a:gs>
              </a:gsLst>
              <a:path path="circle">
                <a:fillToRect r="100000" b="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p>
          </p:txBody>
        </p:sp>
        <p:sp>
          <p:nvSpPr>
            <p:cNvPr id="28" name="椭圆 27"/>
            <p:cNvSpPr/>
            <p:nvPr/>
          </p:nvSpPr>
          <p:spPr>
            <a:xfrm>
              <a:off x="830263" y="1743075"/>
              <a:ext cx="1103312" cy="1117600"/>
            </a:xfrm>
            <a:prstGeom prst="ellipse">
              <a:avLst/>
            </a:prstGeom>
            <a:solidFill>
              <a:schemeClr val="bg1"/>
            </a:solidFill>
            <a:ln w="25400">
              <a:solidFill>
                <a:srgbClr val="00B0F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pic>
          <p:nvPicPr>
            <p:cNvPr id="29" name="图片 19"/>
            <p:cNvPicPr>
              <a:picLocks noChangeAspect="1" noChangeArrowheads="1"/>
            </p:cNvPicPr>
            <p:nvPr/>
          </p:nvPicPr>
          <p:blipFill>
            <a:blip r:embed="rId2">
              <a:extLst>
                <a:ext uri="{28A0092B-C50C-407E-A947-70E740481C1C}">
                  <a14:useLocalDpi xmlns:a14="http://schemas.microsoft.com/office/drawing/2010/main" val="0"/>
                </a:ext>
              </a:extLst>
            </a:blip>
            <a:srcRect l="5867" t="30470" r="72324" b="56351"/>
            <a:stretch>
              <a:fillRect/>
            </a:stretch>
          </p:blipFill>
          <p:spPr bwMode="auto">
            <a:xfrm>
              <a:off x="552450" y="4454311"/>
              <a:ext cx="1731830" cy="10138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图片 20"/>
            <p:cNvPicPr>
              <a:picLocks noChangeAspect="1" noChangeArrowheads="1"/>
            </p:cNvPicPr>
            <p:nvPr/>
          </p:nvPicPr>
          <p:blipFill>
            <a:blip r:embed="rId2">
              <a:extLst>
                <a:ext uri="{28A0092B-C50C-407E-A947-70E740481C1C}">
                  <a14:useLocalDpi xmlns:a14="http://schemas.microsoft.com/office/drawing/2010/main" val="0"/>
                </a:ext>
              </a:extLst>
            </a:blip>
            <a:srcRect l="9885" t="53700" r="76949" b="31754"/>
            <a:stretch>
              <a:fillRect/>
            </a:stretch>
          </p:blipFill>
          <p:spPr bwMode="auto">
            <a:xfrm>
              <a:off x="865142" y="3086254"/>
              <a:ext cx="1045512" cy="11194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图片 21"/>
            <p:cNvPicPr>
              <a:picLocks noChangeAspect="1" noChangeArrowheads="1"/>
            </p:cNvPicPr>
            <p:nvPr/>
          </p:nvPicPr>
          <p:blipFill>
            <a:blip r:embed="rId2">
              <a:extLst>
                <a:ext uri="{28A0092B-C50C-407E-A947-70E740481C1C}">
                  <a14:useLocalDpi xmlns:a14="http://schemas.microsoft.com/office/drawing/2010/main" val="0"/>
                </a:ext>
              </a:extLst>
            </a:blip>
            <a:srcRect l="6886" t="77695" r="74213" b="8623"/>
            <a:stretch>
              <a:fillRect/>
            </a:stretch>
          </p:blipFill>
          <p:spPr bwMode="auto">
            <a:xfrm>
              <a:off x="642249" y="5759003"/>
              <a:ext cx="1500919" cy="10528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图片 22"/>
            <p:cNvPicPr>
              <a:picLocks noChangeAspect="1" noChangeArrowheads="1"/>
            </p:cNvPicPr>
            <p:nvPr/>
          </p:nvPicPr>
          <p:blipFill>
            <a:blip r:embed="rId2">
              <a:extLst>
                <a:ext uri="{28A0092B-C50C-407E-A947-70E740481C1C}">
                  <a14:useLocalDpi xmlns:a14="http://schemas.microsoft.com/office/drawing/2010/main" val="0"/>
                </a:ext>
              </a:extLst>
            </a:blip>
            <a:srcRect l="9775" t="8958" r="77058" b="75723"/>
            <a:stretch>
              <a:fillRect/>
            </a:stretch>
          </p:blipFill>
          <p:spPr bwMode="auto">
            <a:xfrm>
              <a:off x="865142" y="1695450"/>
              <a:ext cx="1045512" cy="1177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图片 24"/>
            <p:cNvPicPr>
              <a:picLocks noChangeAspect="1" noChangeArrowheads="1"/>
            </p:cNvPicPr>
            <p:nvPr/>
          </p:nvPicPr>
          <p:blipFill>
            <a:blip r:embed="rId2">
              <a:extLst>
                <a:ext uri="{28A0092B-C50C-407E-A947-70E740481C1C}">
                  <a14:useLocalDpi xmlns:a14="http://schemas.microsoft.com/office/drawing/2010/main" val="0"/>
                </a:ext>
              </a:extLst>
            </a:blip>
            <a:srcRect l="73433" t="30331" r="12662" b="56490"/>
            <a:stretch>
              <a:fillRect/>
            </a:stretch>
          </p:blipFill>
          <p:spPr bwMode="auto">
            <a:xfrm>
              <a:off x="836278" y="8402505"/>
              <a:ext cx="1104843" cy="10138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图片 33"/>
            <p:cNvPicPr>
              <a:picLocks noChangeAspect="1"/>
            </p:cNvPicPr>
            <p:nvPr/>
          </p:nvPicPr>
          <p:blipFill rotWithShape="1">
            <a:blip r:embed="rId3">
              <a:duotone>
                <a:schemeClr val="accent4">
                  <a:shade val="45000"/>
                  <a:satMod val="135000"/>
                </a:schemeClr>
                <a:prstClr val="white"/>
              </a:duotone>
            </a:blip>
            <a:srcRect l="73828" t="53602" r="12622" b="32546"/>
            <a:stretch>
              <a:fillRect/>
            </a:stretch>
          </p:blipFill>
          <p:spPr>
            <a:xfrm>
              <a:off x="865140" y="9660950"/>
              <a:ext cx="1076055" cy="1065440"/>
            </a:xfrm>
            <a:prstGeom prst="rect">
              <a:avLst/>
            </a:prstGeom>
          </p:spPr>
        </p:pic>
        <p:pic>
          <p:nvPicPr>
            <p:cNvPr id="35" name="图片 26"/>
            <p:cNvPicPr>
              <a:picLocks noChangeAspect="1" noChangeArrowheads="1"/>
            </p:cNvPicPr>
            <p:nvPr/>
          </p:nvPicPr>
          <p:blipFill>
            <a:blip r:embed="rId2">
              <a:extLst>
                <a:ext uri="{28A0092B-C50C-407E-A947-70E740481C1C}">
                  <a14:useLocalDpi xmlns:a14="http://schemas.microsoft.com/office/drawing/2010/main" val="0"/>
                </a:ext>
              </a:extLst>
            </a:blip>
            <a:srcRect l="73732" t="78191" r="12718" b="7892"/>
            <a:stretch>
              <a:fillRect/>
            </a:stretch>
          </p:blipFill>
          <p:spPr bwMode="auto">
            <a:xfrm>
              <a:off x="865142" y="11005388"/>
              <a:ext cx="1075979" cy="107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6" name="组合 41035"/>
          <p:cNvGrpSpPr/>
          <p:nvPr/>
        </p:nvGrpSpPr>
        <p:grpSpPr bwMode="auto">
          <a:xfrm>
            <a:off x="2111069" y="2620829"/>
            <a:ext cx="7958623" cy="11616290"/>
            <a:chOff x="1934707" y="1907378"/>
            <a:chExt cx="6503984" cy="9940757"/>
          </a:xfrm>
        </p:grpSpPr>
        <p:sp>
          <p:nvSpPr>
            <p:cNvPr id="37" name="文本框 40966"/>
            <p:cNvSpPr txBox="1">
              <a:spLocks noChangeArrowheads="1"/>
            </p:cNvSpPr>
            <p:nvPr/>
          </p:nvSpPr>
          <p:spPr bwMode="auto">
            <a:xfrm>
              <a:off x="1965175" y="1907378"/>
              <a:ext cx="6473516" cy="5390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nSpc>
                  <a:spcPts val="2100"/>
                </a:lnSpc>
              </a:pPr>
              <a:r>
                <a:rPr lang="zh-CN" altLang="en-US" sz="2400" b="1" dirty="0">
                  <a:solidFill>
                    <a:schemeClr val="bg1"/>
                  </a:solidFill>
                  <a:latin typeface="Arial" panose="020B0604020202020204" pitchFamily="34" charset="0"/>
                  <a:ea typeface="汉仪行楷简" panose="02010600000101010101" charset="-122"/>
                </a:rPr>
                <a:t>给水工程：</a:t>
              </a:r>
              <a:r>
                <a:rPr lang="zh-CN" altLang="en-US" sz="2000" dirty="0">
                  <a:latin typeface="Arial" panose="020B0604020202020204" pitchFamily="34" charset="0"/>
                  <a:ea typeface="汉仪行楷简" panose="02010600000101010101" charset="-122"/>
                </a:rPr>
                <a:t>提高供水安全保障，扩大镇域供水规模，加强区域供水的管道连通，提高供水区域间联合调度及应对突发性事故能力。 </a:t>
              </a:r>
              <a:endParaRPr lang="zh-CN" altLang="en-US" sz="2000" dirty="0">
                <a:latin typeface="Arial" panose="020B0604020202020204" pitchFamily="34" charset="0"/>
                <a:ea typeface="汉仪行楷简" panose="02010600000101010101" charset="-122"/>
              </a:endParaRPr>
            </a:p>
          </p:txBody>
        </p:sp>
        <p:sp>
          <p:nvSpPr>
            <p:cNvPr id="38" name="文本框 40967"/>
            <p:cNvSpPr txBox="1">
              <a:spLocks noChangeArrowheads="1"/>
            </p:cNvSpPr>
            <p:nvPr/>
          </p:nvSpPr>
          <p:spPr bwMode="auto">
            <a:xfrm>
              <a:off x="1957157" y="3188615"/>
              <a:ext cx="6481534" cy="769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nSpc>
                  <a:spcPts val="2100"/>
                </a:lnSpc>
              </a:pPr>
              <a:r>
                <a:rPr lang="zh-CN" altLang="en-US" sz="2400" b="1" dirty="0">
                  <a:solidFill>
                    <a:schemeClr val="bg1"/>
                  </a:solidFill>
                  <a:latin typeface="Arial" panose="020B0604020202020204" pitchFamily="34" charset="0"/>
                  <a:ea typeface="汉仪行楷简" panose="02010600000101010101" charset="-122"/>
                </a:rPr>
                <a:t>排水工程：</a:t>
              </a:r>
              <a:r>
                <a:rPr lang="zh-CN" altLang="en-US" sz="2000" dirty="0">
                  <a:latin typeface="Arial" panose="020B0604020202020204" pitchFamily="34" charset="0"/>
                  <a:ea typeface="汉仪行楷简" panose="02010600000101010101" charset="-122"/>
                </a:rPr>
                <a:t>坚持集中和分散相结合、截污和治污相协调，完善污水、污泥处理，提升再生水品质扩大应用；完善雨水排放，强化治理积水点、易涝区。</a:t>
              </a:r>
              <a:endParaRPr lang="zh-CN" altLang="en-US" sz="2000" dirty="0">
                <a:latin typeface="Arial" panose="020B0604020202020204" pitchFamily="34" charset="0"/>
                <a:ea typeface="汉仪行楷简" panose="02010600000101010101" charset="-122"/>
              </a:endParaRPr>
            </a:p>
          </p:txBody>
        </p:sp>
        <p:sp>
          <p:nvSpPr>
            <p:cNvPr id="39" name="文本框 40968"/>
            <p:cNvSpPr txBox="1">
              <a:spLocks noChangeArrowheads="1"/>
            </p:cNvSpPr>
            <p:nvPr/>
          </p:nvSpPr>
          <p:spPr bwMode="auto">
            <a:xfrm>
              <a:off x="1945932" y="4650909"/>
              <a:ext cx="6475120" cy="657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zh-CN" altLang="en-US" sz="2400" b="1" dirty="0">
                  <a:solidFill>
                    <a:schemeClr val="bg1"/>
                  </a:solidFill>
                  <a:latin typeface="Arial" panose="020B0604020202020204" pitchFamily="34" charset="0"/>
                  <a:ea typeface="汉仪行楷简" panose="02010600000101010101" charset="-122"/>
                </a:rPr>
                <a:t>电力工程：</a:t>
              </a:r>
              <a:r>
                <a:rPr lang="zh-CN" altLang="en-US" sz="2000" dirty="0">
                  <a:latin typeface="Arial" panose="020B0604020202020204" pitchFamily="34" charset="0"/>
                  <a:ea typeface="汉仪行楷简" panose="02010600000101010101" charset="-122"/>
                </a:rPr>
                <a:t>加强电力基础设施建设，在区域电网基础上，进一步完善</a:t>
              </a:r>
              <a:r>
                <a:rPr lang="en-US" altLang="zh-CN" sz="2000" dirty="0">
                  <a:latin typeface="Arial" panose="020B0604020202020204" pitchFamily="34" charset="0"/>
                  <a:ea typeface="汉仪行楷简" panose="02010600000101010101" charset="-122"/>
                </a:rPr>
                <a:t>110kV</a:t>
              </a:r>
              <a:r>
                <a:rPr lang="zh-CN" altLang="en-US" sz="2000" dirty="0">
                  <a:latin typeface="Arial" panose="020B0604020202020204" pitchFamily="34" charset="0"/>
                  <a:ea typeface="汉仪行楷简" panose="02010600000101010101" charset="-122"/>
                </a:rPr>
                <a:t>、</a:t>
              </a:r>
              <a:r>
                <a:rPr lang="en-US" altLang="zh-CN" sz="2000" dirty="0">
                  <a:latin typeface="Arial" panose="020B0604020202020204" pitchFamily="34" charset="0"/>
                  <a:ea typeface="汉仪行楷简" panose="02010600000101010101" charset="-122"/>
                </a:rPr>
                <a:t>35kV</a:t>
              </a:r>
              <a:r>
                <a:rPr lang="zh-CN" altLang="en-US" sz="2000" dirty="0">
                  <a:latin typeface="Arial" panose="020B0604020202020204" pitchFamily="34" charset="0"/>
                  <a:ea typeface="汉仪行楷简" panose="02010600000101010101" charset="-122"/>
                </a:rPr>
                <a:t>变电站点布局，提高电网线路供电安全。</a:t>
              </a:r>
              <a:endParaRPr lang="zh-CN" altLang="en-US" sz="2000" dirty="0">
                <a:latin typeface="Arial" panose="020B0604020202020204" pitchFamily="34" charset="0"/>
                <a:ea typeface="汉仪行楷简" panose="02010600000101010101" charset="-122"/>
              </a:endParaRPr>
            </a:p>
          </p:txBody>
        </p:sp>
        <p:sp>
          <p:nvSpPr>
            <p:cNvPr id="40" name="文本框 40969"/>
            <p:cNvSpPr txBox="1">
              <a:spLocks noChangeArrowheads="1"/>
            </p:cNvSpPr>
            <p:nvPr/>
          </p:nvSpPr>
          <p:spPr bwMode="auto">
            <a:xfrm>
              <a:off x="1945932" y="5938219"/>
              <a:ext cx="6475120" cy="657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zh-CN" altLang="en-US" sz="2400" b="1" dirty="0">
                  <a:solidFill>
                    <a:schemeClr val="bg1"/>
                  </a:solidFill>
                  <a:latin typeface="Arial" panose="020B0604020202020204" pitchFamily="34" charset="0"/>
                  <a:ea typeface="汉仪行楷简" panose="02010600000101010101" charset="-122"/>
                </a:rPr>
                <a:t>电信工程：</a:t>
              </a:r>
              <a:r>
                <a:rPr lang="zh-CN" altLang="en-US" sz="2000" dirty="0">
                  <a:latin typeface="Arial" panose="020B0604020202020204" pitchFamily="34" charset="0"/>
                  <a:ea typeface="汉仪行楷简" panose="02010600000101010101" charset="-122"/>
                </a:rPr>
                <a:t>按照“三网融合、设施共建”理念，统筹推进新一代移动通信网（包括</a:t>
              </a:r>
              <a:r>
                <a:rPr lang="en-US" altLang="zh-CN" sz="2000" dirty="0">
                  <a:latin typeface="Arial" panose="020B0604020202020204" pitchFamily="34" charset="0"/>
                  <a:ea typeface="汉仪行楷简" panose="02010600000101010101" charset="-122"/>
                </a:rPr>
                <a:t>5G</a:t>
              </a:r>
              <a:r>
                <a:rPr lang="zh-CN" altLang="en-US" sz="2000" dirty="0">
                  <a:latin typeface="Arial" panose="020B0604020202020204" pitchFamily="34" charset="0"/>
                  <a:ea typeface="汉仪行楷简" panose="02010600000101010101" charset="-122"/>
                </a:rPr>
                <a:t>）、互联网和广播电视网建设。</a:t>
              </a:r>
              <a:endParaRPr lang="zh-CN" altLang="en-US" sz="2000" dirty="0">
                <a:latin typeface="Arial" panose="020B0604020202020204" pitchFamily="34" charset="0"/>
                <a:ea typeface="汉仪行楷简" panose="02010600000101010101" charset="-122"/>
              </a:endParaRPr>
            </a:p>
          </p:txBody>
        </p:sp>
        <p:sp>
          <p:nvSpPr>
            <p:cNvPr id="41" name="文本框 40970"/>
            <p:cNvSpPr txBox="1">
              <a:spLocks noChangeArrowheads="1"/>
            </p:cNvSpPr>
            <p:nvPr/>
          </p:nvSpPr>
          <p:spPr bwMode="auto">
            <a:xfrm>
              <a:off x="1945932" y="7236029"/>
              <a:ext cx="6475120" cy="657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zh-CN" altLang="en-US" sz="2400" b="1" dirty="0">
                  <a:solidFill>
                    <a:schemeClr val="bg1"/>
                  </a:solidFill>
                  <a:latin typeface="Arial" panose="020B0604020202020204" pitchFamily="34" charset="0"/>
                  <a:ea typeface="汉仪行楷简" panose="02010600000101010101" charset="-122"/>
                </a:rPr>
                <a:t>燃气工程：</a:t>
              </a:r>
              <a:r>
                <a:rPr lang="zh-CN" altLang="en-US" sz="2000" dirty="0">
                  <a:latin typeface="Arial" panose="020B0604020202020204" pitchFamily="34" charset="0"/>
                  <a:ea typeface="汉仪行楷简" panose="02010600000101010101" charset="-122"/>
                </a:rPr>
                <a:t>在现有燃气管道及设施基础上，进一步加强一般村的燃气基础设施建设，提高管道燃气服务能力。</a:t>
              </a:r>
              <a:endParaRPr lang="zh-CN" altLang="en-US" sz="2000" dirty="0">
                <a:latin typeface="Arial" panose="020B0604020202020204" pitchFamily="34" charset="0"/>
                <a:ea typeface="汉仪行楷简" panose="02010600000101010101" charset="-122"/>
              </a:endParaRPr>
            </a:p>
          </p:txBody>
        </p:sp>
        <p:sp>
          <p:nvSpPr>
            <p:cNvPr id="42" name="文本框 40971"/>
            <p:cNvSpPr txBox="1">
              <a:spLocks noChangeArrowheads="1"/>
            </p:cNvSpPr>
            <p:nvPr/>
          </p:nvSpPr>
          <p:spPr bwMode="auto">
            <a:xfrm>
              <a:off x="1945932" y="8540208"/>
              <a:ext cx="6475120" cy="657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zh-CN" altLang="en-US" sz="2400" b="1" dirty="0">
                  <a:solidFill>
                    <a:schemeClr val="bg1"/>
                  </a:solidFill>
                  <a:latin typeface="Arial" panose="020B0604020202020204" pitchFamily="34" charset="0"/>
                  <a:ea typeface="汉仪行楷简" panose="02010600000101010101" charset="-122"/>
                </a:rPr>
                <a:t>供热工程：</a:t>
              </a:r>
              <a:r>
                <a:rPr lang="zh-CN" altLang="en-US" sz="2000" dirty="0">
                  <a:latin typeface="Arial" panose="020B0604020202020204" pitchFamily="34" charset="0"/>
                  <a:ea typeface="汉仪行楷简" panose="02010600000101010101" charset="-122"/>
                </a:rPr>
                <a:t>加强村庄地区小微供热设施建设，减少暖气或小煤炉等，提高集中供热基础设施服务能力。</a:t>
              </a:r>
              <a:endParaRPr lang="zh-CN" altLang="en-US" sz="2000" dirty="0">
                <a:latin typeface="Arial" panose="020B0604020202020204" pitchFamily="34" charset="0"/>
                <a:ea typeface="汉仪行楷简" panose="02010600000101010101" charset="-122"/>
              </a:endParaRPr>
            </a:p>
          </p:txBody>
        </p:sp>
        <p:sp>
          <p:nvSpPr>
            <p:cNvPr id="43" name="文本框 40972"/>
            <p:cNvSpPr txBox="1">
              <a:spLocks noChangeArrowheads="1"/>
            </p:cNvSpPr>
            <p:nvPr/>
          </p:nvSpPr>
          <p:spPr bwMode="auto">
            <a:xfrm>
              <a:off x="1945932" y="9844387"/>
              <a:ext cx="6475120" cy="657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zh-CN" altLang="en-US" sz="2400" b="1" dirty="0">
                  <a:solidFill>
                    <a:schemeClr val="bg1"/>
                  </a:solidFill>
                  <a:latin typeface="Arial" panose="020B0604020202020204" pitchFamily="34" charset="0"/>
                  <a:ea typeface="汉仪行楷简" panose="02010600000101010101" charset="-122"/>
                </a:rPr>
                <a:t>环卫工程：</a:t>
              </a:r>
              <a:r>
                <a:rPr lang="zh-CN" altLang="en-US" sz="2000" dirty="0">
                  <a:latin typeface="Arial" panose="020B0604020202020204" pitchFamily="34" charset="0"/>
                  <a:ea typeface="汉仪行楷简" panose="02010600000101010101" charset="-122"/>
                </a:rPr>
                <a:t>按照垃圾处理“无害化、资源减量和产业”要求，推行分类、推进建筑垃圾资源化利用，加强医疗危险固废物源头控制。</a:t>
              </a:r>
              <a:endParaRPr lang="zh-CN" altLang="en-US" sz="2000" dirty="0">
                <a:latin typeface="Arial" panose="020B0604020202020204" pitchFamily="34" charset="0"/>
                <a:ea typeface="汉仪行楷简" panose="02010600000101010101" charset="-122"/>
              </a:endParaRPr>
            </a:p>
          </p:txBody>
        </p:sp>
        <p:sp>
          <p:nvSpPr>
            <p:cNvPr id="44" name="文本框 40973"/>
            <p:cNvSpPr txBox="1">
              <a:spLocks noChangeArrowheads="1"/>
            </p:cNvSpPr>
            <p:nvPr/>
          </p:nvSpPr>
          <p:spPr bwMode="auto">
            <a:xfrm>
              <a:off x="1934707" y="11190612"/>
              <a:ext cx="6475120" cy="657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zh-CN" altLang="en-US" sz="2400" b="1" dirty="0">
                  <a:solidFill>
                    <a:schemeClr val="bg1"/>
                  </a:solidFill>
                  <a:latin typeface="Arial" panose="020B0604020202020204" pitchFamily="34" charset="0"/>
                  <a:ea typeface="汉仪行楷简" panose="02010600000101010101" charset="-122"/>
                </a:rPr>
                <a:t>殡葬设施：</a:t>
              </a:r>
              <a:r>
                <a:rPr lang="zh-CN" altLang="en-US" sz="2000" dirty="0">
                  <a:latin typeface="Arial" panose="020B0604020202020204" pitchFamily="34" charset="0"/>
                  <a:ea typeface="汉仪行楷简" panose="02010600000101010101" charset="-122"/>
                </a:rPr>
                <a:t>按照“控制存量、适度增量、生态节地”的原则，合理规划布局殡葬服务设施。</a:t>
              </a:r>
              <a:endParaRPr lang="zh-CN" altLang="en-US" sz="2000" dirty="0">
                <a:latin typeface="Arial" panose="020B0604020202020204" pitchFamily="34" charset="0"/>
                <a:ea typeface="汉仪行楷简" panose="02010600000101010101" charset="-122"/>
              </a:endParaRPr>
            </a:p>
          </p:txBody>
        </p:sp>
      </p:grpSp>
      <p:sp>
        <p:nvSpPr>
          <p:cNvPr id="45" name="文本框 44"/>
          <p:cNvSpPr txBox="1"/>
          <p:nvPr/>
        </p:nvSpPr>
        <p:spPr>
          <a:xfrm>
            <a:off x="622300" y="1871693"/>
            <a:ext cx="8870950" cy="553085"/>
          </a:xfrm>
          <a:prstGeom prst="rect">
            <a:avLst/>
          </a:prstGeom>
          <a:noFill/>
        </p:spPr>
        <p:txBody>
          <a:bodyPr>
            <a:spAutoFit/>
          </a:bodyPr>
          <a:lstStyle/>
          <a:p>
            <a:pPr indent="457200">
              <a:lnSpc>
                <a:spcPct val="150000"/>
              </a:lnSpc>
              <a:defRPr/>
            </a:pPr>
            <a:r>
              <a:rPr lang="zh-CN" altLang="en-US" sz="2000" dirty="0">
                <a:solidFill>
                  <a:schemeClr val="tx1">
                    <a:lumMod val="75000"/>
                    <a:lumOff val="25000"/>
                  </a:schemeClr>
                </a:solidFill>
                <a:latin typeface="Arial" panose="020B0604020202020204" pitchFamily="34" charset="0"/>
                <a:ea typeface="汉仪行楷简" panose="02010600000101010101" charset="-122"/>
              </a:rPr>
              <a:t>规划建构</a:t>
            </a:r>
            <a:r>
              <a:rPr lang="zh-CN" altLang="en-US" sz="2000" b="1" dirty="0">
                <a:solidFill>
                  <a:srgbClr val="199AAF"/>
                </a:solidFill>
                <a:latin typeface="Arial" panose="020B0604020202020204" pitchFamily="34" charset="0"/>
                <a:ea typeface="汉仪行楷简" panose="02010600000101010101" charset="-122"/>
              </a:rPr>
              <a:t>“绿色安全、体系完整”</a:t>
            </a:r>
            <a:r>
              <a:rPr lang="zh-CN" altLang="en-US" sz="2000" dirty="0">
                <a:solidFill>
                  <a:schemeClr val="tx1">
                    <a:lumMod val="75000"/>
                    <a:lumOff val="25000"/>
                  </a:schemeClr>
                </a:solidFill>
                <a:latin typeface="Arial" panose="020B0604020202020204" pitchFamily="34" charset="0"/>
                <a:ea typeface="汉仪行楷简" panose="02010600000101010101" charset="-122"/>
              </a:rPr>
              <a:t>的基础设施网络体系</a:t>
            </a:r>
            <a:r>
              <a:rPr lang="zh-CN" altLang="en-US" sz="2000" dirty="0">
                <a:latin typeface="Arial" panose="020B0604020202020204" pitchFamily="34" charset="0"/>
                <a:ea typeface="汉仪行楷简" panose="02010600000101010101" charset="-122"/>
              </a:rPr>
              <a:t>。</a:t>
            </a:r>
            <a:endParaRPr lang="zh-CN" altLang="en-US" sz="2000" dirty="0">
              <a:latin typeface="Arial" panose="020B0604020202020204" pitchFamily="34" charset="0"/>
              <a:ea typeface="汉仪行楷简" panose="02010600000101010101" charset="-122"/>
            </a:endParaRPr>
          </a:p>
        </p:txBody>
      </p:sp>
      <p:sp>
        <p:nvSpPr>
          <p:cNvPr id="46" name="object 2"/>
          <p:cNvSpPr/>
          <p:nvPr/>
        </p:nvSpPr>
        <p:spPr>
          <a:xfrm>
            <a:off x="1126385" y="1478751"/>
            <a:ext cx="973404" cy="330302"/>
          </a:xfrm>
          <a:prstGeom prst="rect">
            <a:avLst/>
          </a:prstGeom>
          <a:blipFill>
            <a:blip r:embed="rId4" cstate="print">
              <a:alphaModFix amt="25000"/>
            </a:blip>
            <a:stretch>
              <a:fillRect/>
            </a:stretch>
          </a:blipFill>
        </p:spPr>
        <p:txBody>
          <a:bodyPr wrap="square" lIns="0" tIns="0" rIns="0" bIns="0" rtlCol="0"/>
          <a:lstStyle/>
          <a:p>
            <a:endParaRPr sz="1020"/>
          </a:p>
        </p:txBody>
      </p:sp>
      <p:grpSp>
        <p:nvGrpSpPr>
          <p:cNvPr id="47" name="组合 46"/>
          <p:cNvGrpSpPr/>
          <p:nvPr/>
        </p:nvGrpSpPr>
        <p:grpSpPr>
          <a:xfrm>
            <a:off x="0" y="374935"/>
            <a:ext cx="10691813" cy="555340"/>
            <a:chOff x="0" y="487695"/>
            <a:chExt cx="10691813" cy="555340"/>
          </a:xfrm>
        </p:grpSpPr>
        <p:cxnSp>
          <p:nvCxnSpPr>
            <p:cNvPr id="48" name="直接连接符 47"/>
            <p:cNvCxnSpPr/>
            <p:nvPr/>
          </p:nvCxnSpPr>
          <p:spPr>
            <a:xfrm>
              <a:off x="0" y="1043035"/>
              <a:ext cx="10691813" cy="0"/>
            </a:xfrm>
            <a:prstGeom prst="line">
              <a:avLst/>
            </a:prstGeom>
            <a:ln w="25400">
              <a:solidFill>
                <a:srgbClr val="DFABBD"/>
              </a:solidFill>
              <a:prstDash val="sysDot"/>
            </a:ln>
          </p:spPr>
          <p:style>
            <a:lnRef idx="1">
              <a:schemeClr val="accent1"/>
            </a:lnRef>
            <a:fillRef idx="0">
              <a:schemeClr val="accent1"/>
            </a:fillRef>
            <a:effectRef idx="0">
              <a:schemeClr val="accent1"/>
            </a:effectRef>
            <a:fontRef idx="minor">
              <a:schemeClr val="tx1"/>
            </a:fontRef>
          </p:style>
        </p:cxnSp>
        <p:grpSp>
          <p:nvGrpSpPr>
            <p:cNvPr id="49" name="组合 48"/>
            <p:cNvGrpSpPr/>
            <p:nvPr/>
          </p:nvGrpSpPr>
          <p:grpSpPr>
            <a:xfrm>
              <a:off x="523366" y="487695"/>
              <a:ext cx="8099140" cy="488542"/>
              <a:chOff x="523366" y="487695"/>
              <a:chExt cx="8099140" cy="488542"/>
            </a:xfrm>
          </p:grpSpPr>
          <p:sp>
            <p:nvSpPr>
              <p:cNvPr id="50" name="矩形 49"/>
              <p:cNvSpPr/>
              <p:nvPr/>
            </p:nvSpPr>
            <p:spPr>
              <a:xfrm>
                <a:off x="523366" y="487695"/>
                <a:ext cx="326740" cy="326740"/>
              </a:xfrm>
              <a:prstGeom prst="rect">
                <a:avLst/>
              </a:prstGeom>
              <a:gradFill flip="none" rotWithShape="1">
                <a:gsLst>
                  <a:gs pos="0">
                    <a:schemeClr val="bg1"/>
                  </a:gs>
                  <a:gs pos="14000">
                    <a:srgbClr val="DFABBD"/>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1" name="矩形 50"/>
              <p:cNvSpPr/>
              <p:nvPr/>
            </p:nvSpPr>
            <p:spPr>
              <a:xfrm>
                <a:off x="880815" y="674992"/>
                <a:ext cx="239481" cy="239481"/>
              </a:xfrm>
              <a:prstGeom prst="rect">
                <a:avLst/>
              </a:prstGeom>
              <a:gradFill>
                <a:gsLst>
                  <a:gs pos="0">
                    <a:schemeClr val="bg1"/>
                  </a:gs>
                  <a:gs pos="12000">
                    <a:srgbClr val="DFABBD"/>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2" name="文本框 51"/>
              <p:cNvSpPr txBox="1"/>
              <p:nvPr/>
            </p:nvSpPr>
            <p:spPr>
              <a:xfrm>
                <a:off x="1682928" y="639992"/>
                <a:ext cx="6939578" cy="336245"/>
              </a:xfrm>
              <a:prstGeom prst="rect">
                <a:avLst/>
              </a:prstGeom>
              <a:noFill/>
            </p:spPr>
            <p:txBody>
              <a:bodyPr wrap="square">
                <a:spAutoFit/>
              </a:bodyPr>
              <a:lstStyle/>
              <a:p>
                <a:r>
                  <a:rPr lang="en-US" altLang="zh-CN" sz="1600" b="1" dirty="0">
                    <a:solidFill>
                      <a:srgbClr val="DFABBD"/>
                    </a:solidFill>
                    <a:latin typeface="Arial" panose="020B0604020202020204" pitchFamily="34" charset="0"/>
                    <a:ea typeface="汉仪行楷简" panose="02010600000101010101" charset="-122"/>
                  </a:rPr>
                  <a:t>《</a:t>
                </a:r>
                <a:r>
                  <a:rPr lang="zh-CN" altLang="en-US" sz="1600" b="1" dirty="0">
                    <a:solidFill>
                      <a:srgbClr val="DFABBD"/>
                    </a:solidFill>
                    <a:latin typeface="Arial" panose="020B0604020202020204" pitchFamily="34" charset="0"/>
                    <a:ea typeface="汉仪行楷简" panose="02010600000101010101" charset="-122"/>
                  </a:rPr>
                  <a:t>岚城镇国土空间总体规划（</a:t>
                </a:r>
                <a:r>
                  <a:rPr lang="en-US" altLang="zh-CN" sz="1600" b="1" dirty="0">
                    <a:solidFill>
                      <a:srgbClr val="DFABBD"/>
                    </a:solidFill>
                    <a:latin typeface="Arial" panose="020B0604020202020204" pitchFamily="34" charset="0"/>
                    <a:ea typeface="汉仪行楷简" panose="02010600000101010101" charset="-122"/>
                  </a:rPr>
                  <a:t>2021-2035</a:t>
                </a:r>
                <a:r>
                  <a:rPr lang="zh-CN" altLang="en-US" sz="1600" b="1" dirty="0">
                    <a:solidFill>
                      <a:srgbClr val="DFABBD"/>
                    </a:solidFill>
                    <a:latin typeface="Arial" panose="020B0604020202020204" pitchFamily="34" charset="0"/>
                    <a:ea typeface="汉仪行楷简" panose="02010600000101010101" charset="-122"/>
                  </a:rPr>
                  <a:t>）</a:t>
                </a:r>
                <a:r>
                  <a:rPr lang="en-US" altLang="zh-CN" sz="1600" b="1" dirty="0">
                    <a:solidFill>
                      <a:srgbClr val="DFABBD"/>
                    </a:solidFill>
                    <a:latin typeface="Arial" panose="020B0604020202020204" pitchFamily="34" charset="0"/>
                    <a:ea typeface="汉仪行楷简" panose="02010600000101010101" charset="-122"/>
                  </a:rPr>
                  <a:t>》</a:t>
                </a:r>
                <a:r>
                  <a:rPr lang="zh-CN" altLang="en-US" sz="1600" b="1" dirty="0">
                    <a:solidFill>
                      <a:srgbClr val="DFABBD"/>
                    </a:solidFill>
                    <a:latin typeface="Arial" panose="020B0604020202020204" pitchFamily="34" charset="0"/>
                    <a:ea typeface="汉仪行楷简" panose="02010600000101010101" charset="-122"/>
                  </a:rPr>
                  <a:t>（公众版）</a:t>
                </a:r>
                <a:endParaRPr lang="zh-CN" altLang="en-US" sz="1600" b="1" dirty="0">
                  <a:solidFill>
                    <a:srgbClr val="DFABBD"/>
                  </a:solidFill>
                  <a:latin typeface="Arial" panose="020B0604020202020204" pitchFamily="34" charset="0"/>
                  <a:ea typeface="汉仪行楷简" panose="02010600000101010101" charset="-122"/>
                </a:endParaRPr>
              </a:p>
            </p:txBody>
          </p:sp>
        </p:grpSp>
      </p:grpSp>
      <p:sp>
        <p:nvSpPr>
          <p:cNvPr id="53" name="object 4"/>
          <p:cNvSpPr txBox="1"/>
          <p:nvPr/>
        </p:nvSpPr>
        <p:spPr>
          <a:xfrm>
            <a:off x="1323208" y="1289777"/>
            <a:ext cx="5470498" cy="492125"/>
          </a:xfrm>
          <a:prstGeom prst="rect">
            <a:avLst/>
          </a:prstGeom>
        </p:spPr>
        <p:txBody>
          <a:bodyPr vert="horz" wrap="square" lIns="0" tIns="0" rIns="0" bIns="0" rtlCol="0">
            <a:spAutoFit/>
          </a:bodyPr>
          <a:lstStyle/>
          <a:p>
            <a:pPr marL="9525">
              <a:tabLst>
                <a:tab pos="838835" algn="l"/>
              </a:tabLst>
            </a:pPr>
            <a:r>
              <a:rPr lang="en-US" altLang="zh-CN" sz="3200" b="1" spc="8" dirty="0">
                <a:solidFill>
                  <a:srgbClr val="DFABBD"/>
                </a:solidFill>
                <a:latin typeface="Arial" panose="020B0604020202020204" pitchFamily="34" charset="0"/>
                <a:ea typeface="汉仪行楷简" panose="02010600000101010101" charset="-122"/>
                <a:cs typeface="微软雅黑" panose="020B0503020204020204" pitchFamily="34" charset="-122"/>
              </a:rPr>
              <a:t>5.4</a:t>
            </a:r>
            <a:r>
              <a:rPr lang="zh-CN" altLang="en-US" sz="3200" b="1" spc="8" dirty="0">
                <a:solidFill>
                  <a:srgbClr val="DFABBD"/>
                </a:solidFill>
                <a:latin typeface="Arial" panose="020B0604020202020204" pitchFamily="34" charset="0"/>
                <a:ea typeface="汉仪行楷简" panose="02010600000101010101" charset="-122"/>
                <a:cs typeface="微软雅黑" panose="020B0503020204020204" pitchFamily="34" charset="-122"/>
              </a:rPr>
              <a:t>	</a:t>
            </a:r>
            <a:r>
              <a:rPr lang="zh-CN" altLang="en-US" sz="3200" b="1" spc="226" dirty="0">
                <a:solidFill>
                  <a:srgbClr val="DFABBD"/>
                </a:solidFill>
                <a:latin typeface="Arial" panose="020B0604020202020204" pitchFamily="34" charset="0"/>
                <a:ea typeface="汉仪行楷简" panose="02010600000101010101" charset="-122"/>
                <a:cs typeface="微软雅黑" panose="020B0503020204020204" pitchFamily="34" charset="-122"/>
              </a:rPr>
              <a:t>建设绿色坚韧基础网络</a:t>
            </a:r>
            <a:endParaRPr lang="zh-CN" altLang="en-US" sz="3200" b="1" spc="226" dirty="0">
              <a:solidFill>
                <a:srgbClr val="DFABBD"/>
              </a:solidFill>
              <a:latin typeface="Arial" panose="020B0604020202020204" pitchFamily="34" charset="0"/>
              <a:ea typeface="汉仪行楷简" panose="02010600000101010101" charset="-122"/>
              <a:cs typeface="微软雅黑" panose="020B0503020204020204" pitchFamily="34" charset="-122"/>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object 2"/>
          <p:cNvSpPr/>
          <p:nvPr/>
        </p:nvSpPr>
        <p:spPr>
          <a:xfrm>
            <a:off x="1126385" y="1478751"/>
            <a:ext cx="973404" cy="357701"/>
          </a:xfrm>
          <a:prstGeom prst="rect">
            <a:avLst/>
          </a:prstGeom>
          <a:blipFill>
            <a:blip r:embed="rId1" cstate="print"/>
            <a:stretch>
              <a:fillRect/>
            </a:stretch>
          </a:blipFill>
        </p:spPr>
        <p:txBody>
          <a:bodyPr wrap="square" lIns="0" tIns="0" rIns="0" bIns="0" rtlCol="0"/>
          <a:lstStyle/>
          <a:p>
            <a:endParaRPr sz="1020"/>
          </a:p>
        </p:txBody>
      </p:sp>
      <p:sp>
        <p:nvSpPr>
          <p:cNvPr id="3" name="object 3"/>
          <p:cNvSpPr/>
          <p:nvPr/>
        </p:nvSpPr>
        <p:spPr>
          <a:xfrm>
            <a:off x="741285" y="1274786"/>
            <a:ext cx="1701046" cy="875356"/>
          </a:xfrm>
          <a:custGeom>
            <a:avLst/>
            <a:gdLst/>
            <a:ahLst/>
            <a:cxnLst/>
            <a:rect l="l" t="t" r="r" b="b"/>
            <a:pathLst>
              <a:path w="2261870" h="1163955">
                <a:moveTo>
                  <a:pt x="2067823" y="0"/>
                </a:moveTo>
                <a:lnTo>
                  <a:pt x="0" y="0"/>
                </a:lnTo>
                <a:lnTo>
                  <a:pt x="0" y="1163783"/>
                </a:lnTo>
                <a:lnTo>
                  <a:pt x="2261787" y="1163783"/>
                </a:lnTo>
                <a:lnTo>
                  <a:pt x="2261787" y="193963"/>
                </a:lnTo>
                <a:lnTo>
                  <a:pt x="2067823" y="0"/>
                </a:lnTo>
                <a:close/>
              </a:path>
            </a:pathLst>
          </a:custGeom>
          <a:solidFill>
            <a:srgbClr val="FFFFFF"/>
          </a:solidFill>
        </p:spPr>
        <p:txBody>
          <a:bodyPr wrap="square" lIns="0" tIns="0" rIns="0" bIns="0" rtlCol="0"/>
          <a:lstStyle/>
          <a:p>
            <a:endParaRPr sz="1020"/>
          </a:p>
        </p:txBody>
      </p:sp>
      <p:sp>
        <p:nvSpPr>
          <p:cNvPr id="7" name="object 7"/>
          <p:cNvSpPr/>
          <p:nvPr/>
        </p:nvSpPr>
        <p:spPr>
          <a:xfrm>
            <a:off x="501549" y="1807532"/>
            <a:ext cx="10075428" cy="2623680"/>
          </a:xfrm>
          <a:custGeom>
            <a:avLst/>
            <a:gdLst/>
            <a:ahLst/>
            <a:cxnLst/>
            <a:rect l="l" t="t" r="r" b="b"/>
            <a:pathLst>
              <a:path w="13397230" h="3488690">
                <a:moveTo>
                  <a:pt x="0" y="0"/>
                </a:moveTo>
                <a:lnTo>
                  <a:pt x="0" y="3488313"/>
                </a:lnTo>
                <a:lnTo>
                  <a:pt x="583999" y="3488313"/>
                </a:lnTo>
                <a:lnTo>
                  <a:pt x="583999" y="593023"/>
                </a:lnTo>
                <a:lnTo>
                  <a:pt x="13355484" y="593023"/>
                </a:lnTo>
                <a:lnTo>
                  <a:pt x="13307692" y="50599"/>
                </a:lnTo>
                <a:lnTo>
                  <a:pt x="0" y="0"/>
                </a:lnTo>
                <a:close/>
              </a:path>
              <a:path w="13397230" h="3488690">
                <a:moveTo>
                  <a:pt x="13355484" y="593023"/>
                </a:moveTo>
                <a:lnTo>
                  <a:pt x="583999" y="593023"/>
                </a:lnTo>
                <a:lnTo>
                  <a:pt x="12445817" y="630972"/>
                </a:lnTo>
                <a:lnTo>
                  <a:pt x="12445817" y="3450364"/>
                </a:lnTo>
                <a:lnTo>
                  <a:pt x="13358712" y="3425064"/>
                </a:lnTo>
                <a:lnTo>
                  <a:pt x="13396662" y="1055585"/>
                </a:lnTo>
                <a:lnTo>
                  <a:pt x="13396240" y="1055585"/>
                </a:lnTo>
                <a:lnTo>
                  <a:pt x="13355484" y="593023"/>
                </a:lnTo>
                <a:close/>
              </a:path>
            </a:pathLst>
          </a:custGeom>
          <a:solidFill>
            <a:srgbClr val="FFFFFF"/>
          </a:solidFill>
        </p:spPr>
        <p:txBody>
          <a:bodyPr wrap="square" lIns="0" tIns="0" rIns="0" bIns="0" rtlCol="0"/>
          <a:lstStyle/>
          <a:p>
            <a:endParaRPr sz="1020"/>
          </a:p>
        </p:txBody>
      </p:sp>
      <p:sp>
        <p:nvSpPr>
          <p:cNvPr id="10" name="文本框 9"/>
          <p:cNvSpPr txBox="1"/>
          <p:nvPr/>
        </p:nvSpPr>
        <p:spPr>
          <a:xfrm>
            <a:off x="622300" y="1871693"/>
            <a:ext cx="8870950" cy="598805"/>
          </a:xfrm>
          <a:prstGeom prst="rect">
            <a:avLst/>
          </a:prstGeom>
          <a:noFill/>
        </p:spPr>
        <p:txBody>
          <a:bodyPr>
            <a:spAutoFit/>
          </a:bodyPr>
          <a:lstStyle/>
          <a:p>
            <a:pPr indent="457200">
              <a:lnSpc>
                <a:spcPct val="150000"/>
              </a:lnSpc>
              <a:defRPr/>
            </a:pPr>
            <a:r>
              <a:rPr lang="zh-CN" altLang="en-US" sz="2200" dirty="0">
                <a:solidFill>
                  <a:schemeClr val="tx1">
                    <a:lumMod val="75000"/>
                    <a:lumOff val="25000"/>
                  </a:schemeClr>
                </a:solidFill>
                <a:latin typeface="Arial" panose="020B0604020202020204" pitchFamily="34" charset="0"/>
                <a:ea typeface="汉仪行楷简" panose="02010600000101010101" charset="-122"/>
              </a:rPr>
              <a:t>规划打造</a:t>
            </a:r>
            <a:r>
              <a:rPr lang="zh-CN" altLang="en-US" sz="2200" b="1" dirty="0">
                <a:solidFill>
                  <a:srgbClr val="199AAF"/>
                </a:solidFill>
                <a:latin typeface="Arial" panose="020B0604020202020204" pitchFamily="34" charset="0"/>
                <a:ea typeface="汉仪行楷简" panose="02010600000101010101" charset="-122"/>
              </a:rPr>
              <a:t>“系统防控、生态韧性”</a:t>
            </a:r>
            <a:r>
              <a:rPr lang="zh-CN" altLang="en-US" sz="2200" dirty="0">
                <a:solidFill>
                  <a:schemeClr val="tx1">
                    <a:lumMod val="75000"/>
                    <a:lumOff val="25000"/>
                  </a:schemeClr>
                </a:solidFill>
                <a:latin typeface="Arial" panose="020B0604020202020204" pitchFamily="34" charset="0"/>
                <a:ea typeface="汉仪行楷简" panose="02010600000101010101" charset="-122"/>
              </a:rPr>
              <a:t>的防灾减灾工程体系</a:t>
            </a:r>
            <a:r>
              <a:rPr lang="zh-CN" altLang="en-US" sz="2200" dirty="0">
                <a:latin typeface="Arial" panose="020B0604020202020204" pitchFamily="34" charset="0"/>
                <a:ea typeface="汉仪行楷简" panose="02010600000101010101" charset="-122"/>
              </a:rPr>
              <a:t>。</a:t>
            </a:r>
            <a:endParaRPr lang="zh-CN" altLang="en-US" sz="2200" dirty="0">
              <a:latin typeface="Arial" panose="020B0604020202020204" pitchFamily="34" charset="0"/>
              <a:ea typeface="汉仪行楷简" panose="02010600000101010101" charset="-122"/>
            </a:endParaRPr>
          </a:p>
        </p:txBody>
      </p:sp>
      <p:sp>
        <p:nvSpPr>
          <p:cNvPr id="11" name="文本框 10"/>
          <p:cNvSpPr txBox="1"/>
          <p:nvPr/>
        </p:nvSpPr>
        <p:spPr>
          <a:xfrm>
            <a:off x="1003300" y="2458955"/>
            <a:ext cx="8870950" cy="2122805"/>
          </a:xfrm>
          <a:prstGeom prst="rect">
            <a:avLst/>
          </a:prstGeom>
          <a:noFill/>
        </p:spPr>
        <p:txBody>
          <a:bodyPr wrap="square">
            <a:spAutoFit/>
          </a:bodyPr>
          <a:lstStyle/>
          <a:p>
            <a:pPr indent="457200">
              <a:lnSpc>
                <a:spcPct val="150000"/>
              </a:lnSpc>
              <a:defRPr/>
            </a:pPr>
            <a:r>
              <a:rPr lang="zh-CN" altLang="en-US" sz="2200" dirty="0">
                <a:solidFill>
                  <a:schemeClr val="tx1">
                    <a:lumMod val="75000"/>
                    <a:lumOff val="25000"/>
                  </a:schemeClr>
                </a:solidFill>
                <a:latin typeface="Arial" panose="020B0604020202020204" pitchFamily="34" charset="0"/>
                <a:ea typeface="汉仪行楷简" panose="02010600000101010101" charset="-122"/>
              </a:rPr>
              <a:t>在对镇域防洪、排涝、人防及抗震等基础防灾减灾工程进行系统规划的同时，针对镇域重点地质灾害风险区进行全面清查，合理布局搬迁及治理工程项目，积极开展群策群防的监测预警工作，使灾情、险情得到及时监控和有效处置，打造安全韧性的防灾减灾系统。</a:t>
            </a:r>
            <a:endParaRPr lang="zh-CN" altLang="en-US" sz="2200" dirty="0">
              <a:solidFill>
                <a:schemeClr val="tx1">
                  <a:lumMod val="75000"/>
                  <a:lumOff val="25000"/>
                </a:schemeClr>
              </a:solidFill>
              <a:latin typeface="Arial" panose="020B0604020202020204" pitchFamily="34" charset="0"/>
              <a:ea typeface="汉仪行楷简" panose="02010600000101010101" charset="-122"/>
            </a:endParaRPr>
          </a:p>
        </p:txBody>
      </p:sp>
      <p:sp>
        <p:nvSpPr>
          <p:cNvPr id="12" name="object 2"/>
          <p:cNvSpPr/>
          <p:nvPr/>
        </p:nvSpPr>
        <p:spPr>
          <a:xfrm>
            <a:off x="1126385" y="1478751"/>
            <a:ext cx="973404" cy="330302"/>
          </a:xfrm>
          <a:prstGeom prst="rect">
            <a:avLst/>
          </a:prstGeom>
          <a:blipFill>
            <a:blip r:embed="rId2" cstate="print">
              <a:alphaModFix amt="25000"/>
            </a:blip>
            <a:stretch>
              <a:fillRect/>
            </a:stretch>
          </a:blipFill>
        </p:spPr>
        <p:txBody>
          <a:bodyPr wrap="square" lIns="0" tIns="0" rIns="0" bIns="0" rtlCol="0"/>
          <a:lstStyle/>
          <a:p>
            <a:endParaRPr sz="1020"/>
          </a:p>
        </p:txBody>
      </p:sp>
      <p:grpSp>
        <p:nvGrpSpPr>
          <p:cNvPr id="14" name="组合 13"/>
          <p:cNvGrpSpPr/>
          <p:nvPr/>
        </p:nvGrpSpPr>
        <p:grpSpPr>
          <a:xfrm>
            <a:off x="0" y="374935"/>
            <a:ext cx="10691813" cy="555340"/>
            <a:chOff x="0" y="487695"/>
            <a:chExt cx="10691813" cy="555340"/>
          </a:xfrm>
        </p:grpSpPr>
        <p:cxnSp>
          <p:nvCxnSpPr>
            <p:cNvPr id="15" name="直接连接符 14"/>
            <p:cNvCxnSpPr/>
            <p:nvPr/>
          </p:nvCxnSpPr>
          <p:spPr>
            <a:xfrm>
              <a:off x="0" y="1043035"/>
              <a:ext cx="10691813" cy="0"/>
            </a:xfrm>
            <a:prstGeom prst="line">
              <a:avLst/>
            </a:prstGeom>
            <a:ln w="25400">
              <a:solidFill>
                <a:srgbClr val="DFABBD"/>
              </a:solidFill>
              <a:prstDash val="sysDot"/>
            </a:ln>
          </p:spPr>
          <p:style>
            <a:lnRef idx="1">
              <a:schemeClr val="accent1"/>
            </a:lnRef>
            <a:fillRef idx="0">
              <a:schemeClr val="accent1"/>
            </a:fillRef>
            <a:effectRef idx="0">
              <a:schemeClr val="accent1"/>
            </a:effectRef>
            <a:fontRef idx="minor">
              <a:schemeClr val="tx1"/>
            </a:fontRef>
          </p:style>
        </p:cxnSp>
        <p:grpSp>
          <p:nvGrpSpPr>
            <p:cNvPr id="16" name="组合 15"/>
            <p:cNvGrpSpPr/>
            <p:nvPr/>
          </p:nvGrpSpPr>
          <p:grpSpPr>
            <a:xfrm>
              <a:off x="523366" y="487695"/>
              <a:ext cx="8099140" cy="488542"/>
              <a:chOff x="523366" y="487695"/>
              <a:chExt cx="8099140" cy="488542"/>
            </a:xfrm>
          </p:grpSpPr>
          <p:sp>
            <p:nvSpPr>
              <p:cNvPr id="17" name="矩形 16"/>
              <p:cNvSpPr/>
              <p:nvPr/>
            </p:nvSpPr>
            <p:spPr>
              <a:xfrm>
                <a:off x="523366" y="487695"/>
                <a:ext cx="326740" cy="326740"/>
              </a:xfrm>
              <a:prstGeom prst="rect">
                <a:avLst/>
              </a:prstGeom>
              <a:gradFill flip="none" rotWithShape="1">
                <a:gsLst>
                  <a:gs pos="0">
                    <a:schemeClr val="bg1"/>
                  </a:gs>
                  <a:gs pos="14000">
                    <a:srgbClr val="DFABBD"/>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矩形 17"/>
              <p:cNvSpPr/>
              <p:nvPr/>
            </p:nvSpPr>
            <p:spPr>
              <a:xfrm>
                <a:off x="880815" y="674992"/>
                <a:ext cx="239481" cy="239481"/>
              </a:xfrm>
              <a:prstGeom prst="rect">
                <a:avLst/>
              </a:prstGeom>
              <a:gradFill>
                <a:gsLst>
                  <a:gs pos="0">
                    <a:schemeClr val="bg1"/>
                  </a:gs>
                  <a:gs pos="12000">
                    <a:srgbClr val="DFABBD"/>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文本框 18"/>
              <p:cNvSpPr txBox="1"/>
              <p:nvPr/>
            </p:nvSpPr>
            <p:spPr>
              <a:xfrm>
                <a:off x="1682928" y="639992"/>
                <a:ext cx="6939578" cy="336245"/>
              </a:xfrm>
              <a:prstGeom prst="rect">
                <a:avLst/>
              </a:prstGeom>
              <a:noFill/>
            </p:spPr>
            <p:txBody>
              <a:bodyPr wrap="square">
                <a:spAutoFit/>
              </a:bodyPr>
              <a:lstStyle/>
              <a:p>
                <a:r>
                  <a:rPr lang="en-US" altLang="zh-CN" sz="1600" b="1" dirty="0">
                    <a:solidFill>
                      <a:srgbClr val="DFABBD"/>
                    </a:solidFill>
                    <a:latin typeface="Arial" panose="020B0604020202020204" pitchFamily="34" charset="0"/>
                    <a:ea typeface="汉仪行楷简" panose="02010600000101010101" charset="-122"/>
                  </a:rPr>
                  <a:t>《</a:t>
                </a:r>
                <a:r>
                  <a:rPr lang="zh-CN" altLang="en-US" sz="1600" b="1" dirty="0">
                    <a:solidFill>
                      <a:srgbClr val="DFABBD"/>
                    </a:solidFill>
                    <a:latin typeface="Arial" panose="020B0604020202020204" pitchFamily="34" charset="0"/>
                    <a:ea typeface="汉仪行楷简" panose="02010600000101010101" charset="-122"/>
                  </a:rPr>
                  <a:t>岚城镇国土空间总体规划（</a:t>
                </a:r>
                <a:r>
                  <a:rPr lang="en-US" altLang="zh-CN" sz="1600" b="1" dirty="0">
                    <a:solidFill>
                      <a:srgbClr val="DFABBD"/>
                    </a:solidFill>
                    <a:latin typeface="Arial" panose="020B0604020202020204" pitchFamily="34" charset="0"/>
                    <a:ea typeface="汉仪行楷简" panose="02010600000101010101" charset="-122"/>
                  </a:rPr>
                  <a:t>2021-2035</a:t>
                </a:r>
                <a:r>
                  <a:rPr lang="zh-CN" altLang="en-US" sz="1600" b="1" dirty="0">
                    <a:solidFill>
                      <a:srgbClr val="DFABBD"/>
                    </a:solidFill>
                    <a:latin typeface="Arial" panose="020B0604020202020204" pitchFamily="34" charset="0"/>
                    <a:ea typeface="汉仪行楷简" panose="02010600000101010101" charset="-122"/>
                  </a:rPr>
                  <a:t>）</a:t>
                </a:r>
                <a:r>
                  <a:rPr lang="en-US" altLang="zh-CN" sz="1600" b="1" dirty="0">
                    <a:solidFill>
                      <a:srgbClr val="DFABBD"/>
                    </a:solidFill>
                    <a:latin typeface="Arial" panose="020B0604020202020204" pitchFamily="34" charset="0"/>
                    <a:ea typeface="汉仪行楷简" panose="02010600000101010101" charset="-122"/>
                  </a:rPr>
                  <a:t>》</a:t>
                </a:r>
                <a:r>
                  <a:rPr lang="zh-CN" altLang="en-US" sz="1600" b="1" dirty="0">
                    <a:solidFill>
                      <a:srgbClr val="DFABBD"/>
                    </a:solidFill>
                    <a:latin typeface="Arial" panose="020B0604020202020204" pitchFamily="34" charset="0"/>
                    <a:ea typeface="汉仪行楷简" panose="02010600000101010101" charset="-122"/>
                  </a:rPr>
                  <a:t>（公众版）</a:t>
                </a:r>
                <a:endParaRPr lang="zh-CN" altLang="en-US" sz="1600" b="1" dirty="0">
                  <a:solidFill>
                    <a:srgbClr val="DFABBD"/>
                  </a:solidFill>
                  <a:latin typeface="Arial" panose="020B0604020202020204" pitchFamily="34" charset="0"/>
                  <a:ea typeface="汉仪行楷简" panose="02010600000101010101" charset="-122"/>
                </a:endParaRPr>
              </a:p>
            </p:txBody>
          </p:sp>
        </p:grpSp>
      </p:grpSp>
      <p:sp>
        <p:nvSpPr>
          <p:cNvPr id="20" name="object 4"/>
          <p:cNvSpPr txBox="1"/>
          <p:nvPr/>
        </p:nvSpPr>
        <p:spPr>
          <a:xfrm>
            <a:off x="1323208" y="1289777"/>
            <a:ext cx="5470498" cy="492125"/>
          </a:xfrm>
          <a:prstGeom prst="rect">
            <a:avLst/>
          </a:prstGeom>
        </p:spPr>
        <p:txBody>
          <a:bodyPr vert="horz" wrap="square" lIns="0" tIns="0" rIns="0" bIns="0" rtlCol="0">
            <a:spAutoFit/>
          </a:bodyPr>
          <a:lstStyle/>
          <a:p>
            <a:pPr marL="9525">
              <a:tabLst>
                <a:tab pos="838835" algn="l"/>
              </a:tabLst>
            </a:pPr>
            <a:r>
              <a:rPr lang="en-US" altLang="zh-CN" sz="3200" b="1" spc="8" dirty="0">
                <a:solidFill>
                  <a:srgbClr val="DFABBD"/>
                </a:solidFill>
                <a:latin typeface="Arial" panose="020B0604020202020204" pitchFamily="34" charset="0"/>
                <a:ea typeface="汉仪行楷简" panose="02010600000101010101" charset="-122"/>
                <a:cs typeface="微软雅黑" panose="020B0503020204020204" pitchFamily="34" charset="-122"/>
              </a:rPr>
              <a:t>5.5</a:t>
            </a:r>
            <a:r>
              <a:rPr lang="zh-CN" altLang="en-US" sz="3200" b="1" spc="8" dirty="0">
                <a:solidFill>
                  <a:srgbClr val="DFABBD"/>
                </a:solidFill>
                <a:latin typeface="Arial" panose="020B0604020202020204" pitchFamily="34" charset="0"/>
                <a:ea typeface="汉仪行楷简" panose="02010600000101010101" charset="-122"/>
                <a:cs typeface="微软雅黑" panose="020B0503020204020204" pitchFamily="34" charset="-122"/>
              </a:rPr>
              <a:t>	</a:t>
            </a:r>
            <a:r>
              <a:rPr lang="zh-CN" altLang="en-US" sz="3200" b="1" spc="226" dirty="0">
                <a:solidFill>
                  <a:srgbClr val="DFABBD"/>
                </a:solidFill>
                <a:latin typeface="Arial" panose="020B0604020202020204" pitchFamily="34" charset="0"/>
                <a:ea typeface="汉仪行楷简" panose="02010600000101010101" charset="-122"/>
                <a:cs typeface="微软雅黑" panose="020B0503020204020204" pitchFamily="34" charset="-122"/>
              </a:rPr>
              <a:t>完善防灾减灾安全韧性</a:t>
            </a:r>
            <a:endParaRPr lang="zh-CN" altLang="en-US" sz="3200" b="1" spc="226" dirty="0">
              <a:solidFill>
                <a:srgbClr val="DFABBD"/>
              </a:solidFill>
              <a:latin typeface="Arial" panose="020B0604020202020204" pitchFamily="34" charset="0"/>
              <a:ea typeface="汉仪行楷简" panose="02010600000101010101" charset="-122"/>
              <a:cs typeface="微软雅黑" panose="020B0503020204020204" pitchFamily="34" charset="-122"/>
            </a:endParaRPr>
          </a:p>
        </p:txBody>
      </p:sp>
      <p:pic>
        <p:nvPicPr>
          <p:cNvPr id="5" name="图片 4"/>
          <p:cNvPicPr>
            <a:picLocks noChangeAspect="1"/>
          </p:cNvPicPr>
          <p:nvPr/>
        </p:nvPicPr>
        <p:blipFill>
          <a:blip r:embed="rId3"/>
          <a:stretch>
            <a:fillRect/>
          </a:stretch>
        </p:blipFill>
        <p:spPr>
          <a:xfrm>
            <a:off x="1965385" y="4948967"/>
            <a:ext cx="6946780" cy="9240108"/>
          </a:xfrm>
          <a:prstGeom prst="rect">
            <a:avLst/>
          </a:prstGeom>
          <a:ln w="6350">
            <a:solidFill>
              <a:schemeClr val="tx1"/>
            </a:solid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object 2"/>
          <p:cNvSpPr/>
          <p:nvPr/>
        </p:nvSpPr>
        <p:spPr>
          <a:xfrm>
            <a:off x="1126385" y="1478751"/>
            <a:ext cx="973404" cy="357701"/>
          </a:xfrm>
          <a:prstGeom prst="rect">
            <a:avLst/>
          </a:prstGeom>
          <a:blipFill>
            <a:blip r:embed="rId1" cstate="print"/>
            <a:stretch>
              <a:fillRect/>
            </a:stretch>
          </a:blipFill>
        </p:spPr>
        <p:txBody>
          <a:bodyPr wrap="square" lIns="0" tIns="0" rIns="0" bIns="0" rtlCol="0"/>
          <a:lstStyle/>
          <a:p>
            <a:endParaRPr sz="1020"/>
          </a:p>
        </p:txBody>
      </p:sp>
      <p:sp>
        <p:nvSpPr>
          <p:cNvPr id="3" name="object 3"/>
          <p:cNvSpPr/>
          <p:nvPr/>
        </p:nvSpPr>
        <p:spPr>
          <a:xfrm>
            <a:off x="741285" y="1274786"/>
            <a:ext cx="1701046" cy="875356"/>
          </a:xfrm>
          <a:custGeom>
            <a:avLst/>
            <a:gdLst/>
            <a:ahLst/>
            <a:cxnLst/>
            <a:rect l="l" t="t" r="r" b="b"/>
            <a:pathLst>
              <a:path w="2261870" h="1163955">
                <a:moveTo>
                  <a:pt x="2067823" y="0"/>
                </a:moveTo>
                <a:lnTo>
                  <a:pt x="0" y="0"/>
                </a:lnTo>
                <a:lnTo>
                  <a:pt x="0" y="1163783"/>
                </a:lnTo>
                <a:lnTo>
                  <a:pt x="2261787" y="1163783"/>
                </a:lnTo>
                <a:lnTo>
                  <a:pt x="2261787" y="193963"/>
                </a:lnTo>
                <a:lnTo>
                  <a:pt x="2067823" y="0"/>
                </a:lnTo>
                <a:close/>
              </a:path>
            </a:pathLst>
          </a:custGeom>
          <a:solidFill>
            <a:srgbClr val="FFFFFF"/>
          </a:solidFill>
        </p:spPr>
        <p:txBody>
          <a:bodyPr wrap="square" lIns="0" tIns="0" rIns="0" bIns="0" rtlCol="0"/>
          <a:lstStyle/>
          <a:p>
            <a:endParaRPr sz="1020"/>
          </a:p>
        </p:txBody>
      </p:sp>
      <p:sp>
        <p:nvSpPr>
          <p:cNvPr id="7" name="object 7"/>
          <p:cNvSpPr/>
          <p:nvPr/>
        </p:nvSpPr>
        <p:spPr>
          <a:xfrm>
            <a:off x="501549" y="1807532"/>
            <a:ext cx="10075428" cy="2623680"/>
          </a:xfrm>
          <a:custGeom>
            <a:avLst/>
            <a:gdLst/>
            <a:ahLst/>
            <a:cxnLst/>
            <a:rect l="l" t="t" r="r" b="b"/>
            <a:pathLst>
              <a:path w="13397230" h="3488690">
                <a:moveTo>
                  <a:pt x="0" y="0"/>
                </a:moveTo>
                <a:lnTo>
                  <a:pt x="0" y="3488313"/>
                </a:lnTo>
                <a:lnTo>
                  <a:pt x="583999" y="3488313"/>
                </a:lnTo>
                <a:lnTo>
                  <a:pt x="583999" y="593023"/>
                </a:lnTo>
                <a:lnTo>
                  <a:pt x="13355484" y="593023"/>
                </a:lnTo>
                <a:lnTo>
                  <a:pt x="13307692" y="50599"/>
                </a:lnTo>
                <a:lnTo>
                  <a:pt x="0" y="0"/>
                </a:lnTo>
                <a:close/>
              </a:path>
              <a:path w="13397230" h="3488690">
                <a:moveTo>
                  <a:pt x="13355484" y="593023"/>
                </a:moveTo>
                <a:lnTo>
                  <a:pt x="583999" y="593023"/>
                </a:lnTo>
                <a:lnTo>
                  <a:pt x="12445817" y="630972"/>
                </a:lnTo>
                <a:lnTo>
                  <a:pt x="12445817" y="3450364"/>
                </a:lnTo>
                <a:lnTo>
                  <a:pt x="13358712" y="3425064"/>
                </a:lnTo>
                <a:lnTo>
                  <a:pt x="13396662" y="1055585"/>
                </a:lnTo>
                <a:lnTo>
                  <a:pt x="13396240" y="1055585"/>
                </a:lnTo>
                <a:lnTo>
                  <a:pt x="13355484" y="593023"/>
                </a:lnTo>
                <a:close/>
              </a:path>
            </a:pathLst>
          </a:custGeom>
          <a:solidFill>
            <a:srgbClr val="FFFFFF"/>
          </a:solidFill>
        </p:spPr>
        <p:txBody>
          <a:bodyPr wrap="square" lIns="0" tIns="0" rIns="0" bIns="0" rtlCol="0"/>
          <a:lstStyle/>
          <a:p>
            <a:endParaRPr sz="1020"/>
          </a:p>
        </p:txBody>
      </p:sp>
      <p:sp>
        <p:nvSpPr>
          <p:cNvPr id="13" name="object 2"/>
          <p:cNvSpPr/>
          <p:nvPr/>
        </p:nvSpPr>
        <p:spPr>
          <a:xfrm>
            <a:off x="1126385" y="1478751"/>
            <a:ext cx="973404" cy="330302"/>
          </a:xfrm>
          <a:prstGeom prst="rect">
            <a:avLst/>
          </a:prstGeom>
          <a:blipFill>
            <a:blip r:embed="rId2" cstate="print">
              <a:alphaModFix amt="25000"/>
            </a:blip>
            <a:stretch>
              <a:fillRect/>
            </a:stretch>
          </a:blipFill>
        </p:spPr>
        <p:txBody>
          <a:bodyPr wrap="square" lIns="0" tIns="0" rIns="0" bIns="0" rtlCol="0"/>
          <a:lstStyle/>
          <a:p>
            <a:endParaRPr sz="1020"/>
          </a:p>
        </p:txBody>
      </p:sp>
      <p:grpSp>
        <p:nvGrpSpPr>
          <p:cNvPr id="17" name="组合 16"/>
          <p:cNvGrpSpPr/>
          <p:nvPr/>
        </p:nvGrpSpPr>
        <p:grpSpPr>
          <a:xfrm>
            <a:off x="0" y="374935"/>
            <a:ext cx="10691813" cy="555340"/>
            <a:chOff x="0" y="487695"/>
            <a:chExt cx="10691813" cy="555340"/>
          </a:xfrm>
        </p:grpSpPr>
        <p:cxnSp>
          <p:nvCxnSpPr>
            <p:cNvPr id="20" name="直接连接符 19"/>
            <p:cNvCxnSpPr/>
            <p:nvPr/>
          </p:nvCxnSpPr>
          <p:spPr>
            <a:xfrm>
              <a:off x="0" y="1043035"/>
              <a:ext cx="10691813" cy="0"/>
            </a:xfrm>
            <a:prstGeom prst="line">
              <a:avLst/>
            </a:prstGeom>
            <a:ln w="25400">
              <a:solidFill>
                <a:srgbClr val="DFABBD"/>
              </a:solidFill>
              <a:prstDash val="sysDot"/>
            </a:ln>
          </p:spPr>
          <p:style>
            <a:lnRef idx="1">
              <a:schemeClr val="accent1"/>
            </a:lnRef>
            <a:fillRef idx="0">
              <a:schemeClr val="accent1"/>
            </a:fillRef>
            <a:effectRef idx="0">
              <a:schemeClr val="accent1"/>
            </a:effectRef>
            <a:fontRef idx="minor">
              <a:schemeClr val="tx1"/>
            </a:fontRef>
          </p:style>
        </p:cxnSp>
        <p:grpSp>
          <p:nvGrpSpPr>
            <p:cNvPr id="21" name="组合 20"/>
            <p:cNvGrpSpPr/>
            <p:nvPr/>
          </p:nvGrpSpPr>
          <p:grpSpPr>
            <a:xfrm>
              <a:off x="523366" y="487695"/>
              <a:ext cx="8099140" cy="488542"/>
              <a:chOff x="523366" y="487695"/>
              <a:chExt cx="8099140" cy="488542"/>
            </a:xfrm>
          </p:grpSpPr>
          <p:sp>
            <p:nvSpPr>
              <p:cNvPr id="22" name="矩形 21"/>
              <p:cNvSpPr/>
              <p:nvPr/>
            </p:nvSpPr>
            <p:spPr>
              <a:xfrm>
                <a:off x="523366" y="487695"/>
                <a:ext cx="326740" cy="326740"/>
              </a:xfrm>
              <a:prstGeom prst="rect">
                <a:avLst/>
              </a:prstGeom>
              <a:gradFill flip="none" rotWithShape="1">
                <a:gsLst>
                  <a:gs pos="0">
                    <a:schemeClr val="bg1"/>
                  </a:gs>
                  <a:gs pos="14000">
                    <a:srgbClr val="DFABBD"/>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矩形 22"/>
              <p:cNvSpPr/>
              <p:nvPr/>
            </p:nvSpPr>
            <p:spPr>
              <a:xfrm>
                <a:off x="880815" y="674992"/>
                <a:ext cx="239481" cy="239481"/>
              </a:xfrm>
              <a:prstGeom prst="rect">
                <a:avLst/>
              </a:prstGeom>
              <a:gradFill>
                <a:gsLst>
                  <a:gs pos="0">
                    <a:schemeClr val="bg1"/>
                  </a:gs>
                  <a:gs pos="12000">
                    <a:srgbClr val="DFABBD"/>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文本框 23"/>
              <p:cNvSpPr txBox="1"/>
              <p:nvPr/>
            </p:nvSpPr>
            <p:spPr>
              <a:xfrm>
                <a:off x="1682928" y="639992"/>
                <a:ext cx="6939578" cy="336245"/>
              </a:xfrm>
              <a:prstGeom prst="rect">
                <a:avLst/>
              </a:prstGeom>
              <a:noFill/>
            </p:spPr>
            <p:txBody>
              <a:bodyPr wrap="square">
                <a:spAutoFit/>
              </a:bodyPr>
              <a:lstStyle/>
              <a:p>
                <a:r>
                  <a:rPr lang="en-US" altLang="zh-CN" sz="1600" b="1" dirty="0">
                    <a:solidFill>
                      <a:srgbClr val="DFABBD"/>
                    </a:solidFill>
                    <a:latin typeface="Arial" panose="020B0604020202020204" pitchFamily="34" charset="0"/>
                    <a:ea typeface="汉仪行楷简" panose="02010600000101010101" charset="-122"/>
                  </a:rPr>
                  <a:t>《</a:t>
                </a:r>
                <a:r>
                  <a:rPr lang="zh-CN" altLang="en-US" sz="1600" b="1" dirty="0">
                    <a:solidFill>
                      <a:srgbClr val="DFABBD"/>
                    </a:solidFill>
                    <a:latin typeface="Arial" panose="020B0604020202020204" pitchFamily="34" charset="0"/>
                    <a:ea typeface="汉仪行楷简" panose="02010600000101010101" charset="-122"/>
                  </a:rPr>
                  <a:t>岚城镇国土空间总体规划（</a:t>
                </a:r>
                <a:r>
                  <a:rPr lang="en-US" altLang="zh-CN" sz="1600" b="1" dirty="0">
                    <a:solidFill>
                      <a:srgbClr val="DFABBD"/>
                    </a:solidFill>
                    <a:latin typeface="Arial" panose="020B0604020202020204" pitchFamily="34" charset="0"/>
                    <a:ea typeface="汉仪行楷简" panose="02010600000101010101" charset="-122"/>
                  </a:rPr>
                  <a:t>2021-2035</a:t>
                </a:r>
                <a:r>
                  <a:rPr lang="zh-CN" altLang="en-US" sz="1600" b="1" dirty="0">
                    <a:solidFill>
                      <a:srgbClr val="DFABBD"/>
                    </a:solidFill>
                    <a:latin typeface="Arial" panose="020B0604020202020204" pitchFamily="34" charset="0"/>
                    <a:ea typeface="汉仪行楷简" panose="02010600000101010101" charset="-122"/>
                  </a:rPr>
                  <a:t>）</a:t>
                </a:r>
                <a:r>
                  <a:rPr lang="en-US" altLang="zh-CN" sz="1600" b="1" dirty="0">
                    <a:solidFill>
                      <a:srgbClr val="DFABBD"/>
                    </a:solidFill>
                    <a:latin typeface="Arial" panose="020B0604020202020204" pitchFamily="34" charset="0"/>
                    <a:ea typeface="汉仪行楷简" panose="02010600000101010101" charset="-122"/>
                  </a:rPr>
                  <a:t>》</a:t>
                </a:r>
                <a:r>
                  <a:rPr lang="zh-CN" altLang="en-US" sz="1600" b="1" dirty="0">
                    <a:solidFill>
                      <a:srgbClr val="DFABBD"/>
                    </a:solidFill>
                    <a:latin typeface="Arial" panose="020B0604020202020204" pitchFamily="34" charset="0"/>
                    <a:ea typeface="汉仪行楷简" panose="02010600000101010101" charset="-122"/>
                  </a:rPr>
                  <a:t>（公众版）</a:t>
                </a:r>
                <a:endParaRPr lang="zh-CN" altLang="en-US" sz="1600" b="1" dirty="0">
                  <a:solidFill>
                    <a:srgbClr val="DFABBD"/>
                  </a:solidFill>
                  <a:latin typeface="Arial" panose="020B0604020202020204" pitchFamily="34" charset="0"/>
                  <a:ea typeface="汉仪行楷简" panose="02010600000101010101" charset="-122"/>
                </a:endParaRPr>
              </a:p>
            </p:txBody>
          </p:sp>
        </p:grpSp>
      </p:grpSp>
      <p:sp>
        <p:nvSpPr>
          <p:cNvPr id="25" name="object 4"/>
          <p:cNvSpPr txBox="1"/>
          <p:nvPr/>
        </p:nvSpPr>
        <p:spPr>
          <a:xfrm>
            <a:off x="1323208" y="1289777"/>
            <a:ext cx="5470498" cy="492125"/>
          </a:xfrm>
          <a:prstGeom prst="rect">
            <a:avLst/>
          </a:prstGeom>
        </p:spPr>
        <p:txBody>
          <a:bodyPr vert="horz" wrap="square" lIns="0" tIns="0" rIns="0" bIns="0" rtlCol="0">
            <a:spAutoFit/>
          </a:bodyPr>
          <a:lstStyle/>
          <a:p>
            <a:pPr marL="9525">
              <a:tabLst>
                <a:tab pos="838835" algn="l"/>
              </a:tabLst>
            </a:pPr>
            <a:r>
              <a:rPr lang="en-US" altLang="zh-CN" sz="3200" b="1" spc="8" dirty="0">
                <a:solidFill>
                  <a:srgbClr val="DFABBD"/>
                </a:solidFill>
                <a:latin typeface="Arial" panose="020B0604020202020204" pitchFamily="34" charset="0"/>
                <a:ea typeface="汉仪行楷简" panose="02010600000101010101" charset="-122"/>
                <a:cs typeface="微软雅黑" panose="020B0503020204020204" pitchFamily="34" charset="-122"/>
              </a:rPr>
              <a:t>5.6</a:t>
            </a:r>
            <a:r>
              <a:rPr lang="zh-CN" altLang="en-US" sz="3200" b="1" spc="8" dirty="0">
                <a:solidFill>
                  <a:srgbClr val="DFABBD"/>
                </a:solidFill>
                <a:latin typeface="Arial" panose="020B0604020202020204" pitchFamily="34" charset="0"/>
                <a:ea typeface="汉仪行楷简" panose="02010600000101010101" charset="-122"/>
                <a:cs typeface="微软雅黑" panose="020B0503020204020204" pitchFamily="34" charset="-122"/>
              </a:rPr>
              <a:t>	</a:t>
            </a:r>
            <a:r>
              <a:rPr lang="zh-CN" altLang="en-US" sz="3200" b="1" spc="226" dirty="0">
                <a:solidFill>
                  <a:srgbClr val="DFABBD"/>
                </a:solidFill>
                <a:latin typeface="Arial" panose="020B0604020202020204" pitchFamily="34" charset="0"/>
                <a:ea typeface="汉仪行楷简" panose="02010600000101010101" charset="-122"/>
                <a:cs typeface="微软雅黑" panose="020B0503020204020204" pitchFamily="34" charset="-122"/>
              </a:rPr>
              <a:t>传承展示历史文化景观</a:t>
            </a:r>
            <a:endParaRPr lang="zh-CN" altLang="en-US" sz="3200" b="1" spc="226" dirty="0">
              <a:solidFill>
                <a:srgbClr val="DFABBD"/>
              </a:solidFill>
              <a:latin typeface="Arial" panose="020B0604020202020204" pitchFamily="34" charset="0"/>
              <a:ea typeface="汉仪行楷简" panose="02010600000101010101" charset="-122"/>
              <a:cs typeface="微软雅黑" panose="020B0503020204020204" pitchFamily="34" charset="-122"/>
            </a:endParaRPr>
          </a:p>
        </p:txBody>
      </p:sp>
      <p:sp>
        <p:nvSpPr>
          <p:cNvPr id="5" name="文本框 4"/>
          <p:cNvSpPr txBox="1"/>
          <p:nvPr/>
        </p:nvSpPr>
        <p:spPr>
          <a:xfrm>
            <a:off x="1031046" y="1905873"/>
            <a:ext cx="8857697" cy="2168525"/>
          </a:xfrm>
          <a:prstGeom prst="rect">
            <a:avLst/>
          </a:prstGeom>
          <a:noFill/>
        </p:spPr>
        <p:txBody>
          <a:bodyPr wrap="square">
            <a:spAutoFit/>
          </a:bodyPr>
          <a:lstStyle/>
          <a:p>
            <a:pPr indent="457200">
              <a:lnSpc>
                <a:spcPct val="150000"/>
              </a:lnSpc>
              <a:defRPr/>
            </a:pPr>
            <a:r>
              <a:rPr lang="zh-CN" altLang="en-US" sz="2400" b="1" dirty="0">
                <a:solidFill>
                  <a:srgbClr val="DFABBD"/>
                </a:solidFill>
                <a:latin typeface="Arial" panose="020B0604020202020204" pitchFamily="34" charset="0"/>
                <a:ea typeface="汉仪行楷简" panose="02010600000101010101" charset="-122"/>
              </a:rPr>
              <a:t>规划目标</a:t>
            </a:r>
            <a:endParaRPr lang="en-US" altLang="zh-CN" sz="2400" b="1" dirty="0">
              <a:solidFill>
                <a:srgbClr val="DFABBD"/>
              </a:solidFill>
              <a:latin typeface="Arial" panose="020B0604020202020204" pitchFamily="34" charset="0"/>
              <a:ea typeface="汉仪行楷简" panose="02010600000101010101" charset="-122"/>
            </a:endParaRPr>
          </a:p>
          <a:p>
            <a:pPr indent="457200">
              <a:lnSpc>
                <a:spcPct val="150000"/>
              </a:lnSpc>
              <a:defRPr/>
            </a:pPr>
            <a:r>
              <a:rPr lang="zh-CN" altLang="zh-CN" sz="2200" dirty="0">
                <a:solidFill>
                  <a:schemeClr val="tx1">
                    <a:lumMod val="75000"/>
                    <a:lumOff val="25000"/>
                  </a:schemeClr>
                </a:solidFill>
                <a:latin typeface="Arial" panose="020B0604020202020204" pitchFamily="34" charset="0"/>
                <a:ea typeface="汉仪行楷简" panose="02010600000101010101" charset="-122"/>
              </a:rPr>
              <a:t>传承</a:t>
            </a:r>
            <a:r>
              <a:rPr lang="zh-CN" altLang="en-US" sz="2200" dirty="0">
                <a:solidFill>
                  <a:schemeClr val="tx1">
                    <a:lumMod val="75000"/>
                    <a:lumOff val="25000"/>
                  </a:schemeClr>
                </a:solidFill>
                <a:latin typeface="Arial" panose="020B0604020202020204" pitchFamily="34" charset="0"/>
                <a:ea typeface="汉仪行楷简" panose="02010600000101010101" charset="-122"/>
              </a:rPr>
              <a:t>岚城</a:t>
            </a:r>
            <a:r>
              <a:rPr lang="zh-CN" altLang="zh-CN" sz="2200" dirty="0">
                <a:solidFill>
                  <a:schemeClr val="tx1">
                    <a:lumMod val="75000"/>
                    <a:lumOff val="25000"/>
                  </a:schemeClr>
                </a:solidFill>
                <a:latin typeface="Arial" panose="020B0604020202020204" pitchFamily="34" charset="0"/>
                <a:ea typeface="汉仪行楷简" panose="02010600000101010101" charset="-122"/>
              </a:rPr>
              <a:t>文脉，挖掘保护内涵，构建覆盖全域的历史文化保护体系；以保护</a:t>
            </a:r>
            <a:r>
              <a:rPr lang="zh-CN" altLang="en-US" sz="2200" dirty="0">
                <a:solidFill>
                  <a:schemeClr val="tx1">
                    <a:lumMod val="75000"/>
                    <a:lumOff val="25000"/>
                  </a:schemeClr>
                </a:solidFill>
                <a:latin typeface="Arial" panose="020B0604020202020204" pitchFamily="34" charset="0"/>
                <a:ea typeface="汉仪行楷简" panose="02010600000101010101" charset="-122"/>
              </a:rPr>
              <a:t>岚城</a:t>
            </a:r>
            <a:r>
              <a:rPr lang="zh-CN" altLang="zh-CN" sz="2200" dirty="0">
                <a:solidFill>
                  <a:schemeClr val="tx1">
                    <a:lumMod val="75000"/>
                    <a:lumOff val="25000"/>
                  </a:schemeClr>
                </a:solidFill>
                <a:latin typeface="Arial" panose="020B0604020202020204" pitchFamily="34" charset="0"/>
                <a:ea typeface="汉仪行楷简" panose="02010600000101010101" charset="-122"/>
              </a:rPr>
              <a:t>镇镇域内所有文物点为核心，挖掘镇域内物质遗产与非物质文化遗产，凸显</a:t>
            </a:r>
            <a:r>
              <a:rPr lang="zh-CN" altLang="en-US" sz="2200" dirty="0">
                <a:solidFill>
                  <a:schemeClr val="tx1">
                    <a:lumMod val="75000"/>
                    <a:lumOff val="25000"/>
                  </a:schemeClr>
                </a:solidFill>
                <a:latin typeface="Arial" panose="020B0604020202020204" pitchFamily="34" charset="0"/>
                <a:ea typeface="汉仪行楷简" panose="02010600000101010101" charset="-122"/>
              </a:rPr>
              <a:t>岚城</a:t>
            </a:r>
            <a:r>
              <a:rPr lang="zh-CN" altLang="zh-CN" sz="2200" dirty="0">
                <a:solidFill>
                  <a:schemeClr val="tx1">
                    <a:lumMod val="75000"/>
                    <a:lumOff val="25000"/>
                  </a:schemeClr>
                </a:solidFill>
                <a:latin typeface="Arial" panose="020B0604020202020204" pitchFamily="34" charset="0"/>
                <a:ea typeface="汉仪行楷简" panose="02010600000101010101" charset="-122"/>
              </a:rPr>
              <a:t>镇大气山水特色与千年文化底蕴。</a:t>
            </a:r>
            <a:endParaRPr lang="zh-CN" altLang="zh-CN" sz="2200" dirty="0">
              <a:solidFill>
                <a:schemeClr val="tx1">
                  <a:lumMod val="75000"/>
                  <a:lumOff val="25000"/>
                </a:schemeClr>
              </a:solidFill>
              <a:latin typeface="Arial" panose="020B0604020202020204" pitchFamily="34" charset="0"/>
              <a:ea typeface="汉仪行楷简" panose="02010600000101010101" charset="-122"/>
            </a:endParaRPr>
          </a:p>
        </p:txBody>
      </p:sp>
      <p:sp>
        <p:nvSpPr>
          <p:cNvPr id="11" name="文本框 10"/>
          <p:cNvSpPr txBox="1"/>
          <p:nvPr/>
        </p:nvSpPr>
        <p:spPr>
          <a:xfrm>
            <a:off x="960109" y="3934190"/>
            <a:ext cx="8999570" cy="2168525"/>
          </a:xfrm>
          <a:prstGeom prst="rect">
            <a:avLst/>
          </a:prstGeom>
          <a:noFill/>
        </p:spPr>
        <p:txBody>
          <a:bodyPr wrap="square">
            <a:spAutoFit/>
          </a:bodyPr>
          <a:lstStyle/>
          <a:p>
            <a:pPr indent="457200">
              <a:lnSpc>
                <a:spcPct val="150000"/>
              </a:lnSpc>
              <a:defRPr/>
            </a:pPr>
            <a:r>
              <a:rPr lang="zh-CN" altLang="en-US" sz="2400" b="1" dirty="0">
                <a:solidFill>
                  <a:srgbClr val="DFABBD"/>
                </a:solidFill>
                <a:latin typeface="Arial" panose="020B0604020202020204" pitchFamily="34" charset="0"/>
                <a:ea typeface="汉仪行楷简" panose="02010600000101010101" charset="-122"/>
              </a:rPr>
              <a:t>历史文化保护体系</a:t>
            </a:r>
            <a:endParaRPr lang="en-US" altLang="zh-CN" sz="2400" b="1" dirty="0">
              <a:solidFill>
                <a:srgbClr val="DFABBD"/>
              </a:solidFill>
              <a:latin typeface="Arial" panose="020B0604020202020204" pitchFamily="34" charset="0"/>
              <a:ea typeface="汉仪行楷简" panose="02010600000101010101" charset="-122"/>
            </a:endParaRPr>
          </a:p>
          <a:p>
            <a:pPr indent="457200">
              <a:lnSpc>
                <a:spcPct val="150000"/>
              </a:lnSpc>
              <a:defRPr/>
            </a:pPr>
            <a:r>
              <a:rPr lang="zh-CN" altLang="zh-CN" sz="2200" dirty="0">
                <a:solidFill>
                  <a:schemeClr val="tx1">
                    <a:lumMod val="75000"/>
                    <a:lumOff val="25000"/>
                  </a:schemeClr>
                </a:solidFill>
                <a:latin typeface="Arial" panose="020B0604020202020204" pitchFamily="34" charset="0"/>
                <a:ea typeface="汉仪行楷简" panose="02010600000101010101" charset="-122"/>
              </a:rPr>
              <a:t>传承文化特色，塑造公共空间。形成</a:t>
            </a:r>
            <a:r>
              <a:rPr lang="zh-CN" altLang="zh-CN" sz="2200" b="1" dirty="0">
                <a:solidFill>
                  <a:schemeClr val="tx2">
                    <a:lumMod val="60000"/>
                    <a:lumOff val="40000"/>
                  </a:schemeClr>
                </a:solidFill>
                <a:latin typeface="Arial" panose="020B0604020202020204" pitchFamily="34" charset="0"/>
                <a:ea typeface="汉仪行楷简" panose="02010600000101010101" charset="-122"/>
              </a:rPr>
              <a:t>“传统村落—文物古迹—非物质文化遗产”</a:t>
            </a:r>
            <a:r>
              <a:rPr lang="zh-CN" altLang="zh-CN" sz="2200" dirty="0">
                <a:solidFill>
                  <a:schemeClr val="tx1">
                    <a:lumMod val="75000"/>
                    <a:lumOff val="25000"/>
                  </a:schemeClr>
                </a:solidFill>
                <a:latin typeface="Arial" panose="020B0604020202020204" pitchFamily="34" charset="0"/>
                <a:ea typeface="汉仪行楷简" panose="02010600000101010101" charset="-122"/>
              </a:rPr>
              <a:t>保护体系，推动历史文化资源活化利用，打造文化圈层体系，形成“文化</a:t>
            </a:r>
            <a:r>
              <a:rPr lang="en-US" altLang="zh-CN" sz="2200" dirty="0">
                <a:solidFill>
                  <a:schemeClr val="tx1">
                    <a:lumMod val="75000"/>
                    <a:lumOff val="25000"/>
                  </a:schemeClr>
                </a:solidFill>
                <a:latin typeface="Arial" panose="020B0604020202020204" pitchFamily="34" charset="0"/>
                <a:ea typeface="汉仪行楷简" panose="02010600000101010101" charset="-122"/>
              </a:rPr>
              <a:t>+”</a:t>
            </a:r>
            <a:r>
              <a:rPr lang="zh-CN" altLang="zh-CN" sz="2200" dirty="0">
                <a:solidFill>
                  <a:schemeClr val="tx1">
                    <a:lumMod val="75000"/>
                    <a:lumOff val="25000"/>
                  </a:schemeClr>
                </a:solidFill>
                <a:latin typeface="Arial" panose="020B0604020202020204" pitchFamily="34" charset="0"/>
                <a:ea typeface="汉仪行楷简" panose="02010600000101010101" charset="-122"/>
              </a:rPr>
              <a:t>的活化利用格局。</a:t>
            </a:r>
            <a:endParaRPr lang="zh-CN" altLang="zh-CN" sz="2200" dirty="0">
              <a:solidFill>
                <a:schemeClr val="tx1">
                  <a:lumMod val="75000"/>
                  <a:lumOff val="25000"/>
                </a:schemeClr>
              </a:solidFill>
              <a:latin typeface="Arial" panose="020B0604020202020204" pitchFamily="34" charset="0"/>
              <a:ea typeface="汉仪行楷简" panose="02010600000101010101" charset="-122"/>
            </a:endParaRPr>
          </a:p>
        </p:txBody>
      </p:sp>
      <p:pic>
        <p:nvPicPr>
          <p:cNvPr id="6" name="图片 5"/>
          <p:cNvPicPr>
            <a:picLocks noChangeAspect="1"/>
          </p:cNvPicPr>
          <p:nvPr/>
        </p:nvPicPr>
        <p:blipFill>
          <a:blip r:embed="rId3"/>
          <a:stretch>
            <a:fillRect/>
          </a:stretch>
        </p:blipFill>
        <p:spPr>
          <a:xfrm>
            <a:off x="1949628" y="6122065"/>
            <a:ext cx="6406178" cy="8516932"/>
          </a:xfrm>
          <a:prstGeom prst="rect">
            <a:avLst/>
          </a:prstGeom>
          <a:ln w="6350">
            <a:solidFill>
              <a:schemeClr val="tx1"/>
            </a:solid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object 2"/>
          <p:cNvSpPr/>
          <p:nvPr/>
        </p:nvSpPr>
        <p:spPr>
          <a:xfrm>
            <a:off x="1126385" y="1478751"/>
            <a:ext cx="973404" cy="357701"/>
          </a:xfrm>
          <a:prstGeom prst="rect">
            <a:avLst/>
          </a:prstGeom>
          <a:blipFill>
            <a:blip r:embed="rId1" cstate="print"/>
            <a:stretch>
              <a:fillRect/>
            </a:stretch>
          </a:blipFill>
        </p:spPr>
        <p:txBody>
          <a:bodyPr wrap="square" lIns="0" tIns="0" rIns="0" bIns="0" rtlCol="0"/>
          <a:lstStyle/>
          <a:p>
            <a:endParaRPr sz="1020"/>
          </a:p>
        </p:txBody>
      </p:sp>
      <p:sp>
        <p:nvSpPr>
          <p:cNvPr id="3" name="object 3"/>
          <p:cNvSpPr/>
          <p:nvPr/>
        </p:nvSpPr>
        <p:spPr>
          <a:xfrm>
            <a:off x="741285" y="1274786"/>
            <a:ext cx="1701046" cy="875356"/>
          </a:xfrm>
          <a:custGeom>
            <a:avLst/>
            <a:gdLst/>
            <a:ahLst/>
            <a:cxnLst/>
            <a:rect l="l" t="t" r="r" b="b"/>
            <a:pathLst>
              <a:path w="2261870" h="1163955">
                <a:moveTo>
                  <a:pt x="2067823" y="0"/>
                </a:moveTo>
                <a:lnTo>
                  <a:pt x="0" y="0"/>
                </a:lnTo>
                <a:lnTo>
                  <a:pt x="0" y="1163783"/>
                </a:lnTo>
                <a:lnTo>
                  <a:pt x="2261787" y="1163783"/>
                </a:lnTo>
                <a:lnTo>
                  <a:pt x="2261787" y="193963"/>
                </a:lnTo>
                <a:lnTo>
                  <a:pt x="2067823" y="0"/>
                </a:lnTo>
                <a:close/>
              </a:path>
            </a:pathLst>
          </a:custGeom>
          <a:solidFill>
            <a:srgbClr val="FFFFFF"/>
          </a:solidFill>
        </p:spPr>
        <p:txBody>
          <a:bodyPr wrap="square" lIns="0" tIns="0" rIns="0" bIns="0" rtlCol="0"/>
          <a:lstStyle/>
          <a:p>
            <a:endParaRPr sz="1020"/>
          </a:p>
        </p:txBody>
      </p:sp>
      <p:sp>
        <p:nvSpPr>
          <p:cNvPr id="7" name="object 7"/>
          <p:cNvSpPr/>
          <p:nvPr/>
        </p:nvSpPr>
        <p:spPr>
          <a:xfrm>
            <a:off x="501549" y="1807532"/>
            <a:ext cx="10075428" cy="2623680"/>
          </a:xfrm>
          <a:custGeom>
            <a:avLst/>
            <a:gdLst/>
            <a:ahLst/>
            <a:cxnLst/>
            <a:rect l="l" t="t" r="r" b="b"/>
            <a:pathLst>
              <a:path w="13397230" h="3488690">
                <a:moveTo>
                  <a:pt x="0" y="0"/>
                </a:moveTo>
                <a:lnTo>
                  <a:pt x="0" y="3488313"/>
                </a:lnTo>
                <a:lnTo>
                  <a:pt x="583999" y="3488313"/>
                </a:lnTo>
                <a:lnTo>
                  <a:pt x="583999" y="593023"/>
                </a:lnTo>
                <a:lnTo>
                  <a:pt x="13355484" y="593023"/>
                </a:lnTo>
                <a:lnTo>
                  <a:pt x="13307692" y="50599"/>
                </a:lnTo>
                <a:lnTo>
                  <a:pt x="0" y="0"/>
                </a:lnTo>
                <a:close/>
              </a:path>
              <a:path w="13397230" h="3488690">
                <a:moveTo>
                  <a:pt x="13355484" y="593023"/>
                </a:moveTo>
                <a:lnTo>
                  <a:pt x="583999" y="593023"/>
                </a:lnTo>
                <a:lnTo>
                  <a:pt x="12445817" y="630972"/>
                </a:lnTo>
                <a:lnTo>
                  <a:pt x="12445817" y="3450364"/>
                </a:lnTo>
                <a:lnTo>
                  <a:pt x="13358712" y="3425064"/>
                </a:lnTo>
                <a:lnTo>
                  <a:pt x="13396662" y="1055585"/>
                </a:lnTo>
                <a:lnTo>
                  <a:pt x="13396240" y="1055585"/>
                </a:lnTo>
                <a:lnTo>
                  <a:pt x="13355484" y="593023"/>
                </a:lnTo>
                <a:close/>
              </a:path>
            </a:pathLst>
          </a:custGeom>
          <a:solidFill>
            <a:srgbClr val="FFFFFF"/>
          </a:solidFill>
        </p:spPr>
        <p:txBody>
          <a:bodyPr wrap="square" lIns="0" tIns="0" rIns="0" bIns="0" rtlCol="0"/>
          <a:lstStyle/>
          <a:p>
            <a:endParaRPr sz="1020"/>
          </a:p>
        </p:txBody>
      </p:sp>
      <p:sp>
        <p:nvSpPr>
          <p:cNvPr id="13" name="object 2"/>
          <p:cNvSpPr/>
          <p:nvPr/>
        </p:nvSpPr>
        <p:spPr>
          <a:xfrm>
            <a:off x="1126385" y="1478751"/>
            <a:ext cx="973404" cy="330302"/>
          </a:xfrm>
          <a:prstGeom prst="rect">
            <a:avLst/>
          </a:prstGeom>
          <a:blipFill>
            <a:blip r:embed="rId2" cstate="print">
              <a:alphaModFix amt="25000"/>
            </a:blip>
            <a:stretch>
              <a:fillRect/>
            </a:stretch>
          </a:blipFill>
        </p:spPr>
        <p:txBody>
          <a:bodyPr wrap="square" lIns="0" tIns="0" rIns="0" bIns="0" rtlCol="0"/>
          <a:lstStyle/>
          <a:p>
            <a:endParaRPr sz="1020"/>
          </a:p>
        </p:txBody>
      </p:sp>
      <p:grpSp>
        <p:nvGrpSpPr>
          <p:cNvPr id="17" name="组合 16"/>
          <p:cNvGrpSpPr/>
          <p:nvPr/>
        </p:nvGrpSpPr>
        <p:grpSpPr>
          <a:xfrm>
            <a:off x="0" y="374935"/>
            <a:ext cx="10691813" cy="555340"/>
            <a:chOff x="0" y="487695"/>
            <a:chExt cx="10691813" cy="555340"/>
          </a:xfrm>
        </p:grpSpPr>
        <p:cxnSp>
          <p:nvCxnSpPr>
            <p:cNvPr id="20" name="直接连接符 19"/>
            <p:cNvCxnSpPr/>
            <p:nvPr/>
          </p:nvCxnSpPr>
          <p:spPr>
            <a:xfrm>
              <a:off x="0" y="1043035"/>
              <a:ext cx="10691813" cy="0"/>
            </a:xfrm>
            <a:prstGeom prst="line">
              <a:avLst/>
            </a:prstGeom>
            <a:ln w="25400">
              <a:solidFill>
                <a:srgbClr val="DFABBD"/>
              </a:solidFill>
              <a:prstDash val="sysDot"/>
            </a:ln>
          </p:spPr>
          <p:style>
            <a:lnRef idx="1">
              <a:schemeClr val="accent1"/>
            </a:lnRef>
            <a:fillRef idx="0">
              <a:schemeClr val="accent1"/>
            </a:fillRef>
            <a:effectRef idx="0">
              <a:schemeClr val="accent1"/>
            </a:effectRef>
            <a:fontRef idx="minor">
              <a:schemeClr val="tx1"/>
            </a:fontRef>
          </p:style>
        </p:cxnSp>
        <p:grpSp>
          <p:nvGrpSpPr>
            <p:cNvPr id="21" name="组合 20"/>
            <p:cNvGrpSpPr/>
            <p:nvPr/>
          </p:nvGrpSpPr>
          <p:grpSpPr>
            <a:xfrm>
              <a:off x="523366" y="487695"/>
              <a:ext cx="8099140" cy="488542"/>
              <a:chOff x="523366" y="487695"/>
              <a:chExt cx="8099140" cy="488542"/>
            </a:xfrm>
          </p:grpSpPr>
          <p:sp>
            <p:nvSpPr>
              <p:cNvPr id="22" name="矩形 21"/>
              <p:cNvSpPr/>
              <p:nvPr/>
            </p:nvSpPr>
            <p:spPr>
              <a:xfrm>
                <a:off x="523366" y="487695"/>
                <a:ext cx="326740" cy="326740"/>
              </a:xfrm>
              <a:prstGeom prst="rect">
                <a:avLst/>
              </a:prstGeom>
              <a:gradFill flip="none" rotWithShape="1">
                <a:gsLst>
                  <a:gs pos="0">
                    <a:schemeClr val="bg1"/>
                  </a:gs>
                  <a:gs pos="14000">
                    <a:srgbClr val="DFABBD"/>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矩形 22"/>
              <p:cNvSpPr/>
              <p:nvPr/>
            </p:nvSpPr>
            <p:spPr>
              <a:xfrm>
                <a:off x="880815" y="674992"/>
                <a:ext cx="239481" cy="239481"/>
              </a:xfrm>
              <a:prstGeom prst="rect">
                <a:avLst/>
              </a:prstGeom>
              <a:gradFill>
                <a:gsLst>
                  <a:gs pos="0">
                    <a:schemeClr val="bg1"/>
                  </a:gs>
                  <a:gs pos="12000">
                    <a:srgbClr val="DFABBD"/>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文本框 23"/>
              <p:cNvSpPr txBox="1"/>
              <p:nvPr/>
            </p:nvSpPr>
            <p:spPr>
              <a:xfrm>
                <a:off x="1682928" y="639992"/>
                <a:ext cx="6939578" cy="336245"/>
              </a:xfrm>
              <a:prstGeom prst="rect">
                <a:avLst/>
              </a:prstGeom>
              <a:noFill/>
            </p:spPr>
            <p:txBody>
              <a:bodyPr wrap="square">
                <a:spAutoFit/>
              </a:bodyPr>
              <a:lstStyle/>
              <a:p>
                <a:r>
                  <a:rPr lang="en-US" altLang="zh-CN" sz="1600" b="1" dirty="0">
                    <a:solidFill>
                      <a:srgbClr val="DFABBD"/>
                    </a:solidFill>
                    <a:latin typeface="Arial" panose="020B0604020202020204" pitchFamily="34" charset="0"/>
                    <a:ea typeface="汉仪行楷简" panose="02010600000101010101" charset="-122"/>
                  </a:rPr>
                  <a:t>《</a:t>
                </a:r>
                <a:r>
                  <a:rPr lang="zh-CN" altLang="en-US" sz="1600" b="1" dirty="0">
                    <a:solidFill>
                      <a:srgbClr val="DFABBD"/>
                    </a:solidFill>
                    <a:latin typeface="Arial" panose="020B0604020202020204" pitchFamily="34" charset="0"/>
                    <a:ea typeface="汉仪行楷简" panose="02010600000101010101" charset="-122"/>
                  </a:rPr>
                  <a:t>岚城镇国土空间总体规划（</a:t>
                </a:r>
                <a:r>
                  <a:rPr lang="en-US" altLang="zh-CN" sz="1600" b="1" dirty="0">
                    <a:solidFill>
                      <a:srgbClr val="DFABBD"/>
                    </a:solidFill>
                    <a:latin typeface="Arial" panose="020B0604020202020204" pitchFamily="34" charset="0"/>
                    <a:ea typeface="汉仪行楷简" panose="02010600000101010101" charset="-122"/>
                  </a:rPr>
                  <a:t>2021-2035</a:t>
                </a:r>
                <a:r>
                  <a:rPr lang="zh-CN" altLang="en-US" sz="1600" b="1" dirty="0">
                    <a:solidFill>
                      <a:srgbClr val="DFABBD"/>
                    </a:solidFill>
                    <a:latin typeface="Arial" panose="020B0604020202020204" pitchFamily="34" charset="0"/>
                    <a:ea typeface="汉仪行楷简" panose="02010600000101010101" charset="-122"/>
                  </a:rPr>
                  <a:t>）</a:t>
                </a:r>
                <a:r>
                  <a:rPr lang="en-US" altLang="zh-CN" sz="1600" b="1" dirty="0">
                    <a:solidFill>
                      <a:srgbClr val="DFABBD"/>
                    </a:solidFill>
                    <a:latin typeface="Arial" panose="020B0604020202020204" pitchFamily="34" charset="0"/>
                    <a:ea typeface="汉仪行楷简" panose="02010600000101010101" charset="-122"/>
                  </a:rPr>
                  <a:t>》</a:t>
                </a:r>
                <a:r>
                  <a:rPr lang="zh-CN" altLang="en-US" sz="1600" b="1" dirty="0">
                    <a:solidFill>
                      <a:srgbClr val="DFABBD"/>
                    </a:solidFill>
                    <a:latin typeface="Arial" panose="020B0604020202020204" pitchFamily="34" charset="0"/>
                    <a:ea typeface="汉仪行楷简" panose="02010600000101010101" charset="-122"/>
                  </a:rPr>
                  <a:t>（公众版）</a:t>
                </a:r>
                <a:endParaRPr lang="zh-CN" altLang="en-US" sz="1600" b="1" dirty="0">
                  <a:solidFill>
                    <a:srgbClr val="DFABBD"/>
                  </a:solidFill>
                  <a:latin typeface="Arial" panose="020B0604020202020204" pitchFamily="34" charset="0"/>
                  <a:ea typeface="汉仪行楷简" panose="02010600000101010101" charset="-122"/>
                </a:endParaRPr>
              </a:p>
            </p:txBody>
          </p:sp>
        </p:grpSp>
      </p:grpSp>
      <p:sp>
        <p:nvSpPr>
          <p:cNvPr id="25" name="object 4"/>
          <p:cNvSpPr txBox="1"/>
          <p:nvPr/>
        </p:nvSpPr>
        <p:spPr>
          <a:xfrm>
            <a:off x="1323208" y="1289777"/>
            <a:ext cx="5470498" cy="492125"/>
          </a:xfrm>
          <a:prstGeom prst="rect">
            <a:avLst/>
          </a:prstGeom>
        </p:spPr>
        <p:txBody>
          <a:bodyPr vert="horz" wrap="square" lIns="0" tIns="0" rIns="0" bIns="0" rtlCol="0">
            <a:spAutoFit/>
          </a:bodyPr>
          <a:lstStyle/>
          <a:p>
            <a:pPr marL="9525">
              <a:tabLst>
                <a:tab pos="838835" algn="l"/>
              </a:tabLst>
            </a:pPr>
            <a:r>
              <a:rPr lang="en-US" altLang="zh-CN" sz="3200" b="1" spc="8" dirty="0">
                <a:solidFill>
                  <a:srgbClr val="DFABBD"/>
                </a:solidFill>
                <a:latin typeface="Arial" panose="020B0604020202020204" pitchFamily="34" charset="0"/>
                <a:ea typeface="汉仪闫锐敏行楷简" panose="00020600040101010101" charset="-122"/>
                <a:cs typeface="微软雅黑" panose="020B0503020204020204" pitchFamily="34" charset="-122"/>
              </a:rPr>
              <a:t>5.7</a:t>
            </a:r>
            <a:r>
              <a:rPr lang="zh-CN" altLang="en-US" sz="3200" b="1" spc="8" dirty="0">
                <a:solidFill>
                  <a:srgbClr val="DFABBD"/>
                </a:solidFill>
                <a:latin typeface="Arial" panose="020B0604020202020204" pitchFamily="34" charset="0"/>
                <a:ea typeface="汉仪闫锐敏行楷简" panose="00020600040101010101" charset="-122"/>
                <a:cs typeface="微软雅黑" panose="020B0503020204020204" pitchFamily="34" charset="-122"/>
              </a:rPr>
              <a:t>	整治修复促进集约高效</a:t>
            </a:r>
            <a:endParaRPr lang="zh-CN" altLang="en-US" sz="3200" b="1" spc="226" dirty="0">
              <a:solidFill>
                <a:srgbClr val="DFABBD"/>
              </a:solidFill>
              <a:latin typeface="Arial" panose="020B0604020202020204" pitchFamily="34" charset="0"/>
              <a:ea typeface="汉仪闫锐敏行楷简" panose="00020600040101010101" charset="-122"/>
              <a:cs typeface="微软雅黑" panose="020B0503020204020204" pitchFamily="34" charset="-122"/>
            </a:endParaRPr>
          </a:p>
        </p:txBody>
      </p:sp>
      <p:sp>
        <p:nvSpPr>
          <p:cNvPr id="12" name="文本框 11"/>
          <p:cNvSpPr txBox="1"/>
          <p:nvPr/>
        </p:nvSpPr>
        <p:spPr>
          <a:xfrm>
            <a:off x="977292" y="2029172"/>
            <a:ext cx="8606094" cy="2861310"/>
          </a:xfrm>
          <a:prstGeom prst="rect">
            <a:avLst/>
          </a:prstGeom>
          <a:noFill/>
        </p:spPr>
        <p:txBody>
          <a:bodyPr wrap="square">
            <a:spAutoFit/>
          </a:bodyPr>
          <a:lstStyle/>
          <a:p>
            <a:pPr marL="0" marR="0" lvl="0" indent="457200" algn="l" defTabSz="1219200" rtl="0" eaLnBrk="1" fontAlgn="auto" latinLnBrk="0" hangingPunct="1">
              <a:lnSpc>
                <a:spcPct val="150000"/>
              </a:lnSpc>
              <a:spcBef>
                <a:spcPts val="0"/>
              </a:spcBef>
              <a:spcAft>
                <a:spcPts val="0"/>
              </a:spcAft>
              <a:buClrTx/>
              <a:buSzTx/>
              <a:buFontTx/>
              <a:buNone/>
              <a:defRPr/>
            </a:pPr>
            <a:r>
              <a:rPr lang="zh-CN" altLang="en-US" sz="2400" dirty="0">
                <a:solidFill>
                  <a:schemeClr val="tx1">
                    <a:lumMod val="75000"/>
                    <a:lumOff val="25000"/>
                  </a:schemeClr>
                </a:solidFill>
                <a:latin typeface="Arial" panose="020B0604020202020204" pitchFamily="34" charset="0"/>
                <a:ea typeface="汉仪行楷简" panose="02010600000101010101" charset="-122"/>
              </a:rPr>
              <a:t>国土综合整治以提高土地质量和土地利用效率、增加有效耕地面积、改善生产、生活条件和生态环境为目标，采取行政、经济、法律、工程和生物等措施，对田、水、路、林、村进行综合整治，对土地利用状况进行调整改造，对土地资源重新分配。</a:t>
            </a:r>
            <a:endParaRPr lang="zh-CN" altLang="en-US" sz="2400" dirty="0">
              <a:solidFill>
                <a:schemeClr val="tx1">
                  <a:lumMod val="75000"/>
                  <a:lumOff val="25000"/>
                </a:schemeClr>
              </a:solidFill>
              <a:latin typeface="Arial" panose="020B0604020202020204" pitchFamily="34" charset="0"/>
              <a:ea typeface="汉仪行楷简" panose="02010600000101010101" charset="-122"/>
            </a:endParaRPr>
          </a:p>
        </p:txBody>
      </p:sp>
      <p:pic>
        <p:nvPicPr>
          <p:cNvPr id="5" name="图片 4"/>
          <p:cNvPicPr>
            <a:picLocks noChangeAspect="1"/>
          </p:cNvPicPr>
          <p:nvPr/>
        </p:nvPicPr>
        <p:blipFill>
          <a:blip r:embed="rId3"/>
          <a:stretch>
            <a:fillRect/>
          </a:stretch>
        </p:blipFill>
        <p:spPr>
          <a:xfrm>
            <a:off x="1840230" y="4890770"/>
            <a:ext cx="7210425" cy="9635490"/>
          </a:xfrm>
          <a:prstGeom prst="rect">
            <a:avLst/>
          </a:prstGeom>
          <a:ln w="6350">
            <a:solidFill>
              <a:schemeClr val="tx1"/>
            </a:solid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1270" y="7178040"/>
            <a:ext cx="10680065" cy="7941310"/>
          </a:xfrm>
          <a:prstGeom prst="rect">
            <a:avLst/>
          </a:prstGeom>
        </p:spPr>
      </p:pic>
      <p:sp>
        <p:nvSpPr>
          <p:cNvPr id="3" name="object 3"/>
          <p:cNvSpPr/>
          <p:nvPr/>
        </p:nvSpPr>
        <p:spPr>
          <a:xfrm>
            <a:off x="0" y="-6196"/>
            <a:ext cx="10678578" cy="15119350"/>
          </a:xfrm>
          <a:custGeom>
            <a:avLst/>
            <a:gdLst/>
            <a:ahLst/>
            <a:cxnLst/>
            <a:rect l="l" t="t" r="r" b="b"/>
            <a:pathLst>
              <a:path w="14199235" h="20104100">
                <a:moveTo>
                  <a:pt x="0" y="20104101"/>
                </a:moveTo>
                <a:lnTo>
                  <a:pt x="14199166" y="20104101"/>
                </a:lnTo>
                <a:lnTo>
                  <a:pt x="14199166" y="0"/>
                </a:lnTo>
                <a:lnTo>
                  <a:pt x="0" y="0"/>
                </a:lnTo>
                <a:lnTo>
                  <a:pt x="0" y="20104101"/>
                </a:lnTo>
                <a:close/>
              </a:path>
            </a:pathLst>
          </a:custGeom>
          <a:gradFill>
            <a:gsLst>
              <a:gs pos="0">
                <a:schemeClr val="bg1">
                  <a:alpha val="31000"/>
                </a:schemeClr>
              </a:gs>
              <a:gs pos="44000">
                <a:srgbClr val="AB8FC3"/>
              </a:gs>
            </a:gsLst>
            <a:lin ang="16200000" scaled="1"/>
          </a:gradFill>
        </p:spPr>
        <p:txBody>
          <a:bodyPr wrap="square" lIns="0" tIns="0" rIns="0" bIns="0" rtlCol="0"/>
          <a:lstStyle/>
          <a:p>
            <a:endParaRPr sz="1020"/>
          </a:p>
        </p:txBody>
      </p:sp>
      <p:sp>
        <p:nvSpPr>
          <p:cNvPr id="5" name="object 5"/>
          <p:cNvSpPr txBox="1"/>
          <p:nvPr/>
        </p:nvSpPr>
        <p:spPr>
          <a:xfrm>
            <a:off x="4279300" y="4359199"/>
            <a:ext cx="6155667" cy="830580"/>
          </a:xfrm>
          <a:prstGeom prst="rect">
            <a:avLst/>
          </a:prstGeom>
          <a:effectLst>
            <a:outerShdw blurRad="50800" dist="38100" dir="5400000" algn="t" rotWithShape="0">
              <a:prstClr val="black">
                <a:alpha val="40000"/>
              </a:prstClr>
            </a:outerShdw>
          </a:effectLst>
        </p:spPr>
        <p:txBody>
          <a:bodyPr vert="horz" wrap="square" lIns="0" tIns="0" rIns="0" bIns="0" rtlCol="0">
            <a:spAutoFit/>
          </a:bodyPr>
          <a:lstStyle/>
          <a:p>
            <a:pPr marL="9525"/>
            <a:r>
              <a:rPr lang="zh-CN" altLang="en-US" sz="5400" b="1" spc="-8" dirty="0">
                <a:solidFill>
                  <a:srgbClr val="FFFFFF"/>
                </a:solidFill>
                <a:latin typeface="Arial" panose="020B0604020202020204" pitchFamily="34" charset="0"/>
                <a:ea typeface="汉仪闫锐敏行楷简" panose="00020600040101010101" charset="-122"/>
                <a:cs typeface="微软雅黑" panose="020B0503020204020204" pitchFamily="34" charset="-122"/>
              </a:rPr>
              <a:t>中心镇区品质提升</a:t>
            </a:r>
            <a:endParaRPr lang="zh-CN" altLang="en-US" sz="5400" b="1" spc="-8" dirty="0">
              <a:solidFill>
                <a:srgbClr val="FFFFFF"/>
              </a:solidFill>
              <a:latin typeface="Arial" panose="020B0604020202020204" pitchFamily="34" charset="0"/>
              <a:ea typeface="汉仪闫锐敏行楷简" panose="00020600040101010101" charset="-122"/>
              <a:cs typeface="微软雅黑" panose="020B0503020204020204" pitchFamily="34" charset="-122"/>
            </a:endParaRPr>
          </a:p>
        </p:txBody>
      </p:sp>
      <p:sp>
        <p:nvSpPr>
          <p:cNvPr id="7" name="object 7"/>
          <p:cNvSpPr txBox="1"/>
          <p:nvPr/>
        </p:nvSpPr>
        <p:spPr>
          <a:xfrm>
            <a:off x="4736341" y="5349751"/>
            <a:ext cx="4471813" cy="2954655"/>
          </a:xfrm>
          <a:prstGeom prst="rect">
            <a:avLst/>
          </a:prstGeom>
        </p:spPr>
        <p:txBody>
          <a:bodyPr vert="horz" wrap="square" lIns="0" tIns="0" rIns="0" bIns="0" rtlCol="0">
            <a:spAutoFit/>
          </a:bodyPr>
          <a:lstStyle/>
          <a:p>
            <a:pPr marL="9525">
              <a:lnSpc>
                <a:spcPct val="150000"/>
              </a:lnSpc>
            </a:pPr>
            <a:r>
              <a:rPr lang="zh-CN" altLang="en-US" sz="3200" b="1" spc="139" dirty="0">
                <a:solidFill>
                  <a:srgbClr val="FFFFFF"/>
                </a:solidFill>
                <a:latin typeface="Arial" panose="020B0604020202020204" pitchFamily="34" charset="0"/>
                <a:ea typeface="汉仪行楷简" panose="02010600000101010101" charset="-122"/>
                <a:cs typeface="微软雅黑" panose="020B0503020204020204" pitchFamily="34" charset="-122"/>
              </a:rPr>
              <a:t>特色的空间结构分区</a:t>
            </a:r>
            <a:endParaRPr lang="en-US" altLang="zh-CN" sz="3200" b="1" spc="139" dirty="0">
              <a:solidFill>
                <a:srgbClr val="FFFFFF"/>
              </a:solidFill>
              <a:latin typeface="Arial" panose="020B0604020202020204" pitchFamily="34" charset="0"/>
              <a:ea typeface="汉仪行楷简" panose="02010600000101010101" charset="-122"/>
              <a:cs typeface="微软雅黑" panose="020B0503020204020204" pitchFamily="34" charset="-122"/>
            </a:endParaRPr>
          </a:p>
          <a:p>
            <a:pPr marL="9525">
              <a:lnSpc>
                <a:spcPct val="150000"/>
              </a:lnSpc>
            </a:pPr>
            <a:r>
              <a:rPr lang="zh-CN" altLang="en-US" sz="3200" b="1" spc="139" dirty="0">
                <a:solidFill>
                  <a:srgbClr val="FFFFFF"/>
                </a:solidFill>
                <a:latin typeface="Arial" panose="020B0604020202020204" pitchFamily="34" charset="0"/>
                <a:ea typeface="汉仪行楷简" panose="02010600000101010101" charset="-122"/>
                <a:cs typeface="微软雅黑" panose="020B0503020204020204" pitchFamily="34" charset="-122"/>
              </a:rPr>
              <a:t>合理的镇区用地布局</a:t>
            </a:r>
            <a:endParaRPr lang="en-US" altLang="zh-CN" sz="3200" b="1" spc="139" dirty="0">
              <a:solidFill>
                <a:srgbClr val="FFFFFF"/>
              </a:solidFill>
              <a:latin typeface="Arial" panose="020B0604020202020204" pitchFamily="34" charset="0"/>
              <a:ea typeface="汉仪行楷简" panose="02010600000101010101" charset="-122"/>
              <a:cs typeface="微软雅黑" panose="020B0503020204020204" pitchFamily="34" charset="-122"/>
            </a:endParaRPr>
          </a:p>
          <a:p>
            <a:pPr marL="9525">
              <a:lnSpc>
                <a:spcPct val="150000"/>
              </a:lnSpc>
            </a:pPr>
            <a:r>
              <a:rPr lang="zh-CN" altLang="en-US" sz="3200" b="1" spc="139" dirty="0">
                <a:solidFill>
                  <a:srgbClr val="FFFFFF"/>
                </a:solidFill>
                <a:latin typeface="Arial" panose="020B0604020202020204" pitchFamily="34" charset="0"/>
                <a:ea typeface="汉仪行楷简" panose="02010600000101010101" charset="-122"/>
                <a:cs typeface="微软雅黑" panose="020B0503020204020204" pitchFamily="34" charset="-122"/>
              </a:rPr>
              <a:t>完善的综合设施配置</a:t>
            </a:r>
            <a:endParaRPr lang="en-US" altLang="zh-CN" sz="3200" b="1" spc="139" dirty="0">
              <a:solidFill>
                <a:srgbClr val="FFFFFF"/>
              </a:solidFill>
              <a:latin typeface="Arial" panose="020B0604020202020204" pitchFamily="34" charset="0"/>
              <a:ea typeface="汉仪行楷简" panose="02010600000101010101" charset="-122"/>
              <a:cs typeface="微软雅黑" panose="020B0503020204020204" pitchFamily="34" charset="-122"/>
            </a:endParaRPr>
          </a:p>
          <a:p>
            <a:pPr marL="9525">
              <a:lnSpc>
                <a:spcPct val="150000"/>
              </a:lnSpc>
            </a:pPr>
            <a:r>
              <a:rPr lang="zh-CN" altLang="en-US" sz="3200" b="1" spc="139" dirty="0">
                <a:solidFill>
                  <a:srgbClr val="FFFFFF"/>
                </a:solidFill>
                <a:latin typeface="Arial" panose="020B0604020202020204" pitchFamily="34" charset="0"/>
                <a:ea typeface="汉仪行楷简" panose="02010600000101010101" charset="-122"/>
                <a:cs typeface="微软雅黑" panose="020B0503020204020204" pitchFamily="34" charset="-122"/>
              </a:rPr>
              <a:t>安全的综合防灾体系</a:t>
            </a:r>
            <a:endParaRPr lang="zh-CN" altLang="en-US" sz="3200" b="1" spc="139" dirty="0">
              <a:solidFill>
                <a:srgbClr val="FFFFFF"/>
              </a:solidFill>
              <a:latin typeface="Arial" panose="020B0604020202020204" pitchFamily="34" charset="0"/>
              <a:ea typeface="汉仪行楷简" panose="02010600000101010101" charset="-122"/>
              <a:cs typeface="微软雅黑" panose="020B0503020204020204" pitchFamily="34" charset="-122"/>
            </a:endParaRPr>
          </a:p>
        </p:txBody>
      </p:sp>
      <p:grpSp>
        <p:nvGrpSpPr>
          <p:cNvPr id="4" name="组合 3"/>
          <p:cNvGrpSpPr/>
          <p:nvPr/>
        </p:nvGrpSpPr>
        <p:grpSpPr>
          <a:xfrm>
            <a:off x="1231265" y="1235075"/>
            <a:ext cx="5282565" cy="8056880"/>
            <a:chOff x="2602706" y="244475"/>
            <a:chExt cx="3857085" cy="5646352"/>
          </a:xfrm>
        </p:grpSpPr>
        <p:sp>
          <p:nvSpPr>
            <p:cNvPr id="8" name="object 8"/>
            <p:cNvSpPr/>
            <p:nvPr/>
          </p:nvSpPr>
          <p:spPr>
            <a:xfrm>
              <a:off x="2602706" y="244475"/>
              <a:ext cx="3857085" cy="5646352"/>
            </a:xfrm>
            <a:prstGeom prst="rect">
              <a:avLst/>
            </a:prstGeom>
            <a:blipFill>
              <a:blip r:embed="rId2" cstate="print"/>
              <a:stretch>
                <a:fillRect/>
              </a:stretch>
            </a:blipFill>
          </p:spPr>
          <p:txBody>
            <a:bodyPr wrap="square" lIns="0" tIns="0" rIns="0" bIns="0" rtlCol="0"/>
            <a:lstStyle/>
            <a:p>
              <a:endParaRPr sz="1020"/>
            </a:p>
          </p:txBody>
        </p:sp>
        <p:sp>
          <p:nvSpPr>
            <p:cNvPr id="9" name="object 9"/>
            <p:cNvSpPr/>
            <p:nvPr/>
          </p:nvSpPr>
          <p:spPr>
            <a:xfrm>
              <a:off x="3256110" y="1456377"/>
              <a:ext cx="1272202" cy="2296078"/>
            </a:xfrm>
            <a:custGeom>
              <a:avLst/>
              <a:gdLst/>
              <a:ahLst/>
              <a:cxnLst/>
              <a:rect l="l" t="t" r="r" b="b"/>
              <a:pathLst>
                <a:path w="1691639" h="3053080">
                  <a:moveTo>
                    <a:pt x="89214" y="2251667"/>
                  </a:moveTo>
                  <a:lnTo>
                    <a:pt x="70687" y="2352866"/>
                  </a:lnTo>
                  <a:lnTo>
                    <a:pt x="70687" y="2420331"/>
                  </a:lnTo>
                  <a:lnTo>
                    <a:pt x="68607" y="2420331"/>
                  </a:lnTo>
                  <a:lnTo>
                    <a:pt x="62369" y="2428764"/>
                  </a:lnTo>
                  <a:lnTo>
                    <a:pt x="51973" y="2437198"/>
                  </a:lnTo>
                  <a:lnTo>
                    <a:pt x="37418" y="2454064"/>
                  </a:lnTo>
                  <a:lnTo>
                    <a:pt x="30014" y="2470930"/>
                  </a:lnTo>
                  <a:lnTo>
                    <a:pt x="24173" y="2487797"/>
                  </a:lnTo>
                  <a:lnTo>
                    <a:pt x="19895" y="2504663"/>
                  </a:lnTo>
                  <a:lnTo>
                    <a:pt x="17178" y="2513097"/>
                  </a:lnTo>
                  <a:lnTo>
                    <a:pt x="0" y="2580562"/>
                  </a:lnTo>
                  <a:lnTo>
                    <a:pt x="13467" y="2588995"/>
                  </a:lnTo>
                  <a:lnTo>
                    <a:pt x="20205" y="2597429"/>
                  </a:lnTo>
                  <a:lnTo>
                    <a:pt x="20205" y="2614295"/>
                  </a:lnTo>
                  <a:lnTo>
                    <a:pt x="36355" y="2664894"/>
                  </a:lnTo>
                  <a:lnTo>
                    <a:pt x="16149" y="2707060"/>
                  </a:lnTo>
                  <a:lnTo>
                    <a:pt x="84551" y="2825125"/>
                  </a:lnTo>
                  <a:lnTo>
                    <a:pt x="135285" y="2926324"/>
                  </a:lnTo>
                  <a:lnTo>
                    <a:pt x="149418" y="2943190"/>
                  </a:lnTo>
                  <a:lnTo>
                    <a:pt x="186548" y="2985356"/>
                  </a:lnTo>
                  <a:lnTo>
                    <a:pt x="235503" y="3019089"/>
                  </a:lnTo>
                  <a:lnTo>
                    <a:pt x="296289" y="3044389"/>
                  </a:lnTo>
                  <a:lnTo>
                    <a:pt x="331120" y="3052822"/>
                  </a:lnTo>
                  <a:lnTo>
                    <a:pt x="368910" y="3052822"/>
                  </a:lnTo>
                  <a:lnTo>
                    <a:pt x="551321" y="2993790"/>
                  </a:lnTo>
                  <a:lnTo>
                    <a:pt x="667615" y="2976923"/>
                  </a:lnTo>
                  <a:lnTo>
                    <a:pt x="723951" y="2960057"/>
                  </a:lnTo>
                  <a:lnTo>
                    <a:pt x="752399" y="2943190"/>
                  </a:lnTo>
                  <a:lnTo>
                    <a:pt x="781033" y="2934757"/>
                  </a:lnTo>
                  <a:lnTo>
                    <a:pt x="809851" y="2917891"/>
                  </a:lnTo>
                  <a:lnTo>
                    <a:pt x="838855" y="2909457"/>
                  </a:lnTo>
                  <a:lnTo>
                    <a:pt x="926968" y="2858858"/>
                  </a:lnTo>
                  <a:lnTo>
                    <a:pt x="956705" y="2833559"/>
                  </a:lnTo>
                  <a:lnTo>
                    <a:pt x="1089781" y="2799826"/>
                  </a:lnTo>
                  <a:lnTo>
                    <a:pt x="1111792" y="2715494"/>
                  </a:lnTo>
                  <a:lnTo>
                    <a:pt x="1178667" y="2681761"/>
                  </a:lnTo>
                  <a:lnTo>
                    <a:pt x="1220601" y="2656461"/>
                  </a:lnTo>
                  <a:lnTo>
                    <a:pt x="1230532" y="2648028"/>
                  </a:lnTo>
                  <a:lnTo>
                    <a:pt x="1242044" y="2639595"/>
                  </a:lnTo>
                  <a:lnTo>
                    <a:pt x="1250461" y="2631161"/>
                  </a:lnTo>
                  <a:lnTo>
                    <a:pt x="384680" y="2631161"/>
                  </a:lnTo>
                  <a:lnTo>
                    <a:pt x="381644" y="2622728"/>
                  </a:lnTo>
                  <a:lnTo>
                    <a:pt x="379701" y="2622728"/>
                  </a:lnTo>
                  <a:lnTo>
                    <a:pt x="378303" y="2605862"/>
                  </a:lnTo>
                  <a:lnTo>
                    <a:pt x="377458" y="2588995"/>
                  </a:lnTo>
                  <a:lnTo>
                    <a:pt x="377175" y="2563696"/>
                  </a:lnTo>
                  <a:lnTo>
                    <a:pt x="379483" y="2521530"/>
                  </a:lnTo>
                  <a:lnTo>
                    <a:pt x="386405" y="2487797"/>
                  </a:lnTo>
                  <a:lnTo>
                    <a:pt x="397940" y="2462497"/>
                  </a:lnTo>
                  <a:lnTo>
                    <a:pt x="414086" y="2428764"/>
                  </a:lnTo>
                  <a:lnTo>
                    <a:pt x="434843" y="2411898"/>
                  </a:lnTo>
                  <a:lnTo>
                    <a:pt x="460208" y="2386598"/>
                  </a:lnTo>
                  <a:lnTo>
                    <a:pt x="490180" y="2369732"/>
                  </a:lnTo>
                  <a:lnTo>
                    <a:pt x="490180" y="2344432"/>
                  </a:lnTo>
                  <a:lnTo>
                    <a:pt x="507855" y="2327566"/>
                  </a:lnTo>
                  <a:lnTo>
                    <a:pt x="522036" y="2319133"/>
                  </a:lnTo>
                  <a:lnTo>
                    <a:pt x="532707" y="2310699"/>
                  </a:lnTo>
                  <a:lnTo>
                    <a:pt x="539852" y="2310699"/>
                  </a:lnTo>
                  <a:lnTo>
                    <a:pt x="593234" y="2293833"/>
                  </a:lnTo>
                  <a:lnTo>
                    <a:pt x="638155" y="2260100"/>
                  </a:lnTo>
                  <a:lnTo>
                    <a:pt x="115147" y="2260100"/>
                  </a:lnTo>
                  <a:lnTo>
                    <a:pt x="89214" y="2251667"/>
                  </a:lnTo>
                  <a:close/>
                </a:path>
                <a:path w="1691639" h="3053080">
                  <a:moveTo>
                    <a:pt x="747830" y="2580562"/>
                  </a:moveTo>
                  <a:lnTo>
                    <a:pt x="721756" y="2580562"/>
                  </a:lnTo>
                  <a:lnTo>
                    <a:pt x="655134" y="2597429"/>
                  </a:lnTo>
                  <a:lnTo>
                    <a:pt x="563907" y="2597429"/>
                  </a:lnTo>
                  <a:lnTo>
                    <a:pt x="544255" y="2605862"/>
                  </a:lnTo>
                  <a:lnTo>
                    <a:pt x="520539" y="2614295"/>
                  </a:lnTo>
                  <a:lnTo>
                    <a:pt x="493736" y="2622728"/>
                  </a:lnTo>
                  <a:lnTo>
                    <a:pt x="464806" y="2622728"/>
                  </a:lnTo>
                  <a:lnTo>
                    <a:pt x="433742" y="2631161"/>
                  </a:lnTo>
                  <a:lnTo>
                    <a:pt x="1250461" y="2631161"/>
                  </a:lnTo>
                  <a:lnTo>
                    <a:pt x="1258878" y="2622728"/>
                  </a:lnTo>
                  <a:lnTo>
                    <a:pt x="1281040" y="2614295"/>
                  </a:lnTo>
                  <a:lnTo>
                    <a:pt x="851397" y="2614295"/>
                  </a:lnTo>
                  <a:lnTo>
                    <a:pt x="839325" y="2605862"/>
                  </a:lnTo>
                  <a:lnTo>
                    <a:pt x="801197" y="2605862"/>
                  </a:lnTo>
                  <a:lnTo>
                    <a:pt x="787551" y="2597429"/>
                  </a:lnTo>
                  <a:lnTo>
                    <a:pt x="769762" y="2588995"/>
                  </a:lnTo>
                  <a:lnTo>
                    <a:pt x="747830" y="2580562"/>
                  </a:lnTo>
                  <a:close/>
                </a:path>
                <a:path w="1691639" h="3053080">
                  <a:moveTo>
                    <a:pt x="1666687" y="2125169"/>
                  </a:moveTo>
                  <a:lnTo>
                    <a:pt x="1150163" y="2125169"/>
                  </a:lnTo>
                  <a:lnTo>
                    <a:pt x="1265867" y="2201068"/>
                  </a:lnTo>
                  <a:lnTo>
                    <a:pt x="1261314" y="2226367"/>
                  </a:lnTo>
                  <a:lnTo>
                    <a:pt x="1259173" y="2251667"/>
                  </a:lnTo>
                  <a:lnTo>
                    <a:pt x="1259451" y="2260100"/>
                  </a:lnTo>
                  <a:lnTo>
                    <a:pt x="1262156" y="2268533"/>
                  </a:lnTo>
                  <a:lnTo>
                    <a:pt x="1213075" y="2276967"/>
                  </a:lnTo>
                  <a:lnTo>
                    <a:pt x="1198855" y="2319133"/>
                  </a:lnTo>
                  <a:lnTo>
                    <a:pt x="1184324" y="2352866"/>
                  </a:lnTo>
                  <a:lnTo>
                    <a:pt x="1169472" y="2378165"/>
                  </a:lnTo>
                  <a:lnTo>
                    <a:pt x="1154293" y="2411898"/>
                  </a:lnTo>
                  <a:lnTo>
                    <a:pt x="1138778" y="2437198"/>
                  </a:lnTo>
                  <a:lnTo>
                    <a:pt x="912399" y="2588995"/>
                  </a:lnTo>
                  <a:lnTo>
                    <a:pt x="889155" y="2597429"/>
                  </a:lnTo>
                  <a:lnTo>
                    <a:pt x="871287" y="2605862"/>
                  </a:lnTo>
                  <a:lnTo>
                    <a:pt x="858796" y="2614295"/>
                  </a:lnTo>
                  <a:lnTo>
                    <a:pt x="1281040" y="2614295"/>
                  </a:lnTo>
                  <a:lnTo>
                    <a:pt x="1308539" y="2597429"/>
                  </a:lnTo>
                  <a:lnTo>
                    <a:pt x="1337745" y="2580562"/>
                  </a:lnTo>
                  <a:lnTo>
                    <a:pt x="1365031" y="2563696"/>
                  </a:lnTo>
                  <a:lnTo>
                    <a:pt x="1390403" y="2538396"/>
                  </a:lnTo>
                  <a:lnTo>
                    <a:pt x="1413870" y="2521530"/>
                  </a:lnTo>
                  <a:lnTo>
                    <a:pt x="1457216" y="2521530"/>
                  </a:lnTo>
                  <a:lnTo>
                    <a:pt x="1457216" y="2504663"/>
                  </a:lnTo>
                  <a:lnTo>
                    <a:pt x="1439422" y="2504663"/>
                  </a:lnTo>
                  <a:lnTo>
                    <a:pt x="1439422" y="2479364"/>
                  </a:lnTo>
                  <a:lnTo>
                    <a:pt x="1493565" y="2479364"/>
                  </a:lnTo>
                  <a:lnTo>
                    <a:pt x="1518906" y="2462497"/>
                  </a:lnTo>
                  <a:lnTo>
                    <a:pt x="1543094" y="2437198"/>
                  </a:lnTo>
                  <a:lnTo>
                    <a:pt x="1566132" y="2411898"/>
                  </a:lnTo>
                  <a:lnTo>
                    <a:pt x="1588020" y="2378165"/>
                  </a:lnTo>
                  <a:lnTo>
                    <a:pt x="1608761" y="2352866"/>
                  </a:lnTo>
                  <a:lnTo>
                    <a:pt x="1634172" y="2302266"/>
                  </a:lnTo>
                  <a:lnTo>
                    <a:pt x="1653936" y="2268533"/>
                  </a:lnTo>
                  <a:lnTo>
                    <a:pt x="1668053" y="2243234"/>
                  </a:lnTo>
                  <a:lnTo>
                    <a:pt x="1679347" y="2209501"/>
                  </a:lnTo>
                  <a:lnTo>
                    <a:pt x="1663155" y="2133602"/>
                  </a:lnTo>
                  <a:lnTo>
                    <a:pt x="1666687" y="2125169"/>
                  </a:lnTo>
                  <a:close/>
                </a:path>
                <a:path w="1691639" h="3053080">
                  <a:moveTo>
                    <a:pt x="590957" y="2588995"/>
                  </a:moveTo>
                  <a:lnTo>
                    <a:pt x="579480" y="2597429"/>
                  </a:lnTo>
                  <a:lnTo>
                    <a:pt x="633376" y="2597429"/>
                  </a:lnTo>
                  <a:lnTo>
                    <a:pt x="590957" y="2588995"/>
                  </a:lnTo>
                  <a:close/>
                </a:path>
                <a:path w="1691639" h="3053080">
                  <a:moveTo>
                    <a:pt x="1439422" y="2479364"/>
                  </a:moveTo>
                  <a:lnTo>
                    <a:pt x="1439422" y="2504663"/>
                  </a:lnTo>
                  <a:lnTo>
                    <a:pt x="1455662" y="2494757"/>
                  </a:lnTo>
                  <a:lnTo>
                    <a:pt x="1439422" y="2479364"/>
                  </a:lnTo>
                  <a:close/>
                </a:path>
                <a:path w="1691639" h="3053080">
                  <a:moveTo>
                    <a:pt x="1455662" y="2494757"/>
                  </a:moveTo>
                  <a:lnTo>
                    <a:pt x="1439422" y="2504663"/>
                  </a:lnTo>
                  <a:lnTo>
                    <a:pt x="1457216" y="2504663"/>
                  </a:lnTo>
                  <a:lnTo>
                    <a:pt x="1457216" y="2496230"/>
                  </a:lnTo>
                  <a:lnTo>
                    <a:pt x="1455662" y="2494757"/>
                  </a:lnTo>
                  <a:close/>
                </a:path>
                <a:path w="1691639" h="3053080">
                  <a:moveTo>
                    <a:pt x="1493565" y="2479364"/>
                  </a:moveTo>
                  <a:lnTo>
                    <a:pt x="1439422" y="2479364"/>
                  </a:lnTo>
                  <a:lnTo>
                    <a:pt x="1455662" y="2494757"/>
                  </a:lnTo>
                  <a:lnTo>
                    <a:pt x="1467071" y="2487797"/>
                  </a:lnTo>
                  <a:lnTo>
                    <a:pt x="1493565" y="2479364"/>
                  </a:lnTo>
                  <a:close/>
                </a:path>
                <a:path w="1691639" h="3053080">
                  <a:moveTo>
                    <a:pt x="123158" y="2150468"/>
                  </a:moveTo>
                  <a:lnTo>
                    <a:pt x="122657" y="2175768"/>
                  </a:lnTo>
                  <a:lnTo>
                    <a:pt x="121154" y="2209501"/>
                  </a:lnTo>
                  <a:lnTo>
                    <a:pt x="118650" y="2234801"/>
                  </a:lnTo>
                  <a:lnTo>
                    <a:pt x="115147" y="2260100"/>
                  </a:lnTo>
                  <a:lnTo>
                    <a:pt x="638155" y="2260100"/>
                  </a:lnTo>
                  <a:lnTo>
                    <a:pt x="660615" y="2243234"/>
                  </a:lnTo>
                  <a:lnTo>
                    <a:pt x="762741" y="2243234"/>
                  </a:lnTo>
                  <a:lnTo>
                    <a:pt x="798632" y="2234801"/>
                  </a:lnTo>
                  <a:lnTo>
                    <a:pt x="863634" y="2217934"/>
                  </a:lnTo>
                  <a:lnTo>
                    <a:pt x="919613" y="2184201"/>
                  </a:lnTo>
                  <a:lnTo>
                    <a:pt x="944224" y="2158902"/>
                  </a:lnTo>
                  <a:lnTo>
                    <a:pt x="150347" y="2158902"/>
                  </a:lnTo>
                  <a:lnTo>
                    <a:pt x="123158" y="2150468"/>
                  </a:lnTo>
                  <a:close/>
                </a:path>
                <a:path w="1691639" h="3053080">
                  <a:moveTo>
                    <a:pt x="762741" y="2243234"/>
                  </a:moveTo>
                  <a:lnTo>
                    <a:pt x="660615" y="2243234"/>
                  </a:lnTo>
                  <a:lnTo>
                    <a:pt x="762741" y="2251667"/>
                  </a:lnTo>
                  <a:lnTo>
                    <a:pt x="762741" y="2243234"/>
                  </a:lnTo>
                  <a:close/>
                </a:path>
                <a:path w="1691639" h="3053080">
                  <a:moveTo>
                    <a:pt x="153433" y="2133602"/>
                  </a:moveTo>
                  <a:lnTo>
                    <a:pt x="149090" y="2142035"/>
                  </a:lnTo>
                  <a:lnTo>
                    <a:pt x="150347" y="2158902"/>
                  </a:lnTo>
                  <a:lnTo>
                    <a:pt x="944224" y="2158902"/>
                  </a:lnTo>
                  <a:lnTo>
                    <a:pt x="971042" y="2184201"/>
                  </a:lnTo>
                  <a:lnTo>
                    <a:pt x="989447" y="2167335"/>
                  </a:lnTo>
                  <a:lnTo>
                    <a:pt x="1005323" y="2158902"/>
                  </a:lnTo>
                  <a:lnTo>
                    <a:pt x="1018668" y="2150468"/>
                  </a:lnTo>
                  <a:lnTo>
                    <a:pt x="153433" y="2150468"/>
                  </a:lnTo>
                  <a:lnTo>
                    <a:pt x="153433" y="2133602"/>
                  </a:lnTo>
                  <a:close/>
                </a:path>
                <a:path w="1691639" h="3053080">
                  <a:moveTo>
                    <a:pt x="248737" y="1864974"/>
                  </a:moveTo>
                  <a:lnTo>
                    <a:pt x="230184" y="1922772"/>
                  </a:lnTo>
                  <a:lnTo>
                    <a:pt x="209185" y="1948071"/>
                  </a:lnTo>
                  <a:lnTo>
                    <a:pt x="197675" y="1990237"/>
                  </a:lnTo>
                  <a:lnTo>
                    <a:pt x="187183" y="2032403"/>
                  </a:lnTo>
                  <a:lnTo>
                    <a:pt x="177716" y="2057703"/>
                  </a:lnTo>
                  <a:lnTo>
                    <a:pt x="169279" y="2074570"/>
                  </a:lnTo>
                  <a:lnTo>
                    <a:pt x="162346" y="2091436"/>
                  </a:lnTo>
                  <a:lnTo>
                    <a:pt x="157394" y="2108302"/>
                  </a:lnTo>
                  <a:lnTo>
                    <a:pt x="154423" y="2133602"/>
                  </a:lnTo>
                  <a:lnTo>
                    <a:pt x="153433" y="2150468"/>
                  </a:lnTo>
                  <a:lnTo>
                    <a:pt x="1018668" y="2150468"/>
                  </a:lnTo>
                  <a:lnTo>
                    <a:pt x="1029484" y="2142035"/>
                  </a:lnTo>
                  <a:lnTo>
                    <a:pt x="1146368" y="2142035"/>
                  </a:lnTo>
                  <a:lnTo>
                    <a:pt x="1146368" y="2133602"/>
                  </a:lnTo>
                  <a:lnTo>
                    <a:pt x="1150163" y="2125169"/>
                  </a:lnTo>
                  <a:lnTo>
                    <a:pt x="1666687" y="2125169"/>
                  </a:lnTo>
                  <a:lnTo>
                    <a:pt x="1680812" y="2091436"/>
                  </a:lnTo>
                  <a:lnTo>
                    <a:pt x="520539" y="2091436"/>
                  </a:lnTo>
                  <a:lnTo>
                    <a:pt x="519022" y="2083003"/>
                  </a:lnTo>
                  <a:lnTo>
                    <a:pt x="518516" y="2074570"/>
                  </a:lnTo>
                  <a:lnTo>
                    <a:pt x="496252" y="2066136"/>
                  </a:lnTo>
                  <a:lnTo>
                    <a:pt x="520302" y="2046636"/>
                  </a:lnTo>
                  <a:lnTo>
                    <a:pt x="519022" y="2032403"/>
                  </a:lnTo>
                  <a:lnTo>
                    <a:pt x="518516" y="2023970"/>
                  </a:lnTo>
                  <a:lnTo>
                    <a:pt x="523586" y="1964938"/>
                  </a:lnTo>
                  <a:lnTo>
                    <a:pt x="538840" y="1905905"/>
                  </a:lnTo>
                  <a:lnTo>
                    <a:pt x="549581" y="1889039"/>
                  </a:lnTo>
                  <a:lnTo>
                    <a:pt x="256411" y="1889039"/>
                  </a:lnTo>
                  <a:lnTo>
                    <a:pt x="248737" y="1864974"/>
                  </a:lnTo>
                  <a:close/>
                </a:path>
                <a:path w="1691639" h="3053080">
                  <a:moveTo>
                    <a:pt x="1146368" y="2142035"/>
                  </a:moveTo>
                  <a:lnTo>
                    <a:pt x="1039351" y="2142035"/>
                  </a:lnTo>
                  <a:lnTo>
                    <a:pt x="1146368" y="2150468"/>
                  </a:lnTo>
                  <a:lnTo>
                    <a:pt x="1146368" y="2142035"/>
                  </a:lnTo>
                  <a:close/>
                </a:path>
                <a:path w="1691639" h="3053080">
                  <a:moveTo>
                    <a:pt x="520302" y="2046636"/>
                  </a:moveTo>
                  <a:lnTo>
                    <a:pt x="496252" y="2066136"/>
                  </a:lnTo>
                  <a:lnTo>
                    <a:pt x="518516" y="2074570"/>
                  </a:lnTo>
                  <a:lnTo>
                    <a:pt x="519022" y="2083003"/>
                  </a:lnTo>
                  <a:lnTo>
                    <a:pt x="520539" y="2091436"/>
                  </a:lnTo>
                  <a:lnTo>
                    <a:pt x="523069" y="2091436"/>
                  </a:lnTo>
                  <a:lnTo>
                    <a:pt x="526611" y="2083003"/>
                  </a:lnTo>
                  <a:lnTo>
                    <a:pt x="523069" y="2066136"/>
                  </a:lnTo>
                  <a:lnTo>
                    <a:pt x="520539" y="2049270"/>
                  </a:lnTo>
                  <a:lnTo>
                    <a:pt x="520302" y="2046636"/>
                  </a:lnTo>
                  <a:close/>
                </a:path>
                <a:path w="1691639" h="3053080">
                  <a:moveTo>
                    <a:pt x="1584473" y="1897472"/>
                  </a:moveTo>
                  <a:lnTo>
                    <a:pt x="1584473" y="1905905"/>
                  </a:lnTo>
                  <a:lnTo>
                    <a:pt x="834592" y="1905905"/>
                  </a:lnTo>
                  <a:lnTo>
                    <a:pt x="795504" y="1914339"/>
                  </a:lnTo>
                  <a:lnTo>
                    <a:pt x="762994" y="1922772"/>
                  </a:lnTo>
                  <a:lnTo>
                    <a:pt x="737062" y="1939638"/>
                  </a:lnTo>
                  <a:lnTo>
                    <a:pt x="717708" y="1964938"/>
                  </a:lnTo>
                  <a:lnTo>
                    <a:pt x="631605" y="1973371"/>
                  </a:lnTo>
                  <a:lnTo>
                    <a:pt x="587752" y="2015537"/>
                  </a:lnTo>
                  <a:lnTo>
                    <a:pt x="558658" y="2015537"/>
                  </a:lnTo>
                  <a:lnTo>
                    <a:pt x="520302" y="2046636"/>
                  </a:lnTo>
                  <a:lnTo>
                    <a:pt x="520539" y="2049270"/>
                  </a:lnTo>
                  <a:lnTo>
                    <a:pt x="523069" y="2066136"/>
                  </a:lnTo>
                  <a:lnTo>
                    <a:pt x="526611" y="2083003"/>
                  </a:lnTo>
                  <a:lnTo>
                    <a:pt x="523069" y="2091436"/>
                  </a:lnTo>
                  <a:lnTo>
                    <a:pt x="1680812" y="2091436"/>
                  </a:lnTo>
                  <a:lnTo>
                    <a:pt x="1691407" y="2066136"/>
                  </a:lnTo>
                  <a:lnTo>
                    <a:pt x="1666687" y="2007104"/>
                  </a:lnTo>
                  <a:lnTo>
                    <a:pt x="1663155" y="2007104"/>
                  </a:lnTo>
                  <a:lnTo>
                    <a:pt x="1663155" y="1998671"/>
                  </a:lnTo>
                  <a:lnTo>
                    <a:pt x="1664673" y="1998671"/>
                  </a:lnTo>
                  <a:lnTo>
                    <a:pt x="1675299" y="1939638"/>
                  </a:lnTo>
                  <a:lnTo>
                    <a:pt x="1608677" y="1922772"/>
                  </a:lnTo>
                  <a:lnTo>
                    <a:pt x="1584473" y="1897472"/>
                  </a:lnTo>
                  <a:close/>
                </a:path>
                <a:path w="1691639" h="3053080">
                  <a:moveTo>
                    <a:pt x="1663155" y="1998671"/>
                  </a:moveTo>
                  <a:lnTo>
                    <a:pt x="1663155" y="2007104"/>
                  </a:lnTo>
                  <a:lnTo>
                    <a:pt x="1664217" y="2001206"/>
                  </a:lnTo>
                  <a:lnTo>
                    <a:pt x="1663155" y="1998671"/>
                  </a:lnTo>
                  <a:close/>
                </a:path>
                <a:path w="1691639" h="3053080">
                  <a:moveTo>
                    <a:pt x="1664217" y="2001206"/>
                  </a:moveTo>
                  <a:lnTo>
                    <a:pt x="1663155" y="2007104"/>
                  </a:lnTo>
                  <a:lnTo>
                    <a:pt x="1666687" y="2007104"/>
                  </a:lnTo>
                  <a:lnTo>
                    <a:pt x="1664217" y="2001206"/>
                  </a:lnTo>
                  <a:close/>
                </a:path>
                <a:path w="1691639" h="3053080">
                  <a:moveTo>
                    <a:pt x="1664673" y="1998671"/>
                  </a:moveTo>
                  <a:lnTo>
                    <a:pt x="1663155" y="1998671"/>
                  </a:lnTo>
                  <a:lnTo>
                    <a:pt x="1664217" y="2001206"/>
                  </a:lnTo>
                  <a:lnTo>
                    <a:pt x="1664673" y="1998671"/>
                  </a:lnTo>
                  <a:close/>
                </a:path>
                <a:path w="1691639" h="3053080">
                  <a:moveTo>
                    <a:pt x="1146452" y="1804707"/>
                  </a:moveTo>
                  <a:lnTo>
                    <a:pt x="1137429" y="1804707"/>
                  </a:lnTo>
                  <a:lnTo>
                    <a:pt x="1114044" y="1813140"/>
                  </a:lnTo>
                  <a:lnTo>
                    <a:pt x="1093987" y="1821573"/>
                  </a:lnTo>
                  <a:lnTo>
                    <a:pt x="1077267" y="1830006"/>
                  </a:lnTo>
                  <a:lnTo>
                    <a:pt x="1063891" y="1846873"/>
                  </a:lnTo>
                  <a:lnTo>
                    <a:pt x="833327" y="1905905"/>
                  </a:lnTo>
                  <a:lnTo>
                    <a:pt x="1584473" y="1905905"/>
                  </a:lnTo>
                  <a:lnTo>
                    <a:pt x="1568366" y="1855306"/>
                  </a:lnTo>
                  <a:lnTo>
                    <a:pt x="1521189" y="1830006"/>
                  </a:lnTo>
                  <a:lnTo>
                    <a:pt x="1480854" y="1813140"/>
                  </a:lnTo>
                  <a:lnTo>
                    <a:pt x="1154295" y="1813140"/>
                  </a:lnTo>
                  <a:lnTo>
                    <a:pt x="1146452" y="1804707"/>
                  </a:lnTo>
                  <a:close/>
                </a:path>
                <a:path w="1691639" h="3053080">
                  <a:moveTo>
                    <a:pt x="257255" y="1838440"/>
                  </a:moveTo>
                  <a:lnTo>
                    <a:pt x="248737" y="1864974"/>
                  </a:lnTo>
                  <a:lnTo>
                    <a:pt x="256411" y="1889039"/>
                  </a:lnTo>
                  <a:lnTo>
                    <a:pt x="256411" y="1846873"/>
                  </a:lnTo>
                  <a:lnTo>
                    <a:pt x="257255" y="1838440"/>
                  </a:lnTo>
                  <a:close/>
                </a:path>
                <a:path w="1691639" h="3053080">
                  <a:moveTo>
                    <a:pt x="581807" y="1838440"/>
                  </a:moveTo>
                  <a:lnTo>
                    <a:pt x="257255" y="1838440"/>
                  </a:lnTo>
                  <a:lnTo>
                    <a:pt x="256411" y="1846873"/>
                  </a:lnTo>
                  <a:lnTo>
                    <a:pt x="256411" y="1889039"/>
                  </a:lnTo>
                  <a:lnTo>
                    <a:pt x="549581" y="1889039"/>
                  </a:lnTo>
                  <a:lnTo>
                    <a:pt x="581807" y="1838440"/>
                  </a:lnTo>
                  <a:close/>
                </a:path>
                <a:path w="1691639" h="3053080">
                  <a:moveTo>
                    <a:pt x="409811" y="1442079"/>
                  </a:moveTo>
                  <a:lnTo>
                    <a:pt x="421955" y="1492678"/>
                  </a:lnTo>
                  <a:lnTo>
                    <a:pt x="405763" y="1492678"/>
                  </a:lnTo>
                  <a:lnTo>
                    <a:pt x="405763" y="1568577"/>
                  </a:lnTo>
                  <a:lnTo>
                    <a:pt x="396163" y="1577010"/>
                  </a:lnTo>
                  <a:lnTo>
                    <a:pt x="386957" y="1593876"/>
                  </a:lnTo>
                  <a:lnTo>
                    <a:pt x="378132" y="1619176"/>
                  </a:lnTo>
                  <a:lnTo>
                    <a:pt x="369669" y="1644476"/>
                  </a:lnTo>
                  <a:lnTo>
                    <a:pt x="340912" y="1711941"/>
                  </a:lnTo>
                  <a:lnTo>
                    <a:pt x="322612" y="1720375"/>
                  </a:lnTo>
                  <a:lnTo>
                    <a:pt x="282554" y="1813140"/>
                  </a:lnTo>
                  <a:lnTo>
                    <a:pt x="232208" y="1813140"/>
                  </a:lnTo>
                  <a:lnTo>
                    <a:pt x="248737" y="1864974"/>
                  </a:lnTo>
                  <a:lnTo>
                    <a:pt x="257255" y="1838440"/>
                  </a:lnTo>
                  <a:lnTo>
                    <a:pt x="581807" y="1838440"/>
                  </a:lnTo>
                  <a:lnTo>
                    <a:pt x="624774" y="1770974"/>
                  </a:lnTo>
                  <a:lnTo>
                    <a:pt x="653784" y="1695075"/>
                  </a:lnTo>
                  <a:lnTo>
                    <a:pt x="700083" y="1593876"/>
                  </a:lnTo>
                  <a:lnTo>
                    <a:pt x="728773" y="1568577"/>
                  </a:lnTo>
                  <a:lnTo>
                    <a:pt x="768258" y="1509544"/>
                  </a:lnTo>
                  <a:lnTo>
                    <a:pt x="782697" y="1458945"/>
                  </a:lnTo>
                  <a:lnTo>
                    <a:pt x="454676" y="1458945"/>
                  </a:lnTo>
                  <a:lnTo>
                    <a:pt x="409811" y="1442079"/>
                  </a:lnTo>
                  <a:close/>
                </a:path>
                <a:path w="1691639" h="3053080">
                  <a:moveTo>
                    <a:pt x="1387895" y="1779407"/>
                  </a:moveTo>
                  <a:lnTo>
                    <a:pt x="1302467" y="1813140"/>
                  </a:lnTo>
                  <a:lnTo>
                    <a:pt x="1480854" y="1813140"/>
                  </a:lnTo>
                  <a:lnTo>
                    <a:pt x="1447360" y="1804707"/>
                  </a:lnTo>
                  <a:lnTo>
                    <a:pt x="1420704" y="1787840"/>
                  </a:lnTo>
                  <a:lnTo>
                    <a:pt x="1400883" y="1787840"/>
                  </a:lnTo>
                  <a:lnTo>
                    <a:pt x="1387895" y="1779407"/>
                  </a:lnTo>
                  <a:close/>
                </a:path>
                <a:path w="1691639" h="3053080">
                  <a:moveTo>
                    <a:pt x="1234009" y="0"/>
                  </a:moveTo>
                  <a:lnTo>
                    <a:pt x="1161772" y="0"/>
                  </a:lnTo>
                  <a:lnTo>
                    <a:pt x="1127865" y="8433"/>
                  </a:lnTo>
                  <a:lnTo>
                    <a:pt x="1096254" y="25299"/>
                  </a:lnTo>
                  <a:lnTo>
                    <a:pt x="1066933" y="33732"/>
                  </a:lnTo>
                  <a:lnTo>
                    <a:pt x="1039900" y="59032"/>
                  </a:lnTo>
                  <a:lnTo>
                    <a:pt x="1015147" y="84332"/>
                  </a:lnTo>
                  <a:lnTo>
                    <a:pt x="1007069" y="92765"/>
                  </a:lnTo>
                  <a:lnTo>
                    <a:pt x="993084" y="101198"/>
                  </a:lnTo>
                  <a:lnTo>
                    <a:pt x="973201" y="109631"/>
                  </a:lnTo>
                  <a:lnTo>
                    <a:pt x="947429" y="118064"/>
                  </a:lnTo>
                  <a:lnTo>
                    <a:pt x="917226" y="126498"/>
                  </a:lnTo>
                  <a:lnTo>
                    <a:pt x="889229" y="151797"/>
                  </a:lnTo>
                  <a:lnTo>
                    <a:pt x="863430" y="168664"/>
                  </a:lnTo>
                  <a:lnTo>
                    <a:pt x="839821" y="202397"/>
                  </a:lnTo>
                  <a:lnTo>
                    <a:pt x="838978" y="202397"/>
                  </a:lnTo>
                  <a:lnTo>
                    <a:pt x="791330" y="286729"/>
                  </a:lnTo>
                  <a:lnTo>
                    <a:pt x="751272" y="446960"/>
                  </a:lnTo>
                  <a:lnTo>
                    <a:pt x="722768" y="446960"/>
                  </a:lnTo>
                  <a:lnTo>
                    <a:pt x="726310" y="489126"/>
                  </a:lnTo>
                  <a:lnTo>
                    <a:pt x="728840" y="514425"/>
                  </a:lnTo>
                  <a:lnTo>
                    <a:pt x="730358" y="539725"/>
                  </a:lnTo>
                  <a:lnTo>
                    <a:pt x="730864" y="565025"/>
                  </a:lnTo>
                  <a:lnTo>
                    <a:pt x="730375" y="581891"/>
                  </a:lnTo>
                  <a:lnTo>
                    <a:pt x="728914" y="590324"/>
                  </a:lnTo>
                  <a:lnTo>
                    <a:pt x="726488" y="607191"/>
                  </a:lnTo>
                  <a:lnTo>
                    <a:pt x="723105" y="615624"/>
                  </a:lnTo>
                  <a:lnTo>
                    <a:pt x="716907" y="624057"/>
                  </a:lnTo>
                  <a:lnTo>
                    <a:pt x="706028" y="640924"/>
                  </a:lnTo>
                  <a:lnTo>
                    <a:pt x="690469" y="657790"/>
                  </a:lnTo>
                  <a:lnTo>
                    <a:pt x="670229" y="674656"/>
                  </a:lnTo>
                  <a:lnTo>
                    <a:pt x="656342" y="699956"/>
                  </a:lnTo>
                  <a:lnTo>
                    <a:pt x="643332" y="725256"/>
                  </a:lnTo>
                  <a:lnTo>
                    <a:pt x="631200" y="758989"/>
                  </a:lnTo>
                  <a:lnTo>
                    <a:pt x="619946" y="784288"/>
                  </a:lnTo>
                  <a:lnTo>
                    <a:pt x="609569" y="826454"/>
                  </a:lnTo>
                  <a:lnTo>
                    <a:pt x="600070" y="860187"/>
                  </a:lnTo>
                  <a:lnTo>
                    <a:pt x="591448" y="902353"/>
                  </a:lnTo>
                  <a:lnTo>
                    <a:pt x="583704" y="944519"/>
                  </a:lnTo>
                  <a:lnTo>
                    <a:pt x="576225" y="978252"/>
                  </a:lnTo>
                  <a:lnTo>
                    <a:pt x="569979" y="995118"/>
                  </a:lnTo>
                  <a:lnTo>
                    <a:pt x="564967" y="1011985"/>
                  </a:lnTo>
                  <a:lnTo>
                    <a:pt x="561188" y="1020418"/>
                  </a:lnTo>
                  <a:lnTo>
                    <a:pt x="545249" y="1062584"/>
                  </a:lnTo>
                  <a:lnTo>
                    <a:pt x="532127" y="1071017"/>
                  </a:lnTo>
                  <a:lnTo>
                    <a:pt x="520982" y="1087884"/>
                  </a:lnTo>
                  <a:lnTo>
                    <a:pt x="511830" y="1104750"/>
                  </a:lnTo>
                  <a:lnTo>
                    <a:pt x="504685" y="1130050"/>
                  </a:lnTo>
                  <a:lnTo>
                    <a:pt x="509998" y="1138483"/>
                  </a:lnTo>
                  <a:lnTo>
                    <a:pt x="513793" y="1155349"/>
                  </a:lnTo>
                  <a:lnTo>
                    <a:pt x="516070" y="1163783"/>
                  </a:lnTo>
                  <a:lnTo>
                    <a:pt x="516829" y="1172216"/>
                  </a:lnTo>
                  <a:lnTo>
                    <a:pt x="516323" y="1180649"/>
                  </a:lnTo>
                  <a:lnTo>
                    <a:pt x="514805" y="1197516"/>
                  </a:lnTo>
                  <a:lnTo>
                    <a:pt x="512275" y="1214382"/>
                  </a:lnTo>
                  <a:lnTo>
                    <a:pt x="508733" y="1239682"/>
                  </a:lnTo>
                  <a:lnTo>
                    <a:pt x="532936" y="1264981"/>
                  </a:lnTo>
                  <a:lnTo>
                    <a:pt x="514591" y="1290281"/>
                  </a:lnTo>
                  <a:lnTo>
                    <a:pt x="501164" y="1315580"/>
                  </a:lnTo>
                  <a:lnTo>
                    <a:pt x="492639" y="1332447"/>
                  </a:lnTo>
                  <a:lnTo>
                    <a:pt x="488999" y="1349313"/>
                  </a:lnTo>
                  <a:lnTo>
                    <a:pt x="486471" y="1357747"/>
                  </a:lnTo>
                  <a:lnTo>
                    <a:pt x="479902" y="1383046"/>
                  </a:lnTo>
                  <a:lnTo>
                    <a:pt x="469301" y="1408346"/>
                  </a:lnTo>
                  <a:lnTo>
                    <a:pt x="454676" y="1458945"/>
                  </a:lnTo>
                  <a:lnTo>
                    <a:pt x="782697" y="1458945"/>
                  </a:lnTo>
                  <a:lnTo>
                    <a:pt x="783909" y="1450512"/>
                  </a:lnTo>
                  <a:lnTo>
                    <a:pt x="803136" y="1450512"/>
                  </a:lnTo>
                  <a:lnTo>
                    <a:pt x="790993" y="1399913"/>
                  </a:lnTo>
                  <a:lnTo>
                    <a:pt x="814852" y="1383046"/>
                  </a:lnTo>
                  <a:lnTo>
                    <a:pt x="831904" y="1357747"/>
                  </a:lnTo>
                  <a:lnTo>
                    <a:pt x="842141" y="1324014"/>
                  </a:lnTo>
                  <a:lnTo>
                    <a:pt x="845555" y="1281848"/>
                  </a:lnTo>
                  <a:lnTo>
                    <a:pt x="845555" y="1273414"/>
                  </a:lnTo>
                  <a:lnTo>
                    <a:pt x="859723" y="1248115"/>
                  </a:lnTo>
                  <a:lnTo>
                    <a:pt x="902901" y="1239682"/>
                  </a:lnTo>
                  <a:lnTo>
                    <a:pt x="952151" y="1037285"/>
                  </a:lnTo>
                  <a:lnTo>
                    <a:pt x="978918" y="1011985"/>
                  </a:lnTo>
                  <a:lnTo>
                    <a:pt x="1001834" y="986685"/>
                  </a:lnTo>
                  <a:lnTo>
                    <a:pt x="1020897" y="961386"/>
                  </a:lnTo>
                  <a:lnTo>
                    <a:pt x="1036103" y="936086"/>
                  </a:lnTo>
                  <a:lnTo>
                    <a:pt x="1047447" y="910786"/>
                  </a:lnTo>
                  <a:lnTo>
                    <a:pt x="1035303" y="885487"/>
                  </a:lnTo>
                  <a:lnTo>
                    <a:pt x="1050314" y="843321"/>
                  </a:lnTo>
                  <a:lnTo>
                    <a:pt x="1056723" y="843321"/>
                  </a:lnTo>
                  <a:lnTo>
                    <a:pt x="1064457" y="818021"/>
                  </a:lnTo>
                  <a:lnTo>
                    <a:pt x="1072736" y="801155"/>
                  </a:lnTo>
                  <a:lnTo>
                    <a:pt x="1081568" y="784288"/>
                  </a:lnTo>
                  <a:lnTo>
                    <a:pt x="1090962" y="767422"/>
                  </a:lnTo>
                  <a:lnTo>
                    <a:pt x="1101934" y="750555"/>
                  </a:lnTo>
                  <a:lnTo>
                    <a:pt x="1115492" y="733689"/>
                  </a:lnTo>
                  <a:lnTo>
                    <a:pt x="1131627" y="699956"/>
                  </a:lnTo>
                  <a:lnTo>
                    <a:pt x="1150332" y="666223"/>
                  </a:lnTo>
                  <a:lnTo>
                    <a:pt x="1126128" y="573458"/>
                  </a:lnTo>
                  <a:lnTo>
                    <a:pt x="1130049" y="556591"/>
                  </a:lnTo>
                  <a:lnTo>
                    <a:pt x="1141804" y="539725"/>
                  </a:lnTo>
                  <a:lnTo>
                    <a:pt x="1161386" y="531292"/>
                  </a:lnTo>
                  <a:lnTo>
                    <a:pt x="1188787" y="522859"/>
                  </a:lnTo>
                  <a:lnTo>
                    <a:pt x="1244193" y="522859"/>
                  </a:lnTo>
                  <a:lnTo>
                    <a:pt x="1250932" y="472259"/>
                  </a:lnTo>
                  <a:lnTo>
                    <a:pt x="1257497" y="430093"/>
                  </a:lnTo>
                  <a:lnTo>
                    <a:pt x="1263903" y="404794"/>
                  </a:lnTo>
                  <a:lnTo>
                    <a:pt x="1270168" y="387927"/>
                  </a:lnTo>
                  <a:lnTo>
                    <a:pt x="1286660" y="354194"/>
                  </a:lnTo>
                  <a:lnTo>
                    <a:pt x="1298440" y="320462"/>
                  </a:lnTo>
                  <a:lnTo>
                    <a:pt x="1305508" y="286729"/>
                  </a:lnTo>
                  <a:lnTo>
                    <a:pt x="1307864" y="261429"/>
                  </a:lnTo>
                  <a:lnTo>
                    <a:pt x="1305588" y="236129"/>
                  </a:lnTo>
                  <a:lnTo>
                    <a:pt x="1298767" y="210830"/>
                  </a:lnTo>
                  <a:lnTo>
                    <a:pt x="1287407" y="185530"/>
                  </a:lnTo>
                  <a:lnTo>
                    <a:pt x="1271517" y="168664"/>
                  </a:lnTo>
                  <a:lnTo>
                    <a:pt x="1290949" y="160231"/>
                  </a:lnTo>
                  <a:lnTo>
                    <a:pt x="1304839" y="143364"/>
                  </a:lnTo>
                  <a:lnTo>
                    <a:pt x="1313178" y="118064"/>
                  </a:lnTo>
                  <a:lnTo>
                    <a:pt x="1315960" y="84332"/>
                  </a:lnTo>
                  <a:lnTo>
                    <a:pt x="1312679" y="59032"/>
                  </a:lnTo>
                  <a:lnTo>
                    <a:pt x="1302839" y="42166"/>
                  </a:lnTo>
                  <a:lnTo>
                    <a:pt x="1286444" y="25299"/>
                  </a:lnTo>
                  <a:lnTo>
                    <a:pt x="1263499" y="8433"/>
                  </a:lnTo>
                  <a:lnTo>
                    <a:pt x="1234009" y="0"/>
                  </a:lnTo>
                  <a:close/>
                </a:path>
              </a:pathLst>
            </a:custGeom>
            <a:solidFill>
              <a:srgbClr val="FFFFFF"/>
            </a:solidFill>
          </p:spPr>
          <p:txBody>
            <a:bodyPr wrap="square" lIns="0" tIns="0" rIns="0" bIns="0" rtlCol="0"/>
            <a:lstStyle/>
            <a:p>
              <a:endParaRPr sz="1020"/>
            </a:p>
          </p:txBody>
        </p:sp>
      </p:gr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object 2"/>
          <p:cNvSpPr/>
          <p:nvPr/>
        </p:nvSpPr>
        <p:spPr>
          <a:xfrm>
            <a:off x="1126385" y="1478751"/>
            <a:ext cx="973404" cy="357701"/>
          </a:xfrm>
          <a:prstGeom prst="rect">
            <a:avLst/>
          </a:prstGeom>
          <a:blipFill>
            <a:blip r:embed="rId1" cstate="print"/>
            <a:stretch>
              <a:fillRect/>
            </a:stretch>
          </a:blipFill>
        </p:spPr>
        <p:txBody>
          <a:bodyPr wrap="square" lIns="0" tIns="0" rIns="0" bIns="0" rtlCol="0"/>
          <a:lstStyle/>
          <a:p>
            <a:endParaRPr sz="1020"/>
          </a:p>
        </p:txBody>
      </p:sp>
      <p:sp>
        <p:nvSpPr>
          <p:cNvPr id="3" name="object 3"/>
          <p:cNvSpPr/>
          <p:nvPr/>
        </p:nvSpPr>
        <p:spPr>
          <a:xfrm>
            <a:off x="741285" y="1274786"/>
            <a:ext cx="1701046" cy="875356"/>
          </a:xfrm>
          <a:custGeom>
            <a:avLst/>
            <a:gdLst/>
            <a:ahLst/>
            <a:cxnLst/>
            <a:rect l="l" t="t" r="r" b="b"/>
            <a:pathLst>
              <a:path w="2261870" h="1163955">
                <a:moveTo>
                  <a:pt x="2067823" y="0"/>
                </a:moveTo>
                <a:lnTo>
                  <a:pt x="0" y="0"/>
                </a:lnTo>
                <a:lnTo>
                  <a:pt x="0" y="1163783"/>
                </a:lnTo>
                <a:lnTo>
                  <a:pt x="2261787" y="1163783"/>
                </a:lnTo>
                <a:lnTo>
                  <a:pt x="2261787" y="193963"/>
                </a:lnTo>
                <a:lnTo>
                  <a:pt x="2067823" y="0"/>
                </a:lnTo>
                <a:close/>
              </a:path>
            </a:pathLst>
          </a:custGeom>
          <a:solidFill>
            <a:srgbClr val="FFFFFF"/>
          </a:solidFill>
        </p:spPr>
        <p:txBody>
          <a:bodyPr wrap="square" lIns="0" tIns="0" rIns="0" bIns="0" rtlCol="0"/>
          <a:lstStyle/>
          <a:p>
            <a:endParaRPr sz="1020"/>
          </a:p>
        </p:txBody>
      </p:sp>
      <p:sp>
        <p:nvSpPr>
          <p:cNvPr id="20" name="object 2"/>
          <p:cNvSpPr/>
          <p:nvPr/>
        </p:nvSpPr>
        <p:spPr>
          <a:xfrm>
            <a:off x="1126385" y="1478751"/>
            <a:ext cx="973404" cy="330302"/>
          </a:xfrm>
          <a:prstGeom prst="rect">
            <a:avLst/>
          </a:prstGeom>
          <a:blipFill>
            <a:blip r:embed="rId2" cstate="print">
              <a:alphaModFix amt="30000"/>
            </a:blip>
            <a:stretch>
              <a:fillRect/>
            </a:stretch>
          </a:blipFill>
        </p:spPr>
        <p:txBody>
          <a:bodyPr wrap="square" lIns="0" tIns="0" rIns="0" bIns="0" rtlCol="0"/>
          <a:lstStyle/>
          <a:p>
            <a:endParaRPr sz="1020"/>
          </a:p>
        </p:txBody>
      </p:sp>
      <p:sp>
        <p:nvSpPr>
          <p:cNvPr id="9" name="文本框 8"/>
          <p:cNvSpPr txBox="1"/>
          <p:nvPr/>
        </p:nvSpPr>
        <p:spPr>
          <a:xfrm>
            <a:off x="1003300" y="1971194"/>
            <a:ext cx="8839200" cy="5692775"/>
          </a:xfrm>
          <a:prstGeom prst="rect">
            <a:avLst/>
          </a:prstGeom>
          <a:noFill/>
        </p:spPr>
        <p:txBody>
          <a:bodyPr wrap="square">
            <a:spAutoFit/>
          </a:bodyPr>
          <a:lstStyle/>
          <a:p>
            <a:pPr indent="381000" algn="just">
              <a:lnSpc>
                <a:spcPct val="200000"/>
              </a:lnSpc>
            </a:pPr>
            <a:r>
              <a:rPr lang="zh-CN" altLang="en-US" sz="2400" b="1" kern="100" spc="50" dirty="0">
                <a:solidFill>
                  <a:srgbClr val="000000"/>
                </a:solidFill>
                <a:latin typeface="Arial" panose="020B0604020202020204" pitchFamily="34" charset="0"/>
                <a:ea typeface="汉仪行楷简" panose="02010600000101010101" charset="-122"/>
                <a:cs typeface="Times New Roman" panose="02020603050405020304" pitchFamily="18" charset="0"/>
              </a:rPr>
              <a:t>   中心镇区</a:t>
            </a:r>
            <a:r>
              <a:rPr lang="zh-CN" altLang="zh-CN" sz="2400" b="1" kern="100" spc="50" dirty="0">
                <a:solidFill>
                  <a:srgbClr val="000000"/>
                </a:solidFill>
                <a:latin typeface="Arial" panose="020B0604020202020204" pitchFamily="34" charset="0"/>
                <a:ea typeface="汉仪行楷简" panose="02010600000101010101" charset="-122"/>
                <a:cs typeface="Times New Roman" panose="02020603050405020304" pitchFamily="18" charset="0"/>
              </a:rPr>
              <a:t>规划结构为 </a:t>
            </a:r>
            <a:r>
              <a:rPr lang="en-US" altLang="zh-CN" sz="2400" b="1" kern="100" spc="50" dirty="0">
                <a:solidFill>
                  <a:srgbClr val="000000"/>
                </a:solidFill>
                <a:latin typeface="Arial" panose="020B0604020202020204" pitchFamily="34" charset="0"/>
                <a:ea typeface="汉仪行楷简" panose="02010600000101010101" charset="-122"/>
                <a:cs typeface="Times New Roman" panose="02020603050405020304" pitchFamily="18" charset="0"/>
              </a:rPr>
              <a:t>“</a:t>
            </a:r>
            <a:r>
              <a:rPr lang="zh-CN" altLang="zh-CN" sz="2400" b="1" kern="100" spc="50" dirty="0">
                <a:solidFill>
                  <a:srgbClr val="000000"/>
                </a:solidFill>
                <a:latin typeface="Arial" panose="020B0604020202020204" pitchFamily="34" charset="0"/>
                <a:ea typeface="汉仪行楷简" panose="02010600000101010101" charset="-122"/>
                <a:cs typeface="Times New Roman" panose="02020603050405020304" pitchFamily="18" charset="0"/>
              </a:rPr>
              <a:t>一心引领、两轴串联、三区联动</a:t>
            </a:r>
            <a:r>
              <a:rPr lang="en-US" altLang="zh-CN" sz="2400" b="1" kern="100" spc="50" dirty="0">
                <a:solidFill>
                  <a:srgbClr val="000000"/>
                </a:solidFill>
                <a:latin typeface="Arial" panose="020B0604020202020204" pitchFamily="34" charset="0"/>
                <a:ea typeface="汉仪行楷简" panose="02010600000101010101" charset="-122"/>
                <a:cs typeface="Times New Roman" panose="02020603050405020304" pitchFamily="18" charset="0"/>
              </a:rPr>
              <a:t>”</a:t>
            </a:r>
            <a:r>
              <a:rPr lang="zh-CN" altLang="zh-CN" sz="2400" b="1" kern="100" spc="50" dirty="0">
                <a:solidFill>
                  <a:srgbClr val="000000"/>
                </a:solidFill>
                <a:latin typeface="Arial" panose="020B0604020202020204" pitchFamily="34" charset="0"/>
                <a:ea typeface="汉仪行楷简" panose="02010600000101010101" charset="-122"/>
                <a:cs typeface="Times New Roman" panose="02020603050405020304" pitchFamily="18" charset="0"/>
              </a:rPr>
              <a:t>的总体结构。</a:t>
            </a:r>
            <a:endParaRPr lang="en-US" altLang="zh-CN" sz="2400" b="1" kern="100" spc="50" dirty="0">
              <a:solidFill>
                <a:srgbClr val="000000"/>
              </a:solidFill>
              <a:latin typeface="Arial" panose="020B0604020202020204" pitchFamily="34" charset="0"/>
              <a:ea typeface="汉仪行楷简" panose="02010600000101010101" charset="-122"/>
              <a:cs typeface="Times New Roman" panose="02020603050405020304" pitchFamily="18" charset="0"/>
            </a:endParaRPr>
          </a:p>
          <a:p>
            <a:pPr indent="381000" algn="just">
              <a:lnSpc>
                <a:spcPct val="200000"/>
              </a:lnSpc>
            </a:pPr>
            <a:r>
              <a:rPr lang="zh-CN" altLang="zh-CN" sz="2200" b="1" kern="100" spc="50" dirty="0">
                <a:solidFill>
                  <a:srgbClr val="AB8FC3"/>
                </a:solidFill>
                <a:latin typeface="Arial" panose="020B0604020202020204" pitchFamily="34" charset="0"/>
                <a:ea typeface="汉仪行楷简" panose="02010600000101010101" charset="-122"/>
                <a:cs typeface="Times New Roman" panose="02020603050405020304" pitchFamily="18" charset="0"/>
              </a:rPr>
              <a:t>“</a:t>
            </a:r>
            <a:r>
              <a:rPr lang="zh-CN" altLang="en-US" sz="2200" b="1" kern="100" spc="50" dirty="0">
                <a:solidFill>
                  <a:srgbClr val="AB8FC3"/>
                </a:solidFill>
                <a:latin typeface="Arial" panose="020B0604020202020204" pitchFamily="34" charset="0"/>
                <a:ea typeface="汉仪行楷简" panose="02010600000101010101" charset="-122"/>
                <a:cs typeface="Times New Roman" panose="02020603050405020304" pitchFamily="18" charset="0"/>
              </a:rPr>
              <a:t>一心</a:t>
            </a:r>
            <a:r>
              <a:rPr lang="zh-CN" altLang="zh-CN" sz="2200" kern="100" spc="50" dirty="0">
                <a:solidFill>
                  <a:srgbClr val="AB8FC3"/>
                </a:solidFill>
                <a:latin typeface="Arial" panose="020B0604020202020204" pitchFamily="34" charset="0"/>
                <a:ea typeface="汉仪行楷简" panose="02010600000101010101" charset="-122"/>
                <a:cs typeface="Times New Roman" panose="02020603050405020304" pitchFamily="18" charset="0"/>
              </a:rPr>
              <a:t>”</a:t>
            </a:r>
            <a:r>
              <a:rPr lang="zh-CN" altLang="en-US" sz="2200" kern="100" spc="50" dirty="0">
                <a:solidFill>
                  <a:srgbClr val="000000"/>
                </a:solidFill>
                <a:latin typeface="Arial" panose="020B0604020202020204" pitchFamily="34" charset="0"/>
                <a:ea typeface="汉仪行楷简" panose="02010600000101010101" charset="-122"/>
                <a:cs typeface="Times New Roman" panose="02020603050405020304" pitchFamily="18" charset="0"/>
              </a:rPr>
              <a:t>依托岚城镇政府行政中心及周边商业服务区域形成的镇域政治经济文化服务中心</a:t>
            </a:r>
            <a:r>
              <a:rPr lang="zh-CN" altLang="zh-CN" sz="2200" kern="100" spc="50" dirty="0">
                <a:solidFill>
                  <a:srgbClr val="000000"/>
                </a:solidFill>
                <a:latin typeface="Arial" panose="020B0604020202020204" pitchFamily="34" charset="0"/>
                <a:ea typeface="汉仪行楷简" panose="02010600000101010101" charset="-122"/>
                <a:cs typeface="Times New Roman" panose="02020603050405020304" pitchFamily="18" charset="0"/>
              </a:rPr>
              <a:t>。</a:t>
            </a:r>
            <a:endParaRPr lang="zh-CN" altLang="zh-CN" sz="2200" kern="100" spc="50" dirty="0">
              <a:solidFill>
                <a:srgbClr val="000000"/>
              </a:solidFill>
              <a:latin typeface="Arial" panose="020B0604020202020204" pitchFamily="34" charset="0"/>
              <a:ea typeface="汉仪行楷简" panose="02010600000101010101" charset="-122"/>
              <a:cs typeface="Times New Roman" panose="02020603050405020304" pitchFamily="18" charset="0"/>
            </a:endParaRPr>
          </a:p>
          <a:p>
            <a:pPr indent="381000" algn="just">
              <a:lnSpc>
                <a:spcPct val="200000"/>
              </a:lnSpc>
            </a:pPr>
            <a:r>
              <a:rPr lang="zh-CN" altLang="zh-CN" sz="2200" b="1" kern="100" spc="50" dirty="0">
                <a:solidFill>
                  <a:srgbClr val="AB8FC3"/>
                </a:solidFill>
                <a:latin typeface="Arial" panose="020B0604020202020204" pitchFamily="34" charset="0"/>
                <a:ea typeface="汉仪行楷简" panose="02010600000101010101" charset="-122"/>
                <a:cs typeface="Times New Roman" panose="02020603050405020304" pitchFamily="18" charset="0"/>
              </a:rPr>
              <a:t>“两轴”</a:t>
            </a:r>
            <a:r>
              <a:rPr lang="zh-CN" altLang="en-US" sz="2200" kern="100" spc="50" dirty="0">
                <a:solidFill>
                  <a:srgbClr val="000000"/>
                </a:solidFill>
                <a:latin typeface="Arial" panose="020B0604020202020204" pitchFamily="34" charset="0"/>
                <a:ea typeface="汉仪行楷简" panose="02010600000101010101" charset="-122"/>
                <a:cs typeface="Times New Roman" panose="02020603050405020304" pitchFamily="18" charset="0"/>
              </a:rPr>
              <a:t>沿</a:t>
            </a:r>
            <a:r>
              <a:rPr lang="en-US" altLang="zh-CN" sz="2200" kern="100" spc="50" dirty="0">
                <a:solidFill>
                  <a:srgbClr val="000000"/>
                </a:solidFill>
                <a:latin typeface="Arial" panose="020B0604020202020204" pitchFamily="34" charset="0"/>
                <a:ea typeface="汉仪行楷简" panose="02010600000101010101" charset="-122"/>
                <a:cs typeface="Times New Roman" panose="02020603050405020304" pitchFamily="18" charset="0"/>
              </a:rPr>
              <a:t>G209</a:t>
            </a:r>
            <a:r>
              <a:rPr lang="zh-CN" altLang="en-US" sz="2200" kern="100" spc="50" dirty="0">
                <a:solidFill>
                  <a:srgbClr val="000000"/>
                </a:solidFill>
                <a:latin typeface="Arial" panose="020B0604020202020204" pitchFamily="34" charset="0"/>
                <a:ea typeface="汉仪行楷简" panose="02010600000101010101" charset="-122"/>
                <a:cs typeface="Times New Roman" panose="02020603050405020304" pitchFamily="18" charset="0"/>
              </a:rPr>
              <a:t>和政府驻地西侧道路构建镇域经济发展轴，串联各个组团。</a:t>
            </a:r>
            <a:endParaRPr lang="zh-CN" altLang="zh-CN" sz="2200" kern="100" spc="50" dirty="0">
              <a:solidFill>
                <a:srgbClr val="000000"/>
              </a:solidFill>
              <a:latin typeface="Arial" panose="020B0604020202020204" pitchFamily="34" charset="0"/>
              <a:ea typeface="汉仪行楷简" panose="02010600000101010101" charset="-122"/>
              <a:cs typeface="Times New Roman" panose="02020603050405020304" pitchFamily="18" charset="0"/>
            </a:endParaRPr>
          </a:p>
          <a:p>
            <a:pPr indent="381000" algn="just">
              <a:lnSpc>
                <a:spcPct val="200000"/>
              </a:lnSpc>
            </a:pPr>
            <a:r>
              <a:rPr lang="zh-CN" altLang="zh-CN" sz="2200" b="1" kern="100" spc="50" dirty="0">
                <a:solidFill>
                  <a:srgbClr val="AB8FC3"/>
                </a:solidFill>
                <a:latin typeface="Arial" panose="020B0604020202020204" pitchFamily="34" charset="0"/>
                <a:ea typeface="汉仪行楷简" panose="02010600000101010101" charset="-122"/>
                <a:cs typeface="Times New Roman" panose="02020603050405020304" pitchFamily="18" charset="0"/>
              </a:rPr>
              <a:t>“三</a:t>
            </a:r>
            <a:r>
              <a:rPr lang="zh-CN" altLang="en-US" sz="2200" b="1" kern="100" spc="50" dirty="0">
                <a:solidFill>
                  <a:srgbClr val="AB8FC3"/>
                </a:solidFill>
                <a:latin typeface="Arial" panose="020B0604020202020204" pitchFamily="34" charset="0"/>
                <a:ea typeface="汉仪行楷简" panose="02010600000101010101" charset="-122"/>
                <a:cs typeface="Times New Roman" panose="02020603050405020304" pitchFamily="18" charset="0"/>
              </a:rPr>
              <a:t>区</a:t>
            </a:r>
            <a:r>
              <a:rPr lang="zh-CN" altLang="zh-CN" sz="2200" b="1" kern="100" spc="50" dirty="0">
                <a:solidFill>
                  <a:srgbClr val="AB8FC3"/>
                </a:solidFill>
                <a:latin typeface="Arial" panose="020B0604020202020204" pitchFamily="34" charset="0"/>
                <a:ea typeface="汉仪行楷简" panose="02010600000101010101" charset="-122"/>
                <a:cs typeface="Times New Roman" panose="02020603050405020304" pitchFamily="18" charset="0"/>
              </a:rPr>
              <a:t>”</a:t>
            </a:r>
            <a:r>
              <a:rPr lang="zh-CN" altLang="en-US" sz="2200" kern="100" spc="50" dirty="0">
                <a:solidFill>
                  <a:srgbClr val="000000"/>
                </a:solidFill>
                <a:latin typeface="Arial" panose="020B0604020202020204" pitchFamily="34" charset="0"/>
                <a:ea typeface="汉仪行楷简" panose="02010600000101010101" charset="-122"/>
                <a:cs typeface="Times New Roman" panose="02020603050405020304" pitchFamily="18" charset="0"/>
              </a:rPr>
              <a:t>指居住综合服务片区、舒适居住片区、滨河观光片区。</a:t>
            </a:r>
            <a:endParaRPr lang="zh-CN" altLang="en-US" sz="2200" kern="100" spc="50" dirty="0">
              <a:solidFill>
                <a:srgbClr val="000000"/>
              </a:solidFill>
              <a:latin typeface="Arial" panose="020B0604020202020204" pitchFamily="34" charset="0"/>
              <a:ea typeface="汉仪行楷简" panose="02010600000101010101" charset="-122"/>
              <a:cs typeface="Times New Roman" panose="02020603050405020304" pitchFamily="18" charset="0"/>
            </a:endParaRPr>
          </a:p>
          <a:p>
            <a:pPr indent="381000" algn="just">
              <a:lnSpc>
                <a:spcPct val="200000"/>
              </a:lnSpc>
            </a:pPr>
            <a:endParaRPr lang="zh-CN" altLang="zh-CN" sz="2400" kern="100" spc="50" dirty="0">
              <a:solidFill>
                <a:srgbClr val="000000"/>
              </a:solidFill>
              <a:latin typeface="Arial" panose="020B0604020202020204" pitchFamily="34" charset="0"/>
              <a:ea typeface="汉仪行楷简" panose="02010600000101010101" charset="-122"/>
              <a:cs typeface="Times New Roman" panose="02020603050405020304" pitchFamily="18" charset="0"/>
            </a:endParaRPr>
          </a:p>
        </p:txBody>
      </p:sp>
      <p:sp>
        <p:nvSpPr>
          <p:cNvPr id="10" name="object 4"/>
          <p:cNvSpPr txBox="1"/>
          <p:nvPr/>
        </p:nvSpPr>
        <p:spPr>
          <a:xfrm>
            <a:off x="1323208" y="1289777"/>
            <a:ext cx="4937098" cy="492125"/>
          </a:xfrm>
          <a:prstGeom prst="rect">
            <a:avLst/>
          </a:prstGeom>
        </p:spPr>
        <p:txBody>
          <a:bodyPr vert="horz" wrap="square" lIns="0" tIns="0" rIns="0" bIns="0" rtlCol="0">
            <a:spAutoFit/>
          </a:bodyPr>
          <a:lstStyle/>
          <a:p>
            <a:pPr marL="9525">
              <a:tabLst>
                <a:tab pos="838835" algn="l"/>
              </a:tabLst>
            </a:pPr>
            <a:r>
              <a:rPr lang="en-US" altLang="zh-CN" sz="3200" b="1" spc="8" dirty="0">
                <a:solidFill>
                  <a:srgbClr val="AB8FC3"/>
                </a:solidFill>
                <a:latin typeface="Arial" panose="020B0604020202020204" pitchFamily="34" charset="0"/>
                <a:ea typeface="汉仪行楷简" panose="02010600000101010101" charset="-122"/>
                <a:cs typeface="微软雅黑" panose="020B0503020204020204" pitchFamily="34" charset="-122"/>
              </a:rPr>
              <a:t>6.1</a:t>
            </a:r>
            <a:r>
              <a:rPr lang="zh-CN" altLang="en-US" sz="3200" b="1" spc="8" dirty="0">
                <a:solidFill>
                  <a:srgbClr val="AB8FC3"/>
                </a:solidFill>
                <a:latin typeface="Arial" panose="020B0604020202020204" pitchFamily="34" charset="0"/>
                <a:ea typeface="汉仪行楷简" panose="02010600000101010101" charset="-122"/>
                <a:cs typeface="微软雅黑" panose="020B0503020204020204" pitchFamily="34" charset="-122"/>
              </a:rPr>
              <a:t>	</a:t>
            </a:r>
            <a:r>
              <a:rPr lang="zh-CN" altLang="en-US" sz="3200" b="1" spc="226" dirty="0">
                <a:solidFill>
                  <a:srgbClr val="AB8FC3"/>
                </a:solidFill>
                <a:latin typeface="Arial" panose="020B0604020202020204" pitchFamily="34" charset="0"/>
                <a:ea typeface="汉仪行楷简" panose="02010600000101010101" charset="-122"/>
                <a:cs typeface="微软雅黑" panose="020B0503020204020204" pitchFamily="34" charset="-122"/>
              </a:rPr>
              <a:t>特色的空间结构分区</a:t>
            </a:r>
            <a:endParaRPr sz="2480" dirty="0">
              <a:latin typeface="Arial" panose="020B0604020202020204" pitchFamily="34" charset="0"/>
              <a:ea typeface="汉仪行楷简" panose="02010600000101010101" charset="-122"/>
              <a:cs typeface="微软雅黑" panose="020B0503020204020204" pitchFamily="34" charset="-122"/>
            </a:endParaRPr>
          </a:p>
        </p:txBody>
      </p:sp>
      <p:grpSp>
        <p:nvGrpSpPr>
          <p:cNvPr id="11" name="组合 10"/>
          <p:cNvGrpSpPr/>
          <p:nvPr/>
        </p:nvGrpSpPr>
        <p:grpSpPr>
          <a:xfrm>
            <a:off x="0" y="374935"/>
            <a:ext cx="10691813" cy="555340"/>
            <a:chOff x="0" y="487695"/>
            <a:chExt cx="10691813" cy="555340"/>
          </a:xfrm>
        </p:grpSpPr>
        <p:cxnSp>
          <p:nvCxnSpPr>
            <p:cNvPr id="12" name="直接连接符 11"/>
            <p:cNvCxnSpPr/>
            <p:nvPr/>
          </p:nvCxnSpPr>
          <p:spPr>
            <a:xfrm>
              <a:off x="0" y="1043035"/>
              <a:ext cx="10691813" cy="0"/>
            </a:xfrm>
            <a:prstGeom prst="line">
              <a:avLst/>
            </a:prstGeom>
            <a:ln w="25400">
              <a:solidFill>
                <a:srgbClr val="AB8FC3"/>
              </a:solidFill>
              <a:prstDash val="sysDot"/>
            </a:ln>
          </p:spPr>
          <p:style>
            <a:lnRef idx="1">
              <a:schemeClr val="accent1"/>
            </a:lnRef>
            <a:fillRef idx="0">
              <a:schemeClr val="accent1"/>
            </a:fillRef>
            <a:effectRef idx="0">
              <a:schemeClr val="accent1"/>
            </a:effectRef>
            <a:fontRef idx="minor">
              <a:schemeClr val="tx1"/>
            </a:fontRef>
          </p:style>
        </p:cxnSp>
        <p:grpSp>
          <p:nvGrpSpPr>
            <p:cNvPr id="13" name="组合 12"/>
            <p:cNvGrpSpPr/>
            <p:nvPr/>
          </p:nvGrpSpPr>
          <p:grpSpPr>
            <a:xfrm>
              <a:off x="523366" y="487695"/>
              <a:ext cx="8099140" cy="488542"/>
              <a:chOff x="523366" y="487695"/>
              <a:chExt cx="8099140" cy="488542"/>
            </a:xfrm>
          </p:grpSpPr>
          <p:sp>
            <p:nvSpPr>
              <p:cNvPr id="14" name="矩形 13"/>
              <p:cNvSpPr/>
              <p:nvPr/>
            </p:nvSpPr>
            <p:spPr>
              <a:xfrm>
                <a:off x="523366" y="487695"/>
                <a:ext cx="326740" cy="326740"/>
              </a:xfrm>
              <a:prstGeom prst="rect">
                <a:avLst/>
              </a:prstGeom>
              <a:gradFill flip="none" rotWithShape="1">
                <a:gsLst>
                  <a:gs pos="0">
                    <a:schemeClr val="bg1"/>
                  </a:gs>
                  <a:gs pos="14000">
                    <a:srgbClr val="AB8FC3"/>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5" name="矩形 14"/>
              <p:cNvSpPr/>
              <p:nvPr/>
            </p:nvSpPr>
            <p:spPr>
              <a:xfrm>
                <a:off x="880815" y="674992"/>
                <a:ext cx="239481" cy="239481"/>
              </a:xfrm>
              <a:prstGeom prst="rect">
                <a:avLst/>
              </a:prstGeom>
              <a:gradFill>
                <a:gsLst>
                  <a:gs pos="0">
                    <a:schemeClr val="bg1"/>
                  </a:gs>
                  <a:gs pos="12000">
                    <a:srgbClr val="AB8FC3"/>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文本框 15"/>
              <p:cNvSpPr txBox="1"/>
              <p:nvPr/>
            </p:nvSpPr>
            <p:spPr>
              <a:xfrm>
                <a:off x="1682928" y="639992"/>
                <a:ext cx="6939578" cy="336245"/>
              </a:xfrm>
              <a:prstGeom prst="rect">
                <a:avLst/>
              </a:prstGeom>
              <a:noFill/>
            </p:spPr>
            <p:txBody>
              <a:bodyPr wrap="square">
                <a:spAutoFit/>
              </a:bodyPr>
              <a:lstStyle/>
              <a:p>
                <a:r>
                  <a:rPr lang="en-US" altLang="zh-CN" sz="1600" b="1" dirty="0">
                    <a:solidFill>
                      <a:srgbClr val="AB8FC3"/>
                    </a:solidFill>
                    <a:latin typeface="Arial" panose="020B0604020202020204" pitchFamily="34" charset="0"/>
                    <a:ea typeface="汉仪行楷简" panose="02010600000101010101" charset="-122"/>
                  </a:rPr>
                  <a:t>《</a:t>
                </a:r>
                <a:r>
                  <a:rPr lang="zh-CN" altLang="en-US" sz="1600" b="1" dirty="0">
                    <a:solidFill>
                      <a:srgbClr val="AB8FC3"/>
                    </a:solidFill>
                    <a:latin typeface="Arial" panose="020B0604020202020204" pitchFamily="34" charset="0"/>
                    <a:ea typeface="汉仪行楷简" panose="02010600000101010101" charset="-122"/>
                  </a:rPr>
                  <a:t>岚城镇国土空间总体规划（</a:t>
                </a:r>
                <a:r>
                  <a:rPr lang="en-US" altLang="zh-CN" sz="1600" b="1" dirty="0">
                    <a:solidFill>
                      <a:srgbClr val="AB8FC3"/>
                    </a:solidFill>
                    <a:latin typeface="Arial" panose="020B0604020202020204" pitchFamily="34" charset="0"/>
                    <a:ea typeface="汉仪行楷简" panose="02010600000101010101" charset="-122"/>
                  </a:rPr>
                  <a:t>2021-2035</a:t>
                </a:r>
                <a:r>
                  <a:rPr lang="zh-CN" altLang="en-US" sz="1600" b="1" dirty="0">
                    <a:solidFill>
                      <a:srgbClr val="AB8FC3"/>
                    </a:solidFill>
                    <a:latin typeface="Arial" panose="020B0604020202020204" pitchFamily="34" charset="0"/>
                    <a:ea typeface="汉仪行楷简" panose="02010600000101010101" charset="-122"/>
                  </a:rPr>
                  <a:t>）</a:t>
                </a:r>
                <a:r>
                  <a:rPr lang="en-US" altLang="zh-CN" sz="1600" b="1" dirty="0">
                    <a:solidFill>
                      <a:srgbClr val="AB8FC3"/>
                    </a:solidFill>
                    <a:latin typeface="Arial" panose="020B0604020202020204" pitchFamily="34" charset="0"/>
                    <a:ea typeface="汉仪行楷简" panose="02010600000101010101" charset="-122"/>
                  </a:rPr>
                  <a:t>》</a:t>
                </a:r>
                <a:r>
                  <a:rPr lang="zh-CN" altLang="en-US" sz="1600" b="1" dirty="0">
                    <a:solidFill>
                      <a:srgbClr val="AB8FC3"/>
                    </a:solidFill>
                    <a:latin typeface="Arial" panose="020B0604020202020204" pitchFamily="34" charset="0"/>
                    <a:ea typeface="汉仪行楷简" panose="02010600000101010101" charset="-122"/>
                  </a:rPr>
                  <a:t>（公众版）</a:t>
                </a:r>
                <a:endParaRPr lang="zh-CN" altLang="en-US" sz="1600" b="1" dirty="0">
                  <a:solidFill>
                    <a:srgbClr val="AB8FC3"/>
                  </a:solidFill>
                  <a:latin typeface="Arial" panose="020B0604020202020204" pitchFamily="34" charset="0"/>
                  <a:ea typeface="汉仪行楷简" panose="02010600000101010101" charset="-122"/>
                </a:endParaRPr>
              </a:p>
            </p:txBody>
          </p:sp>
        </p:grpSp>
      </p:grpSp>
      <p:pic>
        <p:nvPicPr>
          <p:cNvPr id="6" name="图片 5"/>
          <p:cNvPicPr>
            <a:picLocks noChangeAspect="1"/>
          </p:cNvPicPr>
          <p:nvPr/>
        </p:nvPicPr>
        <p:blipFill>
          <a:blip r:embed="rId3"/>
          <a:stretch>
            <a:fillRect/>
          </a:stretch>
        </p:blipFill>
        <p:spPr>
          <a:xfrm>
            <a:off x="2442331" y="6910944"/>
            <a:ext cx="5989124" cy="7932564"/>
          </a:xfrm>
          <a:prstGeom prst="rect">
            <a:avLst/>
          </a:prstGeom>
          <a:ln>
            <a:solidFill>
              <a:schemeClr val="tx1"/>
            </a:solid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object 2"/>
          <p:cNvSpPr/>
          <p:nvPr/>
        </p:nvSpPr>
        <p:spPr>
          <a:xfrm>
            <a:off x="1126385" y="1478751"/>
            <a:ext cx="973404" cy="357701"/>
          </a:xfrm>
          <a:prstGeom prst="rect">
            <a:avLst/>
          </a:prstGeom>
          <a:blipFill>
            <a:blip r:embed="rId1" cstate="print"/>
            <a:stretch>
              <a:fillRect/>
            </a:stretch>
          </a:blipFill>
        </p:spPr>
        <p:txBody>
          <a:bodyPr wrap="square" lIns="0" tIns="0" rIns="0" bIns="0" rtlCol="0"/>
          <a:lstStyle/>
          <a:p>
            <a:endParaRPr sz="1020"/>
          </a:p>
        </p:txBody>
      </p:sp>
      <p:sp>
        <p:nvSpPr>
          <p:cNvPr id="3" name="object 3"/>
          <p:cNvSpPr/>
          <p:nvPr/>
        </p:nvSpPr>
        <p:spPr>
          <a:xfrm>
            <a:off x="741285" y="1274786"/>
            <a:ext cx="1701046" cy="875356"/>
          </a:xfrm>
          <a:custGeom>
            <a:avLst/>
            <a:gdLst/>
            <a:ahLst/>
            <a:cxnLst/>
            <a:rect l="l" t="t" r="r" b="b"/>
            <a:pathLst>
              <a:path w="2261870" h="1163955">
                <a:moveTo>
                  <a:pt x="2067823" y="0"/>
                </a:moveTo>
                <a:lnTo>
                  <a:pt x="0" y="0"/>
                </a:lnTo>
                <a:lnTo>
                  <a:pt x="0" y="1163783"/>
                </a:lnTo>
                <a:lnTo>
                  <a:pt x="2261787" y="1163783"/>
                </a:lnTo>
                <a:lnTo>
                  <a:pt x="2261787" y="193963"/>
                </a:lnTo>
                <a:lnTo>
                  <a:pt x="2067823" y="0"/>
                </a:lnTo>
                <a:close/>
              </a:path>
            </a:pathLst>
          </a:custGeom>
          <a:solidFill>
            <a:srgbClr val="FFFFFF"/>
          </a:solidFill>
        </p:spPr>
        <p:txBody>
          <a:bodyPr wrap="square" lIns="0" tIns="0" rIns="0" bIns="0" rtlCol="0"/>
          <a:lstStyle/>
          <a:p>
            <a:endParaRPr sz="1020"/>
          </a:p>
        </p:txBody>
      </p:sp>
      <p:sp>
        <p:nvSpPr>
          <p:cNvPr id="20" name="object 2"/>
          <p:cNvSpPr/>
          <p:nvPr/>
        </p:nvSpPr>
        <p:spPr>
          <a:xfrm>
            <a:off x="1126385" y="1478751"/>
            <a:ext cx="973404" cy="330302"/>
          </a:xfrm>
          <a:prstGeom prst="rect">
            <a:avLst/>
          </a:prstGeom>
          <a:blipFill>
            <a:blip r:embed="rId2" cstate="print">
              <a:alphaModFix amt="30000"/>
            </a:blip>
            <a:stretch>
              <a:fillRect/>
            </a:stretch>
          </a:blipFill>
        </p:spPr>
        <p:txBody>
          <a:bodyPr wrap="square" lIns="0" tIns="0" rIns="0" bIns="0" rtlCol="0"/>
          <a:lstStyle/>
          <a:p>
            <a:endParaRPr sz="1020"/>
          </a:p>
        </p:txBody>
      </p:sp>
      <p:sp>
        <p:nvSpPr>
          <p:cNvPr id="11" name="文本框 10"/>
          <p:cNvSpPr txBox="1"/>
          <p:nvPr/>
        </p:nvSpPr>
        <p:spPr>
          <a:xfrm>
            <a:off x="943526" y="2212967"/>
            <a:ext cx="8850587" cy="4123055"/>
          </a:xfrm>
          <a:prstGeom prst="rect">
            <a:avLst/>
          </a:prstGeom>
          <a:noFill/>
        </p:spPr>
        <p:txBody>
          <a:bodyPr wrap="square">
            <a:spAutoFit/>
          </a:bodyPr>
          <a:lstStyle/>
          <a:p>
            <a:pPr indent="381000" algn="just">
              <a:lnSpc>
                <a:spcPct val="150000"/>
              </a:lnSpc>
              <a:spcBef>
                <a:spcPts val="600"/>
              </a:spcBef>
              <a:spcAft>
                <a:spcPts val="600"/>
              </a:spcAft>
            </a:pPr>
            <a:r>
              <a:rPr lang="en-US" altLang="zh-CN" sz="2400" kern="100" spc="50" dirty="0">
                <a:effectLst/>
                <a:latin typeface="Arial" panose="020B0604020202020204" pitchFamily="34" charset="0"/>
                <a:ea typeface="汉仪行楷简" panose="02010600000101010101" charset="-122"/>
                <a:cs typeface="Times New Roman" panose="02020603050405020304" pitchFamily="18" charset="0"/>
              </a:rPr>
              <a:t>   </a:t>
            </a:r>
            <a:r>
              <a:rPr lang="zh-CN" altLang="zh-CN" sz="2400" kern="100" spc="50" dirty="0">
                <a:effectLst/>
                <a:latin typeface="Arial" panose="020B0604020202020204" pitchFamily="34" charset="0"/>
                <a:ea typeface="汉仪行楷简" panose="02010600000101010101" charset="-122"/>
                <a:cs typeface="Times New Roman" panose="02020603050405020304" pitchFamily="18" charset="0"/>
              </a:rPr>
              <a:t>中心</a:t>
            </a:r>
            <a:r>
              <a:rPr lang="zh-CN" altLang="en-US" sz="2400" kern="100" spc="50" dirty="0">
                <a:effectLst/>
                <a:latin typeface="Arial" panose="020B0604020202020204" pitchFamily="34" charset="0"/>
                <a:ea typeface="汉仪行楷简" panose="02010600000101010101" charset="-122"/>
                <a:cs typeface="Times New Roman" panose="02020603050405020304" pitchFamily="18" charset="0"/>
              </a:rPr>
              <a:t>镇</a:t>
            </a:r>
            <a:r>
              <a:rPr lang="zh-CN" altLang="zh-CN" sz="2400" kern="100" spc="50" dirty="0">
                <a:effectLst/>
                <a:latin typeface="Arial" panose="020B0604020202020204" pitchFamily="34" charset="0"/>
                <a:ea typeface="汉仪行楷简" panose="02010600000101010101" charset="-122"/>
                <a:cs typeface="Times New Roman" panose="02020603050405020304" pitchFamily="18" charset="0"/>
              </a:rPr>
              <a:t>区规划分区</a:t>
            </a:r>
            <a:r>
              <a:rPr lang="zh-CN" altLang="en-US" sz="2400" kern="100" spc="50" dirty="0">
                <a:effectLst/>
                <a:latin typeface="Arial" panose="020B0604020202020204" pitchFamily="34" charset="0"/>
                <a:ea typeface="汉仪行楷简" panose="02010600000101010101" charset="-122"/>
                <a:cs typeface="Times New Roman" panose="02020603050405020304" pitchFamily="18" charset="0"/>
              </a:rPr>
              <a:t>强调</a:t>
            </a:r>
            <a:r>
              <a:rPr lang="zh-CN" altLang="zh-CN" sz="2400" kern="100" spc="50" dirty="0">
                <a:effectLst/>
                <a:latin typeface="Arial" panose="020B0604020202020204" pitchFamily="34" charset="0"/>
                <a:ea typeface="汉仪行楷简" panose="02010600000101010101" charset="-122"/>
                <a:cs typeface="宋体" panose="02010600030101010101" pitchFamily="2" charset="-122"/>
              </a:rPr>
              <a:t>“</a:t>
            </a:r>
            <a:r>
              <a:rPr lang="zh-CN" altLang="zh-CN" sz="2400" kern="100" spc="50" dirty="0">
                <a:effectLst/>
                <a:latin typeface="Arial" panose="020B0604020202020204" pitchFamily="34" charset="0"/>
                <a:ea typeface="汉仪行楷简" panose="02010600000101010101" charset="-122"/>
                <a:cs typeface="Times New Roman" panose="02020603050405020304" pitchFamily="18" charset="0"/>
              </a:rPr>
              <a:t>空间上保障重大项目落地，促进同类属性用地集聚，加强功能耦合互动，完善配套支持服务</a:t>
            </a:r>
            <a:r>
              <a:rPr lang="zh-CN" altLang="zh-CN" sz="2400" kern="100" spc="50" dirty="0">
                <a:effectLst/>
                <a:latin typeface="Arial" panose="020B0604020202020204" pitchFamily="34" charset="0"/>
                <a:ea typeface="汉仪行楷简" panose="02010600000101010101" charset="-122"/>
                <a:cs typeface="宋体" panose="02010600030101010101" pitchFamily="2" charset="-122"/>
              </a:rPr>
              <a:t>”</a:t>
            </a:r>
            <a:r>
              <a:rPr lang="zh-CN" altLang="zh-CN" sz="2400" kern="100" spc="50" dirty="0">
                <a:effectLst/>
                <a:latin typeface="Arial" panose="020B0604020202020204" pitchFamily="34" charset="0"/>
                <a:ea typeface="汉仪行楷简" panose="02010600000101010101" charset="-122"/>
                <a:cs typeface="Times New Roman" panose="02020603050405020304" pitchFamily="18" charset="0"/>
              </a:rPr>
              <a:t>，在此基础上合理布局居住生活、综合服务、商业商务等功能分区。</a:t>
            </a:r>
            <a:endParaRPr lang="en-US" altLang="zh-CN" sz="2400" kern="100" spc="50" dirty="0">
              <a:effectLst/>
              <a:latin typeface="Arial" panose="020B0604020202020204" pitchFamily="34" charset="0"/>
              <a:ea typeface="汉仪行楷简" panose="02010600000101010101" charset="-122"/>
              <a:cs typeface="Times New Roman" panose="02020603050405020304" pitchFamily="18" charset="0"/>
            </a:endParaRPr>
          </a:p>
          <a:p>
            <a:pPr indent="381000" algn="just">
              <a:lnSpc>
                <a:spcPct val="150000"/>
              </a:lnSpc>
              <a:spcBef>
                <a:spcPts val="600"/>
              </a:spcBef>
              <a:spcAft>
                <a:spcPts val="600"/>
              </a:spcAft>
            </a:pPr>
            <a:r>
              <a:rPr lang="zh-CN" altLang="en-US" sz="2400" kern="100" spc="50" dirty="0">
                <a:latin typeface="Arial" panose="020B0604020202020204" pitchFamily="34" charset="0"/>
                <a:ea typeface="汉仪行楷简" panose="02010600000101010101" charset="-122"/>
                <a:cs typeface="Times New Roman" panose="02020603050405020304" pitchFamily="18" charset="0"/>
              </a:rPr>
              <a:t>   系统分析现状建设用地基础、现行控制性详细规划以及中心镇区近期拟建设重点项目，结合城镇开发边界进一步深化细化中心镇区用地布局。</a:t>
            </a:r>
            <a:endParaRPr lang="en-US" altLang="zh-CN" sz="2400" kern="100" spc="50" dirty="0">
              <a:latin typeface="Arial" panose="020B0604020202020204" pitchFamily="34" charset="0"/>
              <a:ea typeface="汉仪行楷简" panose="02010600000101010101" charset="-122"/>
              <a:cs typeface="Times New Roman" panose="02020603050405020304" pitchFamily="18" charset="0"/>
            </a:endParaRPr>
          </a:p>
        </p:txBody>
      </p:sp>
      <p:grpSp>
        <p:nvGrpSpPr>
          <p:cNvPr id="10" name="组合 9"/>
          <p:cNvGrpSpPr/>
          <p:nvPr/>
        </p:nvGrpSpPr>
        <p:grpSpPr>
          <a:xfrm>
            <a:off x="0" y="374935"/>
            <a:ext cx="10691813" cy="555340"/>
            <a:chOff x="0" y="487695"/>
            <a:chExt cx="10691813" cy="555340"/>
          </a:xfrm>
        </p:grpSpPr>
        <p:cxnSp>
          <p:nvCxnSpPr>
            <p:cNvPr id="12" name="直接连接符 11"/>
            <p:cNvCxnSpPr/>
            <p:nvPr/>
          </p:nvCxnSpPr>
          <p:spPr>
            <a:xfrm>
              <a:off x="0" y="1043035"/>
              <a:ext cx="10691813" cy="0"/>
            </a:xfrm>
            <a:prstGeom prst="line">
              <a:avLst/>
            </a:prstGeom>
            <a:ln w="25400">
              <a:solidFill>
                <a:srgbClr val="AB8FC3"/>
              </a:solidFill>
              <a:prstDash val="sysDot"/>
            </a:ln>
          </p:spPr>
          <p:style>
            <a:lnRef idx="1">
              <a:schemeClr val="accent1"/>
            </a:lnRef>
            <a:fillRef idx="0">
              <a:schemeClr val="accent1"/>
            </a:fillRef>
            <a:effectRef idx="0">
              <a:schemeClr val="accent1"/>
            </a:effectRef>
            <a:fontRef idx="minor">
              <a:schemeClr val="tx1"/>
            </a:fontRef>
          </p:style>
        </p:cxnSp>
        <p:grpSp>
          <p:nvGrpSpPr>
            <p:cNvPr id="13" name="组合 12"/>
            <p:cNvGrpSpPr/>
            <p:nvPr/>
          </p:nvGrpSpPr>
          <p:grpSpPr>
            <a:xfrm>
              <a:off x="523366" y="487695"/>
              <a:ext cx="8099140" cy="488542"/>
              <a:chOff x="523366" y="487695"/>
              <a:chExt cx="8099140" cy="488542"/>
            </a:xfrm>
          </p:grpSpPr>
          <p:sp>
            <p:nvSpPr>
              <p:cNvPr id="14" name="矩形 13"/>
              <p:cNvSpPr/>
              <p:nvPr/>
            </p:nvSpPr>
            <p:spPr>
              <a:xfrm>
                <a:off x="523366" y="487695"/>
                <a:ext cx="326740" cy="326740"/>
              </a:xfrm>
              <a:prstGeom prst="rect">
                <a:avLst/>
              </a:prstGeom>
              <a:gradFill flip="none" rotWithShape="1">
                <a:gsLst>
                  <a:gs pos="0">
                    <a:schemeClr val="bg1"/>
                  </a:gs>
                  <a:gs pos="14000">
                    <a:srgbClr val="AB8FC3"/>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5" name="矩形 14"/>
              <p:cNvSpPr/>
              <p:nvPr/>
            </p:nvSpPr>
            <p:spPr>
              <a:xfrm>
                <a:off x="880815" y="674992"/>
                <a:ext cx="239481" cy="239481"/>
              </a:xfrm>
              <a:prstGeom prst="rect">
                <a:avLst/>
              </a:prstGeom>
              <a:gradFill>
                <a:gsLst>
                  <a:gs pos="0">
                    <a:schemeClr val="bg1"/>
                  </a:gs>
                  <a:gs pos="12000">
                    <a:srgbClr val="AB8FC3"/>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文本框 15"/>
              <p:cNvSpPr txBox="1"/>
              <p:nvPr/>
            </p:nvSpPr>
            <p:spPr>
              <a:xfrm>
                <a:off x="1682928" y="639992"/>
                <a:ext cx="6939578" cy="336245"/>
              </a:xfrm>
              <a:prstGeom prst="rect">
                <a:avLst/>
              </a:prstGeom>
              <a:noFill/>
            </p:spPr>
            <p:txBody>
              <a:bodyPr wrap="square">
                <a:spAutoFit/>
              </a:bodyPr>
              <a:lstStyle/>
              <a:p>
                <a:r>
                  <a:rPr lang="en-US" altLang="zh-CN" sz="1600" b="1" dirty="0">
                    <a:solidFill>
                      <a:srgbClr val="AB8FC3"/>
                    </a:solidFill>
                    <a:latin typeface="Arial" panose="020B0604020202020204" pitchFamily="34" charset="0"/>
                    <a:ea typeface="汉仪行楷简" panose="02010600000101010101" charset="-122"/>
                  </a:rPr>
                  <a:t>《</a:t>
                </a:r>
                <a:r>
                  <a:rPr lang="zh-CN" altLang="en-US" sz="1600" b="1" dirty="0">
                    <a:solidFill>
                      <a:srgbClr val="AB8FC3"/>
                    </a:solidFill>
                    <a:latin typeface="Arial" panose="020B0604020202020204" pitchFamily="34" charset="0"/>
                    <a:ea typeface="汉仪行楷简" panose="02010600000101010101" charset="-122"/>
                  </a:rPr>
                  <a:t>岚城镇国土空间总体规划（</a:t>
                </a:r>
                <a:r>
                  <a:rPr lang="en-US" altLang="zh-CN" sz="1600" b="1" dirty="0">
                    <a:solidFill>
                      <a:srgbClr val="AB8FC3"/>
                    </a:solidFill>
                    <a:latin typeface="Arial" panose="020B0604020202020204" pitchFamily="34" charset="0"/>
                    <a:ea typeface="汉仪行楷简" panose="02010600000101010101" charset="-122"/>
                  </a:rPr>
                  <a:t>2021-2035</a:t>
                </a:r>
                <a:r>
                  <a:rPr lang="zh-CN" altLang="en-US" sz="1600" b="1" dirty="0">
                    <a:solidFill>
                      <a:srgbClr val="AB8FC3"/>
                    </a:solidFill>
                    <a:latin typeface="Arial" panose="020B0604020202020204" pitchFamily="34" charset="0"/>
                    <a:ea typeface="汉仪行楷简" panose="02010600000101010101" charset="-122"/>
                  </a:rPr>
                  <a:t>）</a:t>
                </a:r>
                <a:r>
                  <a:rPr lang="en-US" altLang="zh-CN" sz="1600" b="1" dirty="0">
                    <a:solidFill>
                      <a:srgbClr val="AB8FC3"/>
                    </a:solidFill>
                    <a:latin typeface="Arial" panose="020B0604020202020204" pitchFamily="34" charset="0"/>
                    <a:ea typeface="汉仪行楷简" panose="02010600000101010101" charset="-122"/>
                  </a:rPr>
                  <a:t>》</a:t>
                </a:r>
                <a:r>
                  <a:rPr lang="zh-CN" altLang="en-US" sz="1600" b="1" dirty="0">
                    <a:solidFill>
                      <a:srgbClr val="AB8FC3"/>
                    </a:solidFill>
                    <a:latin typeface="Arial" panose="020B0604020202020204" pitchFamily="34" charset="0"/>
                    <a:ea typeface="汉仪行楷简" panose="02010600000101010101" charset="-122"/>
                  </a:rPr>
                  <a:t>（公众版）</a:t>
                </a:r>
                <a:endParaRPr lang="zh-CN" altLang="en-US" sz="1600" b="1" dirty="0">
                  <a:solidFill>
                    <a:srgbClr val="AB8FC3"/>
                  </a:solidFill>
                  <a:latin typeface="Arial" panose="020B0604020202020204" pitchFamily="34" charset="0"/>
                  <a:ea typeface="汉仪行楷简" panose="02010600000101010101" charset="-122"/>
                </a:endParaRPr>
              </a:p>
            </p:txBody>
          </p:sp>
        </p:grpSp>
      </p:grpSp>
      <p:sp>
        <p:nvSpPr>
          <p:cNvPr id="17" name="object 4"/>
          <p:cNvSpPr txBox="1"/>
          <p:nvPr/>
        </p:nvSpPr>
        <p:spPr>
          <a:xfrm>
            <a:off x="1323208" y="1289777"/>
            <a:ext cx="4937098" cy="492125"/>
          </a:xfrm>
          <a:prstGeom prst="rect">
            <a:avLst/>
          </a:prstGeom>
        </p:spPr>
        <p:txBody>
          <a:bodyPr vert="horz" wrap="square" lIns="0" tIns="0" rIns="0" bIns="0" rtlCol="0">
            <a:spAutoFit/>
          </a:bodyPr>
          <a:lstStyle/>
          <a:p>
            <a:pPr marL="9525">
              <a:tabLst>
                <a:tab pos="838835" algn="l"/>
              </a:tabLst>
            </a:pPr>
            <a:r>
              <a:rPr lang="en-US" altLang="zh-CN" sz="3200" b="1" spc="8" dirty="0">
                <a:solidFill>
                  <a:srgbClr val="AB8FC3"/>
                </a:solidFill>
                <a:latin typeface="Arial" panose="020B0604020202020204" pitchFamily="34" charset="0"/>
                <a:ea typeface="汉仪行楷简" panose="02010600000101010101" charset="-122"/>
                <a:cs typeface="微软雅黑" panose="020B0503020204020204" pitchFamily="34" charset="-122"/>
              </a:rPr>
              <a:t>6.2</a:t>
            </a:r>
            <a:r>
              <a:rPr lang="zh-CN" altLang="en-US" sz="3200" b="1" spc="8" dirty="0">
                <a:solidFill>
                  <a:srgbClr val="AB8FC3"/>
                </a:solidFill>
                <a:latin typeface="Arial" panose="020B0604020202020204" pitchFamily="34" charset="0"/>
                <a:ea typeface="汉仪行楷简" panose="02010600000101010101" charset="-122"/>
                <a:cs typeface="微软雅黑" panose="020B0503020204020204" pitchFamily="34" charset="-122"/>
              </a:rPr>
              <a:t>	</a:t>
            </a:r>
            <a:r>
              <a:rPr lang="zh-CN" altLang="en-US" sz="3200" b="1" spc="226" dirty="0">
                <a:solidFill>
                  <a:srgbClr val="AB8FC3"/>
                </a:solidFill>
                <a:latin typeface="Arial" panose="020B0604020202020204" pitchFamily="34" charset="0"/>
                <a:ea typeface="汉仪行楷简" panose="02010600000101010101" charset="-122"/>
                <a:cs typeface="微软雅黑" panose="020B0503020204020204" pitchFamily="34" charset="-122"/>
              </a:rPr>
              <a:t>合理的镇区用地布局</a:t>
            </a:r>
            <a:endParaRPr sz="2480" dirty="0">
              <a:latin typeface="Arial" panose="020B0604020202020204" pitchFamily="34" charset="0"/>
              <a:ea typeface="汉仪行楷简" panose="02010600000101010101" charset="-122"/>
              <a:cs typeface="微软雅黑" panose="020B0503020204020204" pitchFamily="34" charset="-122"/>
            </a:endParaRPr>
          </a:p>
        </p:txBody>
      </p:sp>
      <p:pic>
        <p:nvPicPr>
          <p:cNvPr id="18" name="图片 17"/>
          <p:cNvPicPr>
            <a:picLocks noChangeAspect="1"/>
          </p:cNvPicPr>
          <p:nvPr/>
        </p:nvPicPr>
        <p:blipFill>
          <a:blip r:embed="rId3"/>
          <a:stretch>
            <a:fillRect/>
          </a:stretch>
        </p:blipFill>
        <p:spPr>
          <a:xfrm>
            <a:off x="2345531" y="6280847"/>
            <a:ext cx="6124575" cy="8136555"/>
          </a:xfrm>
          <a:prstGeom prst="rect">
            <a:avLst/>
          </a:prstGeom>
          <a:ln>
            <a:solidFill>
              <a:schemeClr val="tx1"/>
            </a:solid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 name="图片 10"/>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22730" y="8037616"/>
            <a:ext cx="10691813" cy="7129152"/>
          </a:xfrm>
          <a:prstGeom prst="rect">
            <a:avLst/>
          </a:prstGeom>
        </p:spPr>
      </p:pic>
      <p:sp>
        <p:nvSpPr>
          <p:cNvPr id="4" name="object 4"/>
          <p:cNvSpPr txBox="1"/>
          <p:nvPr/>
        </p:nvSpPr>
        <p:spPr>
          <a:xfrm>
            <a:off x="9805615" y="14299554"/>
            <a:ext cx="109360" cy="214033"/>
          </a:xfrm>
          <a:prstGeom prst="rect">
            <a:avLst/>
          </a:prstGeom>
        </p:spPr>
        <p:txBody>
          <a:bodyPr vert="horz" wrap="square" lIns="0" tIns="0" rIns="0" bIns="0" rtlCol="0">
            <a:spAutoFit/>
          </a:bodyPr>
          <a:lstStyle/>
          <a:p>
            <a:pPr marL="9525"/>
            <a:r>
              <a:rPr sz="1390" spc="4" dirty="0">
                <a:solidFill>
                  <a:srgbClr val="888888"/>
                </a:solidFill>
                <a:latin typeface="Calibri" panose="020F0502020204030204"/>
                <a:cs typeface="Calibri" panose="020F0502020204030204"/>
              </a:rPr>
              <a:t>3</a:t>
            </a:r>
            <a:endParaRPr sz="1390">
              <a:latin typeface="Calibri" panose="020F0502020204030204"/>
              <a:cs typeface="Calibri" panose="020F0502020204030204"/>
            </a:endParaRPr>
          </a:p>
        </p:txBody>
      </p:sp>
      <p:sp>
        <p:nvSpPr>
          <p:cNvPr id="3" name="object 3"/>
          <p:cNvSpPr/>
          <p:nvPr/>
        </p:nvSpPr>
        <p:spPr>
          <a:xfrm>
            <a:off x="-22730" y="0"/>
            <a:ext cx="10703098" cy="15210374"/>
          </a:xfrm>
          <a:custGeom>
            <a:avLst/>
            <a:gdLst/>
            <a:ahLst/>
            <a:cxnLst/>
            <a:rect l="l" t="t" r="r" b="b"/>
            <a:pathLst>
              <a:path w="14199235" h="20104100">
                <a:moveTo>
                  <a:pt x="14199165" y="20104091"/>
                </a:moveTo>
                <a:lnTo>
                  <a:pt x="14199165" y="0"/>
                </a:lnTo>
                <a:lnTo>
                  <a:pt x="0" y="0"/>
                </a:lnTo>
                <a:lnTo>
                  <a:pt x="0" y="20104091"/>
                </a:lnTo>
                <a:lnTo>
                  <a:pt x="14199165" y="20104091"/>
                </a:lnTo>
                <a:close/>
              </a:path>
            </a:pathLst>
          </a:custGeom>
          <a:gradFill>
            <a:gsLst>
              <a:gs pos="0">
                <a:schemeClr val="bg1">
                  <a:alpha val="20000"/>
                </a:schemeClr>
              </a:gs>
              <a:gs pos="43000">
                <a:schemeClr val="tx2">
                  <a:lumMod val="40000"/>
                  <a:lumOff val="60000"/>
                </a:schemeClr>
              </a:gs>
            </a:gsLst>
            <a:lin ang="16200000" scaled="1"/>
          </a:gradFill>
        </p:spPr>
        <p:txBody>
          <a:bodyPr wrap="square" lIns="0" tIns="0" rIns="0" bIns="0" rtlCol="0"/>
          <a:lstStyle/>
          <a:p>
            <a:endParaRPr sz="1020"/>
          </a:p>
        </p:txBody>
      </p:sp>
      <p:grpSp>
        <p:nvGrpSpPr>
          <p:cNvPr id="2" name="组合 1"/>
          <p:cNvGrpSpPr/>
          <p:nvPr/>
        </p:nvGrpSpPr>
        <p:grpSpPr>
          <a:xfrm>
            <a:off x="3669030" y="473075"/>
            <a:ext cx="6059141" cy="8114665"/>
            <a:chOff x="5574775" y="743174"/>
            <a:chExt cx="4645140" cy="5646352"/>
          </a:xfrm>
        </p:grpSpPr>
        <p:sp>
          <p:nvSpPr>
            <p:cNvPr id="9" name="object 9"/>
            <p:cNvSpPr/>
            <p:nvPr/>
          </p:nvSpPr>
          <p:spPr>
            <a:xfrm>
              <a:off x="5574775" y="743174"/>
              <a:ext cx="3857085" cy="5646352"/>
            </a:xfrm>
            <a:prstGeom prst="rect">
              <a:avLst/>
            </a:prstGeom>
            <a:blipFill>
              <a:blip r:embed="rId2" cstate="print"/>
              <a:stretch>
                <a:fillRect/>
              </a:stretch>
            </a:blipFill>
          </p:spPr>
          <p:txBody>
            <a:bodyPr wrap="square" lIns="0" tIns="0" rIns="0" bIns="0" rtlCol="0"/>
            <a:lstStyle/>
            <a:p>
              <a:endParaRPr sz="1020"/>
            </a:p>
          </p:txBody>
        </p:sp>
        <p:grpSp>
          <p:nvGrpSpPr>
            <p:cNvPr id="12" name="组合 11"/>
            <p:cNvGrpSpPr/>
            <p:nvPr/>
          </p:nvGrpSpPr>
          <p:grpSpPr>
            <a:xfrm>
              <a:off x="6668619" y="2048431"/>
              <a:ext cx="3551296" cy="3301094"/>
              <a:chOff x="982734" y="10727679"/>
              <a:chExt cx="3551296" cy="3301094"/>
            </a:xfrm>
          </p:grpSpPr>
          <p:sp>
            <p:nvSpPr>
              <p:cNvPr id="6" name="object 6"/>
              <p:cNvSpPr txBox="1"/>
              <p:nvPr/>
            </p:nvSpPr>
            <p:spPr>
              <a:xfrm>
                <a:off x="2022229" y="11438244"/>
                <a:ext cx="2427605" cy="577935"/>
              </a:xfrm>
              <a:prstGeom prst="rect">
                <a:avLst/>
              </a:prstGeom>
            </p:spPr>
            <p:txBody>
              <a:bodyPr vert="horz" wrap="square" lIns="0" tIns="0" rIns="0" bIns="0" rtlCol="0">
                <a:spAutoFit/>
              </a:bodyPr>
              <a:lstStyle/>
              <a:p>
                <a:pPr marL="9525"/>
                <a:r>
                  <a:rPr sz="5400" b="1" spc="-8" dirty="0">
                    <a:solidFill>
                      <a:srgbClr val="FFFFFF"/>
                    </a:solidFill>
                    <a:effectLst>
                      <a:glow rad="419100">
                        <a:schemeClr val="accent1">
                          <a:satMod val="175000"/>
                          <a:alpha val="40000"/>
                        </a:schemeClr>
                      </a:glow>
                    </a:effectLst>
                    <a:latin typeface="Arial" panose="020B0604020202020204" pitchFamily="34" charset="0"/>
                    <a:ea typeface="汉仪闫锐敏行楷简" panose="00020600040101010101" charset="-122"/>
                    <a:cs typeface="微软雅黑" panose="020B0503020204020204" pitchFamily="34" charset="-122"/>
                  </a:rPr>
                  <a:t>规划概述</a:t>
                </a:r>
                <a:endParaRPr sz="5400" b="1" spc="-8" dirty="0">
                  <a:solidFill>
                    <a:srgbClr val="FFFFFF"/>
                  </a:solidFill>
                  <a:effectLst>
                    <a:glow rad="419100">
                      <a:schemeClr val="accent1">
                        <a:satMod val="175000"/>
                        <a:alpha val="40000"/>
                      </a:schemeClr>
                    </a:glow>
                  </a:effectLst>
                  <a:latin typeface="Arial" panose="020B0604020202020204" pitchFamily="34" charset="0"/>
                  <a:ea typeface="汉仪闫锐敏行楷简" panose="00020600040101010101" charset="-122"/>
                  <a:cs typeface="微软雅黑" panose="020B0503020204020204" pitchFamily="34" charset="-122"/>
                </a:endParaRPr>
              </a:p>
            </p:txBody>
          </p:sp>
          <p:sp>
            <p:nvSpPr>
              <p:cNvPr id="8" name="object 8"/>
              <p:cNvSpPr txBox="1"/>
              <p:nvPr/>
            </p:nvSpPr>
            <p:spPr>
              <a:xfrm>
                <a:off x="2075628" y="12232165"/>
                <a:ext cx="2458402" cy="1796608"/>
              </a:xfrm>
              <a:prstGeom prst="rect">
                <a:avLst/>
              </a:prstGeom>
              <a:effectLst>
                <a:outerShdw blurRad="50800" dist="50800" dir="5400000" sx="70000" sy="70000" algn="ctr" rotWithShape="0">
                  <a:srgbClr val="000000">
                    <a:alpha val="87000"/>
                  </a:srgbClr>
                </a:outerShdw>
              </a:effectLst>
            </p:spPr>
            <p:txBody>
              <a:bodyPr vert="horz" wrap="square" lIns="0" tIns="0" rIns="0" bIns="0" rtlCol="0">
                <a:spAutoFit/>
              </a:bodyPr>
              <a:lstStyle/>
              <a:p>
                <a:pPr marL="9525">
                  <a:lnSpc>
                    <a:spcPct val="150000"/>
                  </a:lnSpc>
                </a:pPr>
                <a:r>
                  <a:rPr lang="zh-CN" altLang="en-US" sz="3200" b="1" spc="139" dirty="0">
                    <a:solidFill>
                      <a:srgbClr val="FFFFFF"/>
                    </a:solidFill>
                    <a:latin typeface="Arial" panose="020B0604020202020204" pitchFamily="34" charset="0"/>
                    <a:ea typeface="汉仪行楷简" panose="02010600000101010101" charset="-122"/>
                    <a:cs typeface="微软雅黑" panose="020B0503020204020204" pitchFamily="34" charset="-122"/>
                  </a:rPr>
                  <a:t>规划背景</a:t>
                </a:r>
                <a:endParaRPr lang="zh-CN" altLang="en-US" sz="3200" b="1" spc="139" dirty="0">
                  <a:solidFill>
                    <a:srgbClr val="FFFFFF"/>
                  </a:solidFill>
                  <a:latin typeface="Arial" panose="020B0604020202020204" pitchFamily="34" charset="0"/>
                  <a:ea typeface="汉仪行楷简" panose="02010600000101010101" charset="-122"/>
                  <a:cs typeface="微软雅黑" panose="020B0503020204020204" pitchFamily="34" charset="-122"/>
                </a:endParaRPr>
              </a:p>
              <a:p>
                <a:pPr marL="9525">
                  <a:lnSpc>
                    <a:spcPct val="150000"/>
                  </a:lnSpc>
                </a:pPr>
                <a:r>
                  <a:rPr lang="zh-CN" altLang="en-US" sz="3200" b="1" spc="139" dirty="0">
                    <a:solidFill>
                      <a:srgbClr val="FFFFFF"/>
                    </a:solidFill>
                    <a:latin typeface="Arial" panose="020B0604020202020204" pitchFamily="34" charset="0"/>
                    <a:ea typeface="汉仪行楷简" panose="02010600000101010101" charset="-122"/>
                    <a:cs typeface="微软雅黑" panose="020B0503020204020204" pitchFamily="34" charset="-122"/>
                  </a:rPr>
                  <a:t>指导思想</a:t>
                </a:r>
                <a:endParaRPr lang="zh-CN" altLang="en-US" sz="3200" b="1" spc="139" dirty="0">
                  <a:solidFill>
                    <a:srgbClr val="FFFFFF"/>
                  </a:solidFill>
                  <a:latin typeface="Arial" panose="020B0604020202020204" pitchFamily="34" charset="0"/>
                  <a:ea typeface="汉仪行楷简" panose="02010600000101010101" charset="-122"/>
                  <a:cs typeface="微软雅黑" panose="020B0503020204020204" pitchFamily="34" charset="-122"/>
                </a:endParaRPr>
              </a:p>
              <a:p>
                <a:pPr marL="9525">
                  <a:lnSpc>
                    <a:spcPct val="150000"/>
                  </a:lnSpc>
                </a:pPr>
                <a:r>
                  <a:rPr lang="zh-CN" altLang="en-US" sz="3200" b="1" spc="139" dirty="0">
                    <a:solidFill>
                      <a:srgbClr val="FFFFFF"/>
                    </a:solidFill>
                    <a:latin typeface="Arial" panose="020B0604020202020204" pitchFamily="34" charset="0"/>
                    <a:ea typeface="汉仪行楷简" panose="02010600000101010101" charset="-122"/>
                    <a:cs typeface="微软雅黑" panose="020B0503020204020204" pitchFamily="34" charset="-122"/>
                  </a:rPr>
                  <a:t>规划原则</a:t>
                </a:r>
                <a:endParaRPr lang="zh-CN" altLang="en-US" sz="3200" b="1" spc="139" dirty="0">
                  <a:solidFill>
                    <a:srgbClr val="FFFFFF"/>
                  </a:solidFill>
                  <a:latin typeface="Arial" panose="020B0604020202020204" pitchFamily="34" charset="0"/>
                  <a:ea typeface="汉仪行楷简" panose="02010600000101010101" charset="-122"/>
                  <a:cs typeface="微软雅黑" panose="020B0503020204020204" pitchFamily="34" charset="-122"/>
                </a:endParaRPr>
              </a:p>
              <a:p>
                <a:pPr marL="9525">
                  <a:lnSpc>
                    <a:spcPct val="150000"/>
                  </a:lnSpc>
                </a:pPr>
                <a:r>
                  <a:rPr lang="zh-CN" altLang="en-US" sz="3200" b="1" spc="139" dirty="0">
                    <a:solidFill>
                      <a:srgbClr val="FFFFFF"/>
                    </a:solidFill>
                    <a:latin typeface="Arial" panose="020B0604020202020204" pitchFamily="34" charset="0"/>
                    <a:ea typeface="汉仪行楷简" panose="02010600000101010101" charset="-122"/>
                    <a:cs typeface="微软雅黑" panose="020B0503020204020204" pitchFamily="34" charset="-122"/>
                  </a:rPr>
                  <a:t>规划期限与范围</a:t>
                </a:r>
                <a:endParaRPr lang="zh-CN" altLang="en-US" sz="3200" b="1" spc="139" dirty="0">
                  <a:solidFill>
                    <a:srgbClr val="FFFFFF"/>
                  </a:solidFill>
                  <a:latin typeface="Arial" panose="020B0604020202020204" pitchFamily="34" charset="0"/>
                  <a:ea typeface="汉仪行楷简" panose="02010600000101010101" charset="-122"/>
                  <a:cs typeface="微软雅黑" panose="020B0503020204020204" pitchFamily="34" charset="-122"/>
                </a:endParaRPr>
              </a:p>
            </p:txBody>
          </p:sp>
          <p:sp>
            <p:nvSpPr>
              <p:cNvPr id="10" name="object 10"/>
              <p:cNvSpPr/>
              <p:nvPr/>
            </p:nvSpPr>
            <p:spPr>
              <a:xfrm>
                <a:off x="982734" y="10727679"/>
                <a:ext cx="1093120" cy="2254531"/>
              </a:xfrm>
              <a:custGeom>
                <a:avLst/>
                <a:gdLst/>
                <a:ahLst/>
                <a:cxnLst/>
                <a:rect l="l" t="t" r="r" b="b"/>
                <a:pathLst>
                  <a:path w="1453514" h="2997834">
                    <a:moveTo>
                      <a:pt x="144085" y="2560471"/>
                    </a:moveTo>
                    <a:lnTo>
                      <a:pt x="140423" y="2562315"/>
                    </a:lnTo>
                    <a:lnTo>
                      <a:pt x="134310" y="2568222"/>
                    </a:lnTo>
                    <a:lnTo>
                      <a:pt x="125739" y="2578201"/>
                    </a:lnTo>
                    <a:lnTo>
                      <a:pt x="114526" y="2590648"/>
                    </a:lnTo>
                    <a:lnTo>
                      <a:pt x="100492" y="2603838"/>
                    </a:lnTo>
                    <a:lnTo>
                      <a:pt x="83627" y="2617787"/>
                    </a:lnTo>
                    <a:lnTo>
                      <a:pt x="63923" y="2632511"/>
                    </a:lnTo>
                    <a:lnTo>
                      <a:pt x="41233" y="2661765"/>
                    </a:lnTo>
                    <a:lnTo>
                      <a:pt x="25025" y="2686789"/>
                    </a:lnTo>
                    <a:lnTo>
                      <a:pt x="15301" y="2707591"/>
                    </a:lnTo>
                    <a:lnTo>
                      <a:pt x="12059" y="2724180"/>
                    </a:lnTo>
                    <a:lnTo>
                      <a:pt x="13703" y="2738537"/>
                    </a:lnTo>
                    <a:lnTo>
                      <a:pt x="18637" y="2752895"/>
                    </a:lnTo>
                    <a:lnTo>
                      <a:pt x="26859" y="2767252"/>
                    </a:lnTo>
                    <a:lnTo>
                      <a:pt x="38371" y="2781610"/>
                    </a:lnTo>
                    <a:lnTo>
                      <a:pt x="0" y="2839630"/>
                    </a:lnTo>
                    <a:lnTo>
                      <a:pt x="142436" y="2997585"/>
                    </a:lnTo>
                    <a:lnTo>
                      <a:pt x="175060" y="2965959"/>
                    </a:lnTo>
                    <a:lnTo>
                      <a:pt x="200963" y="2940270"/>
                    </a:lnTo>
                    <a:lnTo>
                      <a:pt x="220162" y="2920512"/>
                    </a:lnTo>
                    <a:lnTo>
                      <a:pt x="232672" y="2906674"/>
                    </a:lnTo>
                    <a:lnTo>
                      <a:pt x="314971" y="2906674"/>
                    </a:lnTo>
                    <a:lnTo>
                      <a:pt x="325184" y="2876315"/>
                    </a:lnTo>
                    <a:lnTo>
                      <a:pt x="334134" y="2873218"/>
                    </a:lnTo>
                    <a:lnTo>
                      <a:pt x="342894" y="2867481"/>
                    </a:lnTo>
                    <a:lnTo>
                      <a:pt x="351464" y="2859119"/>
                    </a:lnTo>
                    <a:lnTo>
                      <a:pt x="359845" y="2848148"/>
                    </a:lnTo>
                    <a:lnTo>
                      <a:pt x="556956" y="2848148"/>
                    </a:lnTo>
                    <a:lnTo>
                      <a:pt x="576247" y="2837027"/>
                    </a:lnTo>
                    <a:lnTo>
                      <a:pt x="594615" y="2819222"/>
                    </a:lnTo>
                    <a:lnTo>
                      <a:pt x="605629" y="2798445"/>
                    </a:lnTo>
                    <a:lnTo>
                      <a:pt x="609299" y="2774695"/>
                    </a:lnTo>
                    <a:lnTo>
                      <a:pt x="608962" y="2768033"/>
                    </a:lnTo>
                    <a:lnTo>
                      <a:pt x="585096" y="2583851"/>
                    </a:lnTo>
                    <a:lnTo>
                      <a:pt x="590760" y="2562684"/>
                    </a:lnTo>
                    <a:lnTo>
                      <a:pt x="145304" y="2562684"/>
                    </a:lnTo>
                    <a:lnTo>
                      <a:pt x="144085" y="2560471"/>
                    </a:lnTo>
                    <a:close/>
                  </a:path>
                  <a:path w="1453514" h="2997834">
                    <a:moveTo>
                      <a:pt x="314971" y="2906674"/>
                    </a:moveTo>
                    <a:lnTo>
                      <a:pt x="232672" y="2906674"/>
                    </a:lnTo>
                    <a:lnTo>
                      <a:pt x="306800" y="2930962"/>
                    </a:lnTo>
                    <a:lnTo>
                      <a:pt x="314971" y="2906674"/>
                    </a:lnTo>
                    <a:close/>
                  </a:path>
                  <a:path w="1453514" h="2997834">
                    <a:moveTo>
                      <a:pt x="556956" y="2848148"/>
                    </a:moveTo>
                    <a:lnTo>
                      <a:pt x="359845" y="2848148"/>
                    </a:lnTo>
                    <a:lnTo>
                      <a:pt x="468380" y="2878423"/>
                    </a:lnTo>
                    <a:lnTo>
                      <a:pt x="523324" y="2863481"/>
                    </a:lnTo>
                    <a:lnTo>
                      <a:pt x="556956" y="2848148"/>
                    </a:lnTo>
                    <a:close/>
                  </a:path>
                  <a:path w="1453514" h="2997834">
                    <a:moveTo>
                      <a:pt x="1212928" y="655513"/>
                    </a:moveTo>
                    <a:lnTo>
                      <a:pt x="748953" y="655513"/>
                    </a:lnTo>
                    <a:lnTo>
                      <a:pt x="662175" y="873006"/>
                    </a:lnTo>
                    <a:lnTo>
                      <a:pt x="662175" y="908509"/>
                    </a:lnTo>
                    <a:lnTo>
                      <a:pt x="641936" y="938785"/>
                    </a:lnTo>
                    <a:lnTo>
                      <a:pt x="631486" y="989121"/>
                    </a:lnTo>
                    <a:lnTo>
                      <a:pt x="600118" y="1041967"/>
                    </a:lnTo>
                    <a:lnTo>
                      <a:pt x="576578" y="1069331"/>
                    </a:lnTo>
                    <a:lnTo>
                      <a:pt x="454971" y="1381275"/>
                    </a:lnTo>
                    <a:lnTo>
                      <a:pt x="443165" y="1397045"/>
                    </a:lnTo>
                    <a:lnTo>
                      <a:pt x="359760" y="1621537"/>
                    </a:lnTo>
                    <a:lnTo>
                      <a:pt x="351411" y="1695834"/>
                    </a:lnTo>
                    <a:lnTo>
                      <a:pt x="350399" y="1695834"/>
                    </a:lnTo>
                    <a:lnTo>
                      <a:pt x="265730" y="1958613"/>
                    </a:lnTo>
                    <a:lnTo>
                      <a:pt x="240262" y="1984081"/>
                    </a:lnTo>
                    <a:lnTo>
                      <a:pt x="240262" y="2022537"/>
                    </a:lnTo>
                    <a:lnTo>
                      <a:pt x="202481" y="2170202"/>
                    </a:lnTo>
                    <a:lnTo>
                      <a:pt x="181651" y="2170202"/>
                    </a:lnTo>
                    <a:lnTo>
                      <a:pt x="181651" y="2315675"/>
                    </a:lnTo>
                    <a:lnTo>
                      <a:pt x="165761" y="2344108"/>
                    </a:lnTo>
                    <a:lnTo>
                      <a:pt x="154401" y="2374897"/>
                    </a:lnTo>
                    <a:lnTo>
                      <a:pt x="147579" y="2408058"/>
                    </a:lnTo>
                    <a:lnTo>
                      <a:pt x="145304" y="2443607"/>
                    </a:lnTo>
                    <a:lnTo>
                      <a:pt x="146316" y="2468780"/>
                    </a:lnTo>
                    <a:lnTo>
                      <a:pt x="149352" y="2490032"/>
                    </a:lnTo>
                    <a:lnTo>
                      <a:pt x="154412" y="2507362"/>
                    </a:lnTo>
                    <a:lnTo>
                      <a:pt x="161495" y="2520771"/>
                    </a:lnTo>
                    <a:lnTo>
                      <a:pt x="145304" y="2539661"/>
                    </a:lnTo>
                    <a:lnTo>
                      <a:pt x="145304" y="2562684"/>
                    </a:lnTo>
                    <a:lnTo>
                      <a:pt x="590760" y="2562684"/>
                    </a:lnTo>
                    <a:lnTo>
                      <a:pt x="651718" y="2334903"/>
                    </a:lnTo>
                    <a:lnTo>
                      <a:pt x="613347" y="2270220"/>
                    </a:lnTo>
                    <a:lnTo>
                      <a:pt x="650537" y="2031391"/>
                    </a:lnTo>
                    <a:lnTo>
                      <a:pt x="667741" y="1876642"/>
                    </a:lnTo>
                    <a:lnTo>
                      <a:pt x="659814" y="1805213"/>
                    </a:lnTo>
                    <a:lnTo>
                      <a:pt x="661066" y="1778188"/>
                    </a:lnTo>
                    <a:lnTo>
                      <a:pt x="664832" y="1751377"/>
                    </a:lnTo>
                    <a:lnTo>
                      <a:pt x="671128" y="1724772"/>
                    </a:lnTo>
                    <a:lnTo>
                      <a:pt x="679969" y="1698364"/>
                    </a:lnTo>
                    <a:lnTo>
                      <a:pt x="663778" y="1643548"/>
                    </a:lnTo>
                    <a:lnTo>
                      <a:pt x="700125" y="1601298"/>
                    </a:lnTo>
                    <a:lnTo>
                      <a:pt x="700125" y="1544964"/>
                    </a:lnTo>
                    <a:lnTo>
                      <a:pt x="716936" y="1520029"/>
                    </a:lnTo>
                    <a:lnTo>
                      <a:pt x="728924" y="1505823"/>
                    </a:lnTo>
                    <a:lnTo>
                      <a:pt x="736106" y="1502354"/>
                    </a:lnTo>
                    <a:lnTo>
                      <a:pt x="750180" y="1502354"/>
                    </a:lnTo>
                    <a:lnTo>
                      <a:pt x="746592" y="1445536"/>
                    </a:lnTo>
                    <a:lnTo>
                      <a:pt x="786987" y="1406491"/>
                    </a:lnTo>
                    <a:lnTo>
                      <a:pt x="786987" y="1326965"/>
                    </a:lnTo>
                    <a:lnTo>
                      <a:pt x="883969" y="1119087"/>
                    </a:lnTo>
                    <a:lnTo>
                      <a:pt x="909437" y="1048585"/>
                    </a:lnTo>
                    <a:lnTo>
                      <a:pt x="927949" y="1008904"/>
                    </a:lnTo>
                    <a:lnTo>
                      <a:pt x="957939" y="974035"/>
                    </a:lnTo>
                    <a:lnTo>
                      <a:pt x="996468" y="940303"/>
                    </a:lnTo>
                    <a:lnTo>
                      <a:pt x="1017262" y="919241"/>
                    </a:lnTo>
                    <a:lnTo>
                      <a:pt x="1033353" y="894510"/>
                    </a:lnTo>
                    <a:lnTo>
                      <a:pt x="1044747" y="866111"/>
                    </a:lnTo>
                    <a:lnTo>
                      <a:pt x="1051452" y="834044"/>
                    </a:lnTo>
                    <a:lnTo>
                      <a:pt x="1067233" y="827291"/>
                    </a:lnTo>
                    <a:lnTo>
                      <a:pt x="1079535" y="817526"/>
                    </a:lnTo>
                    <a:lnTo>
                      <a:pt x="1088358" y="804740"/>
                    </a:lnTo>
                    <a:lnTo>
                      <a:pt x="1093703" y="788926"/>
                    </a:lnTo>
                    <a:lnTo>
                      <a:pt x="1142278" y="788926"/>
                    </a:lnTo>
                    <a:lnTo>
                      <a:pt x="1142278" y="755109"/>
                    </a:lnTo>
                    <a:lnTo>
                      <a:pt x="1221044" y="711257"/>
                    </a:lnTo>
                    <a:lnTo>
                      <a:pt x="1200804" y="662260"/>
                    </a:lnTo>
                    <a:lnTo>
                      <a:pt x="1203503" y="661922"/>
                    </a:lnTo>
                    <a:lnTo>
                      <a:pt x="1207129" y="661754"/>
                    </a:lnTo>
                    <a:lnTo>
                      <a:pt x="1211768" y="661754"/>
                    </a:lnTo>
                    <a:lnTo>
                      <a:pt x="1212928" y="655513"/>
                    </a:lnTo>
                    <a:close/>
                  </a:path>
                  <a:path w="1453514" h="2997834">
                    <a:moveTo>
                      <a:pt x="750180" y="1502354"/>
                    </a:moveTo>
                    <a:lnTo>
                      <a:pt x="736106" y="1502354"/>
                    </a:lnTo>
                    <a:lnTo>
                      <a:pt x="738496" y="1509629"/>
                    </a:lnTo>
                    <a:lnTo>
                      <a:pt x="750640" y="1509629"/>
                    </a:lnTo>
                    <a:lnTo>
                      <a:pt x="750180" y="1502354"/>
                    </a:lnTo>
                    <a:close/>
                  </a:path>
                  <a:path w="1453514" h="2997834">
                    <a:moveTo>
                      <a:pt x="623298" y="389614"/>
                    </a:moveTo>
                    <a:lnTo>
                      <a:pt x="552544" y="436165"/>
                    </a:lnTo>
                    <a:lnTo>
                      <a:pt x="426720" y="489463"/>
                    </a:lnTo>
                    <a:lnTo>
                      <a:pt x="400493" y="528846"/>
                    </a:lnTo>
                    <a:lnTo>
                      <a:pt x="291198" y="598589"/>
                    </a:lnTo>
                    <a:lnTo>
                      <a:pt x="259258" y="625090"/>
                    </a:lnTo>
                    <a:lnTo>
                      <a:pt x="218588" y="669428"/>
                    </a:lnTo>
                    <a:lnTo>
                      <a:pt x="184813" y="722188"/>
                    </a:lnTo>
                    <a:lnTo>
                      <a:pt x="173555" y="774000"/>
                    </a:lnTo>
                    <a:lnTo>
                      <a:pt x="176662" y="805132"/>
                    </a:lnTo>
                    <a:lnTo>
                      <a:pt x="201522" y="854832"/>
                    </a:lnTo>
                    <a:lnTo>
                      <a:pt x="251260" y="887778"/>
                    </a:lnTo>
                    <a:lnTo>
                      <a:pt x="285464" y="897968"/>
                    </a:lnTo>
                    <a:lnTo>
                      <a:pt x="386747" y="851501"/>
                    </a:lnTo>
                    <a:lnTo>
                      <a:pt x="460320" y="851501"/>
                    </a:lnTo>
                    <a:lnTo>
                      <a:pt x="477066" y="827298"/>
                    </a:lnTo>
                    <a:lnTo>
                      <a:pt x="500337" y="827291"/>
                    </a:lnTo>
                    <a:lnTo>
                      <a:pt x="546219" y="784878"/>
                    </a:lnTo>
                    <a:lnTo>
                      <a:pt x="567639" y="784878"/>
                    </a:lnTo>
                    <a:lnTo>
                      <a:pt x="595975" y="710245"/>
                    </a:lnTo>
                    <a:lnTo>
                      <a:pt x="639743" y="710245"/>
                    </a:lnTo>
                    <a:lnTo>
                      <a:pt x="660318" y="660223"/>
                    </a:lnTo>
                    <a:lnTo>
                      <a:pt x="659224" y="659055"/>
                    </a:lnTo>
                    <a:lnTo>
                      <a:pt x="663019" y="653658"/>
                    </a:lnTo>
                    <a:lnTo>
                      <a:pt x="1213273" y="653658"/>
                    </a:lnTo>
                    <a:lnTo>
                      <a:pt x="1243224" y="492583"/>
                    </a:lnTo>
                    <a:lnTo>
                      <a:pt x="1233104" y="492583"/>
                    </a:lnTo>
                    <a:lnTo>
                      <a:pt x="1242101" y="477910"/>
                    </a:lnTo>
                    <a:lnTo>
                      <a:pt x="1251509" y="466651"/>
                    </a:lnTo>
                    <a:lnTo>
                      <a:pt x="1261329" y="458808"/>
                    </a:lnTo>
                    <a:lnTo>
                      <a:pt x="1271559" y="454381"/>
                    </a:lnTo>
                    <a:lnTo>
                      <a:pt x="1301342" y="431034"/>
                    </a:lnTo>
                    <a:lnTo>
                      <a:pt x="1324506" y="406635"/>
                    </a:lnTo>
                    <a:lnTo>
                      <a:pt x="1332940" y="393662"/>
                    </a:lnTo>
                    <a:lnTo>
                      <a:pt x="625828" y="393662"/>
                    </a:lnTo>
                    <a:lnTo>
                      <a:pt x="623298" y="389614"/>
                    </a:lnTo>
                    <a:close/>
                  </a:path>
                  <a:path w="1453514" h="2997834">
                    <a:moveTo>
                      <a:pt x="460320" y="851501"/>
                    </a:moveTo>
                    <a:lnTo>
                      <a:pt x="386747" y="851501"/>
                    </a:lnTo>
                    <a:lnTo>
                      <a:pt x="454718" y="859597"/>
                    </a:lnTo>
                    <a:lnTo>
                      <a:pt x="460320" y="851501"/>
                    </a:lnTo>
                    <a:close/>
                  </a:path>
                  <a:path w="1453514" h="2997834">
                    <a:moveTo>
                      <a:pt x="500330" y="827298"/>
                    </a:moveTo>
                    <a:lnTo>
                      <a:pt x="477066" y="827298"/>
                    </a:lnTo>
                    <a:lnTo>
                      <a:pt x="491571" y="835393"/>
                    </a:lnTo>
                    <a:lnTo>
                      <a:pt x="500330" y="827298"/>
                    </a:lnTo>
                    <a:close/>
                  </a:path>
                  <a:path w="1453514" h="2997834">
                    <a:moveTo>
                      <a:pt x="1142278" y="788926"/>
                    </a:moveTo>
                    <a:lnTo>
                      <a:pt x="1093703" y="788926"/>
                    </a:lnTo>
                    <a:lnTo>
                      <a:pt x="1142278" y="801070"/>
                    </a:lnTo>
                    <a:lnTo>
                      <a:pt x="1142278" y="788926"/>
                    </a:lnTo>
                    <a:close/>
                  </a:path>
                  <a:path w="1453514" h="2997834">
                    <a:moveTo>
                      <a:pt x="1213273" y="653658"/>
                    </a:moveTo>
                    <a:lnTo>
                      <a:pt x="663019" y="653658"/>
                    </a:lnTo>
                    <a:lnTo>
                      <a:pt x="660318" y="660223"/>
                    </a:lnTo>
                    <a:lnTo>
                      <a:pt x="661754" y="661754"/>
                    </a:lnTo>
                    <a:lnTo>
                      <a:pt x="670693" y="661754"/>
                    </a:lnTo>
                    <a:lnTo>
                      <a:pt x="718846" y="657706"/>
                    </a:lnTo>
                    <a:lnTo>
                      <a:pt x="729883" y="657565"/>
                    </a:lnTo>
                    <a:lnTo>
                      <a:pt x="738580" y="657147"/>
                    </a:lnTo>
                    <a:lnTo>
                      <a:pt x="744937" y="656460"/>
                    </a:lnTo>
                    <a:lnTo>
                      <a:pt x="748953" y="655513"/>
                    </a:lnTo>
                    <a:lnTo>
                      <a:pt x="1212928" y="655513"/>
                    </a:lnTo>
                    <a:lnTo>
                      <a:pt x="1213273" y="653658"/>
                    </a:lnTo>
                    <a:close/>
                  </a:path>
                  <a:path w="1453514" h="2997834">
                    <a:moveTo>
                      <a:pt x="663019" y="653658"/>
                    </a:moveTo>
                    <a:lnTo>
                      <a:pt x="659224" y="659055"/>
                    </a:lnTo>
                    <a:lnTo>
                      <a:pt x="660318" y="660223"/>
                    </a:lnTo>
                    <a:lnTo>
                      <a:pt x="663019" y="653658"/>
                    </a:lnTo>
                    <a:close/>
                  </a:path>
                  <a:path w="1453514" h="2997834">
                    <a:moveTo>
                      <a:pt x="1226863" y="4047"/>
                    </a:moveTo>
                    <a:lnTo>
                      <a:pt x="1168505" y="4047"/>
                    </a:lnTo>
                    <a:lnTo>
                      <a:pt x="1157200" y="14625"/>
                    </a:lnTo>
                    <a:lnTo>
                      <a:pt x="1147570" y="22189"/>
                    </a:lnTo>
                    <a:lnTo>
                      <a:pt x="1139616" y="26734"/>
                    </a:lnTo>
                    <a:lnTo>
                      <a:pt x="1133339" y="28251"/>
                    </a:lnTo>
                    <a:lnTo>
                      <a:pt x="1107027" y="28251"/>
                    </a:lnTo>
                    <a:lnTo>
                      <a:pt x="1045971" y="96897"/>
                    </a:lnTo>
                    <a:lnTo>
                      <a:pt x="1037959" y="105752"/>
                    </a:lnTo>
                    <a:lnTo>
                      <a:pt x="1033743" y="110306"/>
                    </a:lnTo>
                    <a:lnTo>
                      <a:pt x="1033321" y="110475"/>
                    </a:lnTo>
                    <a:lnTo>
                      <a:pt x="958940" y="137545"/>
                    </a:lnTo>
                    <a:lnTo>
                      <a:pt x="958940" y="155677"/>
                    </a:lnTo>
                    <a:lnTo>
                      <a:pt x="944393" y="160767"/>
                    </a:lnTo>
                    <a:lnTo>
                      <a:pt x="933008" y="166798"/>
                    </a:lnTo>
                    <a:lnTo>
                      <a:pt x="924785" y="173762"/>
                    </a:lnTo>
                    <a:lnTo>
                      <a:pt x="919726" y="181651"/>
                    </a:lnTo>
                    <a:lnTo>
                      <a:pt x="899570" y="181651"/>
                    </a:lnTo>
                    <a:lnTo>
                      <a:pt x="894921" y="205510"/>
                    </a:lnTo>
                    <a:lnTo>
                      <a:pt x="889071" y="222562"/>
                    </a:lnTo>
                    <a:lnTo>
                      <a:pt x="882019" y="232800"/>
                    </a:lnTo>
                    <a:lnTo>
                      <a:pt x="873765" y="236214"/>
                    </a:lnTo>
                    <a:lnTo>
                      <a:pt x="846867" y="253844"/>
                    </a:lnTo>
                    <a:lnTo>
                      <a:pt x="820941" y="274985"/>
                    </a:lnTo>
                    <a:lnTo>
                      <a:pt x="795980" y="299637"/>
                    </a:lnTo>
                    <a:lnTo>
                      <a:pt x="771976" y="327798"/>
                    </a:lnTo>
                    <a:lnTo>
                      <a:pt x="751248" y="346898"/>
                    </a:lnTo>
                    <a:lnTo>
                      <a:pt x="734237" y="360551"/>
                    </a:lnTo>
                    <a:lnTo>
                      <a:pt x="720957" y="368748"/>
                    </a:lnTo>
                    <a:lnTo>
                      <a:pt x="711425" y="371482"/>
                    </a:lnTo>
                    <a:lnTo>
                      <a:pt x="631731" y="371482"/>
                    </a:lnTo>
                    <a:lnTo>
                      <a:pt x="625828" y="393662"/>
                    </a:lnTo>
                    <a:lnTo>
                      <a:pt x="1332940" y="393662"/>
                    </a:lnTo>
                    <a:lnTo>
                      <a:pt x="1341052" y="381184"/>
                    </a:lnTo>
                    <a:lnTo>
                      <a:pt x="1350980" y="354680"/>
                    </a:lnTo>
                    <a:lnTo>
                      <a:pt x="1353864" y="330666"/>
                    </a:lnTo>
                    <a:lnTo>
                      <a:pt x="1353108" y="330666"/>
                    </a:lnTo>
                    <a:lnTo>
                      <a:pt x="1354289" y="327124"/>
                    </a:lnTo>
                    <a:lnTo>
                      <a:pt x="1355181" y="327124"/>
                    </a:lnTo>
                    <a:lnTo>
                      <a:pt x="1358590" y="320377"/>
                    </a:lnTo>
                    <a:lnTo>
                      <a:pt x="1362638" y="312281"/>
                    </a:lnTo>
                    <a:lnTo>
                      <a:pt x="1364324" y="309161"/>
                    </a:lnTo>
                    <a:lnTo>
                      <a:pt x="1366370" y="309161"/>
                    </a:lnTo>
                    <a:lnTo>
                      <a:pt x="1416863" y="273151"/>
                    </a:lnTo>
                    <a:lnTo>
                      <a:pt x="1408767" y="173639"/>
                    </a:lnTo>
                    <a:lnTo>
                      <a:pt x="1453126" y="117980"/>
                    </a:lnTo>
                    <a:lnTo>
                      <a:pt x="1432670" y="32299"/>
                    </a:lnTo>
                    <a:lnTo>
                      <a:pt x="1292979" y="32299"/>
                    </a:lnTo>
                    <a:lnTo>
                      <a:pt x="1283716" y="30529"/>
                    </a:lnTo>
                    <a:lnTo>
                      <a:pt x="1269598" y="25225"/>
                    </a:lnTo>
                    <a:lnTo>
                      <a:pt x="1250642" y="16396"/>
                    </a:lnTo>
                    <a:lnTo>
                      <a:pt x="1226863" y="4047"/>
                    </a:lnTo>
                    <a:close/>
                  </a:path>
                  <a:path w="1453514" h="2997834">
                    <a:moveTo>
                      <a:pt x="1354289" y="327124"/>
                    </a:moveTo>
                    <a:lnTo>
                      <a:pt x="1353108" y="330666"/>
                    </a:lnTo>
                    <a:lnTo>
                      <a:pt x="1354042" y="329183"/>
                    </a:lnTo>
                    <a:lnTo>
                      <a:pt x="1354289" y="327124"/>
                    </a:lnTo>
                    <a:close/>
                  </a:path>
                  <a:path w="1453514" h="2997834">
                    <a:moveTo>
                      <a:pt x="1354042" y="329183"/>
                    </a:moveTo>
                    <a:lnTo>
                      <a:pt x="1353108" y="330666"/>
                    </a:lnTo>
                    <a:lnTo>
                      <a:pt x="1353864" y="330666"/>
                    </a:lnTo>
                    <a:lnTo>
                      <a:pt x="1354042" y="329183"/>
                    </a:lnTo>
                    <a:close/>
                  </a:path>
                  <a:path w="1453514" h="2997834">
                    <a:moveTo>
                      <a:pt x="1355181" y="327124"/>
                    </a:moveTo>
                    <a:lnTo>
                      <a:pt x="1354289" y="327124"/>
                    </a:lnTo>
                    <a:lnTo>
                      <a:pt x="1354042" y="329183"/>
                    </a:lnTo>
                    <a:lnTo>
                      <a:pt x="1354542" y="328389"/>
                    </a:lnTo>
                    <a:lnTo>
                      <a:pt x="1355181" y="327124"/>
                    </a:lnTo>
                    <a:close/>
                  </a:path>
                  <a:path w="1453514" h="2997834">
                    <a:moveTo>
                      <a:pt x="1366370" y="309161"/>
                    </a:moveTo>
                    <a:lnTo>
                      <a:pt x="1364324" y="309161"/>
                    </a:lnTo>
                    <a:lnTo>
                      <a:pt x="1363650" y="311101"/>
                    </a:lnTo>
                    <a:lnTo>
                      <a:pt x="1366370" y="309161"/>
                    </a:lnTo>
                    <a:close/>
                  </a:path>
                  <a:path w="1453514" h="2997834">
                    <a:moveTo>
                      <a:pt x="1424959" y="0"/>
                    </a:moveTo>
                    <a:lnTo>
                      <a:pt x="1292979" y="32299"/>
                    </a:lnTo>
                    <a:lnTo>
                      <a:pt x="1432670" y="32299"/>
                    </a:lnTo>
                    <a:lnTo>
                      <a:pt x="1424959" y="0"/>
                    </a:lnTo>
                    <a:close/>
                  </a:path>
                </a:pathLst>
              </a:custGeom>
              <a:solidFill>
                <a:srgbClr val="FFFFFF"/>
              </a:solidFill>
            </p:spPr>
            <p:txBody>
              <a:bodyPr wrap="square" lIns="0" tIns="0" rIns="0" bIns="0" rtlCol="0"/>
              <a:lstStyle/>
              <a:p>
                <a:endParaRPr sz="1020"/>
              </a:p>
            </p:txBody>
          </p:sp>
        </p:grpSp>
      </p:gr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object 2"/>
          <p:cNvSpPr/>
          <p:nvPr/>
        </p:nvSpPr>
        <p:spPr>
          <a:xfrm>
            <a:off x="1126385" y="1478751"/>
            <a:ext cx="973404" cy="357701"/>
          </a:xfrm>
          <a:prstGeom prst="rect">
            <a:avLst/>
          </a:prstGeom>
          <a:blipFill>
            <a:blip r:embed="rId1" cstate="print"/>
            <a:stretch>
              <a:fillRect/>
            </a:stretch>
          </a:blipFill>
        </p:spPr>
        <p:txBody>
          <a:bodyPr wrap="square" lIns="0" tIns="0" rIns="0" bIns="0" rtlCol="0"/>
          <a:lstStyle/>
          <a:p>
            <a:endParaRPr sz="1020"/>
          </a:p>
        </p:txBody>
      </p:sp>
      <p:sp>
        <p:nvSpPr>
          <p:cNvPr id="3" name="object 3"/>
          <p:cNvSpPr/>
          <p:nvPr/>
        </p:nvSpPr>
        <p:spPr>
          <a:xfrm>
            <a:off x="741285" y="1274786"/>
            <a:ext cx="1701046" cy="875356"/>
          </a:xfrm>
          <a:custGeom>
            <a:avLst/>
            <a:gdLst/>
            <a:ahLst/>
            <a:cxnLst/>
            <a:rect l="l" t="t" r="r" b="b"/>
            <a:pathLst>
              <a:path w="2261870" h="1163955">
                <a:moveTo>
                  <a:pt x="2067823" y="0"/>
                </a:moveTo>
                <a:lnTo>
                  <a:pt x="0" y="0"/>
                </a:lnTo>
                <a:lnTo>
                  <a:pt x="0" y="1163783"/>
                </a:lnTo>
                <a:lnTo>
                  <a:pt x="2261787" y="1163783"/>
                </a:lnTo>
                <a:lnTo>
                  <a:pt x="2261787" y="193963"/>
                </a:lnTo>
                <a:lnTo>
                  <a:pt x="2067823" y="0"/>
                </a:lnTo>
                <a:close/>
              </a:path>
            </a:pathLst>
          </a:custGeom>
          <a:solidFill>
            <a:srgbClr val="FFFFFF"/>
          </a:solidFill>
        </p:spPr>
        <p:txBody>
          <a:bodyPr wrap="square" lIns="0" tIns="0" rIns="0" bIns="0" rtlCol="0"/>
          <a:lstStyle/>
          <a:p>
            <a:endParaRPr sz="1020"/>
          </a:p>
        </p:txBody>
      </p:sp>
      <p:sp>
        <p:nvSpPr>
          <p:cNvPr id="20" name="object 2"/>
          <p:cNvSpPr/>
          <p:nvPr/>
        </p:nvSpPr>
        <p:spPr>
          <a:xfrm>
            <a:off x="1126385" y="1478751"/>
            <a:ext cx="973404" cy="330302"/>
          </a:xfrm>
          <a:prstGeom prst="rect">
            <a:avLst/>
          </a:prstGeom>
          <a:blipFill>
            <a:blip r:embed="rId2" cstate="print">
              <a:alphaModFix amt="30000"/>
            </a:blip>
            <a:stretch>
              <a:fillRect/>
            </a:stretch>
          </a:blipFill>
        </p:spPr>
        <p:txBody>
          <a:bodyPr wrap="square" lIns="0" tIns="0" rIns="0" bIns="0" rtlCol="0"/>
          <a:lstStyle/>
          <a:p>
            <a:endParaRPr sz="1020"/>
          </a:p>
        </p:txBody>
      </p:sp>
      <p:grpSp>
        <p:nvGrpSpPr>
          <p:cNvPr id="25" name="组合 24"/>
          <p:cNvGrpSpPr/>
          <p:nvPr/>
        </p:nvGrpSpPr>
        <p:grpSpPr>
          <a:xfrm>
            <a:off x="0" y="374935"/>
            <a:ext cx="10691813" cy="555340"/>
            <a:chOff x="0" y="487695"/>
            <a:chExt cx="10691813" cy="555340"/>
          </a:xfrm>
        </p:grpSpPr>
        <p:cxnSp>
          <p:nvCxnSpPr>
            <p:cNvPr id="26" name="直接连接符 25"/>
            <p:cNvCxnSpPr/>
            <p:nvPr/>
          </p:nvCxnSpPr>
          <p:spPr>
            <a:xfrm>
              <a:off x="0" y="1043035"/>
              <a:ext cx="10691813" cy="0"/>
            </a:xfrm>
            <a:prstGeom prst="line">
              <a:avLst/>
            </a:prstGeom>
            <a:ln w="25400">
              <a:solidFill>
                <a:srgbClr val="AB8FC3"/>
              </a:solidFill>
              <a:prstDash val="sysDot"/>
            </a:ln>
          </p:spPr>
          <p:style>
            <a:lnRef idx="1">
              <a:schemeClr val="accent1"/>
            </a:lnRef>
            <a:fillRef idx="0">
              <a:schemeClr val="accent1"/>
            </a:fillRef>
            <a:effectRef idx="0">
              <a:schemeClr val="accent1"/>
            </a:effectRef>
            <a:fontRef idx="minor">
              <a:schemeClr val="tx1"/>
            </a:fontRef>
          </p:style>
        </p:cxnSp>
        <p:grpSp>
          <p:nvGrpSpPr>
            <p:cNvPr id="27" name="组合 26"/>
            <p:cNvGrpSpPr/>
            <p:nvPr/>
          </p:nvGrpSpPr>
          <p:grpSpPr>
            <a:xfrm>
              <a:off x="523366" y="487695"/>
              <a:ext cx="8099140" cy="488542"/>
              <a:chOff x="523366" y="487695"/>
              <a:chExt cx="8099140" cy="488542"/>
            </a:xfrm>
          </p:grpSpPr>
          <p:sp>
            <p:nvSpPr>
              <p:cNvPr id="28" name="矩形 27"/>
              <p:cNvSpPr/>
              <p:nvPr/>
            </p:nvSpPr>
            <p:spPr>
              <a:xfrm>
                <a:off x="523366" y="487695"/>
                <a:ext cx="326740" cy="326740"/>
              </a:xfrm>
              <a:prstGeom prst="rect">
                <a:avLst/>
              </a:prstGeom>
              <a:gradFill flip="none" rotWithShape="1">
                <a:gsLst>
                  <a:gs pos="0">
                    <a:schemeClr val="bg1"/>
                  </a:gs>
                  <a:gs pos="14000">
                    <a:srgbClr val="AB8FC3"/>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9" name="矩形 28"/>
              <p:cNvSpPr/>
              <p:nvPr/>
            </p:nvSpPr>
            <p:spPr>
              <a:xfrm>
                <a:off x="880815" y="674992"/>
                <a:ext cx="239481" cy="239481"/>
              </a:xfrm>
              <a:prstGeom prst="rect">
                <a:avLst/>
              </a:prstGeom>
              <a:gradFill>
                <a:gsLst>
                  <a:gs pos="0">
                    <a:schemeClr val="bg1"/>
                  </a:gs>
                  <a:gs pos="12000">
                    <a:srgbClr val="AB8FC3"/>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文本框 29"/>
              <p:cNvSpPr txBox="1"/>
              <p:nvPr/>
            </p:nvSpPr>
            <p:spPr>
              <a:xfrm>
                <a:off x="1682928" y="639992"/>
                <a:ext cx="6939578" cy="336245"/>
              </a:xfrm>
              <a:prstGeom prst="rect">
                <a:avLst/>
              </a:prstGeom>
              <a:noFill/>
            </p:spPr>
            <p:txBody>
              <a:bodyPr wrap="square">
                <a:spAutoFit/>
              </a:bodyPr>
              <a:lstStyle/>
              <a:p>
                <a:r>
                  <a:rPr lang="en-US" altLang="zh-CN" sz="1600" b="1" dirty="0">
                    <a:solidFill>
                      <a:srgbClr val="AB8FC3"/>
                    </a:solidFill>
                    <a:latin typeface="Arial" panose="020B0604020202020204" pitchFamily="34" charset="0"/>
                    <a:ea typeface="汉仪行楷简" panose="02010600000101010101" charset="-122"/>
                  </a:rPr>
                  <a:t>《</a:t>
                </a:r>
                <a:r>
                  <a:rPr lang="zh-CN" altLang="en-US" sz="1600" b="1" dirty="0">
                    <a:solidFill>
                      <a:srgbClr val="AB8FC3"/>
                    </a:solidFill>
                    <a:latin typeface="Arial" panose="020B0604020202020204" pitchFamily="34" charset="0"/>
                    <a:ea typeface="汉仪行楷简" panose="02010600000101010101" charset="-122"/>
                  </a:rPr>
                  <a:t>岚城镇国土空间总体规划（</a:t>
                </a:r>
                <a:r>
                  <a:rPr lang="en-US" altLang="zh-CN" sz="1600" b="1" dirty="0">
                    <a:solidFill>
                      <a:srgbClr val="AB8FC3"/>
                    </a:solidFill>
                    <a:latin typeface="Arial" panose="020B0604020202020204" pitchFamily="34" charset="0"/>
                    <a:ea typeface="汉仪行楷简" panose="02010600000101010101" charset="-122"/>
                  </a:rPr>
                  <a:t>2021-2035</a:t>
                </a:r>
                <a:r>
                  <a:rPr lang="zh-CN" altLang="en-US" sz="1600" b="1" dirty="0">
                    <a:solidFill>
                      <a:srgbClr val="AB8FC3"/>
                    </a:solidFill>
                    <a:latin typeface="Arial" panose="020B0604020202020204" pitchFamily="34" charset="0"/>
                    <a:ea typeface="汉仪行楷简" panose="02010600000101010101" charset="-122"/>
                  </a:rPr>
                  <a:t>）</a:t>
                </a:r>
                <a:r>
                  <a:rPr lang="en-US" altLang="zh-CN" sz="1600" b="1" dirty="0">
                    <a:solidFill>
                      <a:srgbClr val="AB8FC3"/>
                    </a:solidFill>
                    <a:latin typeface="Arial" panose="020B0604020202020204" pitchFamily="34" charset="0"/>
                    <a:ea typeface="汉仪行楷简" panose="02010600000101010101" charset="-122"/>
                  </a:rPr>
                  <a:t>》</a:t>
                </a:r>
                <a:r>
                  <a:rPr lang="zh-CN" altLang="en-US" sz="1600" b="1" dirty="0">
                    <a:solidFill>
                      <a:srgbClr val="AB8FC3"/>
                    </a:solidFill>
                    <a:latin typeface="Arial" panose="020B0604020202020204" pitchFamily="34" charset="0"/>
                    <a:ea typeface="汉仪行楷简" panose="02010600000101010101" charset="-122"/>
                  </a:rPr>
                  <a:t>（公众版）</a:t>
                </a:r>
                <a:endParaRPr lang="zh-CN" altLang="en-US" sz="1600" b="1" dirty="0">
                  <a:solidFill>
                    <a:srgbClr val="AB8FC3"/>
                  </a:solidFill>
                  <a:latin typeface="Arial" panose="020B0604020202020204" pitchFamily="34" charset="0"/>
                  <a:ea typeface="汉仪行楷简" panose="02010600000101010101" charset="-122"/>
                </a:endParaRPr>
              </a:p>
            </p:txBody>
          </p:sp>
        </p:grpSp>
      </p:grpSp>
      <p:sp>
        <p:nvSpPr>
          <p:cNvPr id="31" name="object 4"/>
          <p:cNvSpPr txBox="1"/>
          <p:nvPr/>
        </p:nvSpPr>
        <p:spPr>
          <a:xfrm>
            <a:off x="1323208" y="1289777"/>
            <a:ext cx="4937098" cy="492125"/>
          </a:xfrm>
          <a:prstGeom prst="rect">
            <a:avLst/>
          </a:prstGeom>
        </p:spPr>
        <p:txBody>
          <a:bodyPr vert="horz" wrap="square" lIns="0" tIns="0" rIns="0" bIns="0" rtlCol="0">
            <a:spAutoFit/>
          </a:bodyPr>
          <a:lstStyle/>
          <a:p>
            <a:pPr marL="9525">
              <a:tabLst>
                <a:tab pos="838835" algn="l"/>
              </a:tabLst>
            </a:pPr>
            <a:r>
              <a:rPr lang="en-US" altLang="zh-CN" sz="3200" b="1" spc="8" dirty="0">
                <a:solidFill>
                  <a:srgbClr val="AB8FC3"/>
                </a:solidFill>
                <a:latin typeface="Arial" panose="020B0604020202020204" pitchFamily="34" charset="0"/>
                <a:ea typeface="汉仪行楷简" panose="02010600000101010101" charset="-122"/>
                <a:cs typeface="微软雅黑" panose="020B0503020204020204" pitchFamily="34" charset="-122"/>
              </a:rPr>
              <a:t>6.3</a:t>
            </a:r>
            <a:r>
              <a:rPr lang="zh-CN" altLang="en-US" sz="3200" b="1" spc="8" dirty="0">
                <a:solidFill>
                  <a:srgbClr val="AB8FC3"/>
                </a:solidFill>
                <a:latin typeface="Arial" panose="020B0604020202020204" pitchFamily="34" charset="0"/>
                <a:ea typeface="汉仪行楷简" panose="02010600000101010101" charset="-122"/>
                <a:cs typeface="微软雅黑" panose="020B0503020204020204" pitchFamily="34" charset="-122"/>
              </a:rPr>
              <a:t>	</a:t>
            </a:r>
            <a:r>
              <a:rPr lang="zh-CN" altLang="en-US" sz="3200" b="1" spc="226" dirty="0">
                <a:solidFill>
                  <a:srgbClr val="AB8FC3"/>
                </a:solidFill>
                <a:latin typeface="Arial" panose="020B0604020202020204" pitchFamily="34" charset="0"/>
                <a:ea typeface="汉仪行楷简" panose="02010600000101010101" charset="-122"/>
                <a:cs typeface="微软雅黑" panose="020B0503020204020204" pitchFamily="34" charset="-122"/>
              </a:rPr>
              <a:t>完善的综合设施配置</a:t>
            </a:r>
            <a:endParaRPr sz="2480" dirty="0">
              <a:latin typeface="Arial" panose="020B0604020202020204" pitchFamily="34" charset="0"/>
              <a:ea typeface="汉仪行楷简" panose="02010600000101010101" charset="-122"/>
              <a:cs typeface="微软雅黑" panose="020B0503020204020204" pitchFamily="34" charset="-122"/>
            </a:endParaRPr>
          </a:p>
        </p:txBody>
      </p:sp>
      <p:sp>
        <p:nvSpPr>
          <p:cNvPr id="5" name="文本框 4"/>
          <p:cNvSpPr txBox="1"/>
          <p:nvPr/>
        </p:nvSpPr>
        <p:spPr>
          <a:xfrm>
            <a:off x="904536" y="2206903"/>
            <a:ext cx="8863971" cy="3969385"/>
          </a:xfrm>
          <a:prstGeom prst="rect">
            <a:avLst/>
          </a:prstGeom>
          <a:noFill/>
        </p:spPr>
        <p:txBody>
          <a:bodyPr wrap="square">
            <a:spAutoFit/>
          </a:bodyPr>
          <a:lstStyle/>
          <a:p>
            <a:pPr indent="381000" algn="just">
              <a:lnSpc>
                <a:spcPct val="150000"/>
              </a:lnSpc>
              <a:spcBef>
                <a:spcPts val="600"/>
              </a:spcBef>
              <a:spcAft>
                <a:spcPts val="600"/>
              </a:spcAft>
            </a:pPr>
            <a:r>
              <a:rPr lang="en-US" altLang="zh-CN" sz="2400" kern="100" spc="50" dirty="0">
                <a:latin typeface="Arial" panose="020B0604020202020204" pitchFamily="34" charset="0"/>
                <a:ea typeface="汉仪行楷简" panose="02010600000101010101" charset="-122"/>
                <a:cs typeface="Times New Roman" panose="02020603050405020304" pitchFamily="18" charset="0"/>
              </a:rPr>
              <a:t>   </a:t>
            </a:r>
            <a:r>
              <a:rPr lang="zh-CN" altLang="zh-CN" sz="2400" kern="100" spc="50" dirty="0">
                <a:latin typeface="Arial" panose="020B0604020202020204" pitchFamily="34" charset="0"/>
                <a:ea typeface="汉仪行楷简" panose="02010600000101010101" charset="-122"/>
                <a:cs typeface="Times New Roman" panose="02020603050405020304" pitchFamily="18" charset="0"/>
              </a:rPr>
              <a:t>中心镇区应基于常住人口特征和需求，针对人口老龄化、少子化趋势，补齐公共服务设施短板，按照《社区生活圈规划技术指南》（</a:t>
            </a:r>
            <a:r>
              <a:rPr lang="en-US" altLang="zh-CN" sz="2400" kern="100" spc="50" dirty="0">
                <a:latin typeface="Arial" panose="020B0604020202020204" pitchFamily="34" charset="0"/>
                <a:ea typeface="汉仪行楷简" panose="02010600000101010101" charset="-122"/>
                <a:cs typeface="Times New Roman" panose="02020603050405020304" pitchFamily="18" charset="0"/>
              </a:rPr>
              <a:t>TD/T1062-2021</a:t>
            </a:r>
            <a:r>
              <a:rPr lang="zh-CN" altLang="zh-CN" sz="2400" kern="100" spc="50" dirty="0">
                <a:latin typeface="Arial" panose="020B0604020202020204" pitchFamily="34" charset="0"/>
                <a:ea typeface="汉仪行楷简" panose="02010600000101010101" charset="-122"/>
                <a:cs typeface="Times New Roman" panose="02020603050405020304" pitchFamily="18" charset="0"/>
              </a:rPr>
              <a:t>）的相关要求，划定社区生活圈，明确分区分级公共服务体系配置内容和规模标准，确定教育、文化、体育、医疗卫生、社会服务等重要公共服务设施用地布局与规模，推动社区基本公共服务设施均等化，建设全年龄友好健康城镇。</a:t>
            </a:r>
            <a:endParaRPr lang="zh-CN" altLang="zh-CN" sz="2400" kern="100" spc="50" dirty="0">
              <a:latin typeface="Arial" panose="020B0604020202020204" pitchFamily="34" charset="0"/>
              <a:ea typeface="汉仪行楷简" panose="02010600000101010101" charset="-122"/>
              <a:cs typeface="Times New Roman" panose="02020603050405020304" pitchFamily="18" charset="0"/>
            </a:endParaRPr>
          </a:p>
        </p:txBody>
      </p:sp>
      <p:pic>
        <p:nvPicPr>
          <p:cNvPr id="6" name="图片 5"/>
          <p:cNvPicPr>
            <a:picLocks noChangeAspect="1"/>
          </p:cNvPicPr>
          <p:nvPr/>
        </p:nvPicPr>
        <p:blipFill>
          <a:blip r:embed="rId3"/>
          <a:stretch>
            <a:fillRect/>
          </a:stretch>
        </p:blipFill>
        <p:spPr>
          <a:xfrm>
            <a:off x="2232778" y="6168707"/>
            <a:ext cx="6207486" cy="8250356"/>
          </a:xfrm>
          <a:prstGeom prst="rect">
            <a:avLst/>
          </a:prstGeom>
          <a:ln>
            <a:solidFill>
              <a:schemeClr val="tx1"/>
            </a:solid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object 2"/>
          <p:cNvSpPr/>
          <p:nvPr/>
        </p:nvSpPr>
        <p:spPr>
          <a:xfrm>
            <a:off x="1126385" y="1478751"/>
            <a:ext cx="973404" cy="357701"/>
          </a:xfrm>
          <a:prstGeom prst="rect">
            <a:avLst/>
          </a:prstGeom>
          <a:blipFill>
            <a:blip r:embed="rId1" cstate="print"/>
            <a:stretch>
              <a:fillRect/>
            </a:stretch>
          </a:blipFill>
        </p:spPr>
        <p:txBody>
          <a:bodyPr wrap="square" lIns="0" tIns="0" rIns="0" bIns="0" rtlCol="0"/>
          <a:lstStyle/>
          <a:p>
            <a:endParaRPr sz="1020"/>
          </a:p>
        </p:txBody>
      </p:sp>
      <p:sp>
        <p:nvSpPr>
          <p:cNvPr id="3" name="object 3"/>
          <p:cNvSpPr/>
          <p:nvPr/>
        </p:nvSpPr>
        <p:spPr>
          <a:xfrm>
            <a:off x="741285" y="1274786"/>
            <a:ext cx="1701046" cy="875356"/>
          </a:xfrm>
          <a:custGeom>
            <a:avLst/>
            <a:gdLst/>
            <a:ahLst/>
            <a:cxnLst/>
            <a:rect l="l" t="t" r="r" b="b"/>
            <a:pathLst>
              <a:path w="2261870" h="1163955">
                <a:moveTo>
                  <a:pt x="2067823" y="0"/>
                </a:moveTo>
                <a:lnTo>
                  <a:pt x="0" y="0"/>
                </a:lnTo>
                <a:lnTo>
                  <a:pt x="0" y="1163783"/>
                </a:lnTo>
                <a:lnTo>
                  <a:pt x="2261787" y="1163783"/>
                </a:lnTo>
                <a:lnTo>
                  <a:pt x="2261787" y="193963"/>
                </a:lnTo>
                <a:lnTo>
                  <a:pt x="2067823" y="0"/>
                </a:lnTo>
                <a:close/>
              </a:path>
            </a:pathLst>
          </a:custGeom>
          <a:solidFill>
            <a:srgbClr val="FFFFFF"/>
          </a:solidFill>
        </p:spPr>
        <p:txBody>
          <a:bodyPr wrap="square" lIns="0" tIns="0" rIns="0" bIns="0" rtlCol="0"/>
          <a:lstStyle/>
          <a:p>
            <a:endParaRPr sz="1020"/>
          </a:p>
        </p:txBody>
      </p:sp>
      <p:sp>
        <p:nvSpPr>
          <p:cNvPr id="20" name="object 2"/>
          <p:cNvSpPr/>
          <p:nvPr/>
        </p:nvSpPr>
        <p:spPr>
          <a:xfrm>
            <a:off x="1126385" y="1478751"/>
            <a:ext cx="973404" cy="330302"/>
          </a:xfrm>
          <a:prstGeom prst="rect">
            <a:avLst/>
          </a:prstGeom>
          <a:blipFill>
            <a:blip r:embed="rId2" cstate="print">
              <a:alphaModFix amt="30000"/>
            </a:blip>
            <a:stretch>
              <a:fillRect/>
            </a:stretch>
          </a:blipFill>
        </p:spPr>
        <p:txBody>
          <a:bodyPr wrap="square" lIns="0" tIns="0" rIns="0" bIns="0" rtlCol="0"/>
          <a:lstStyle/>
          <a:p>
            <a:endParaRPr sz="1020"/>
          </a:p>
        </p:txBody>
      </p:sp>
      <p:grpSp>
        <p:nvGrpSpPr>
          <p:cNvPr id="17" name="组合 16"/>
          <p:cNvGrpSpPr/>
          <p:nvPr/>
        </p:nvGrpSpPr>
        <p:grpSpPr>
          <a:xfrm>
            <a:off x="0" y="374935"/>
            <a:ext cx="10691813" cy="555340"/>
            <a:chOff x="0" y="487695"/>
            <a:chExt cx="10691813" cy="555340"/>
          </a:xfrm>
        </p:grpSpPr>
        <p:cxnSp>
          <p:nvCxnSpPr>
            <p:cNvPr id="18" name="直接连接符 17"/>
            <p:cNvCxnSpPr/>
            <p:nvPr/>
          </p:nvCxnSpPr>
          <p:spPr>
            <a:xfrm>
              <a:off x="0" y="1043035"/>
              <a:ext cx="10691813" cy="0"/>
            </a:xfrm>
            <a:prstGeom prst="line">
              <a:avLst/>
            </a:prstGeom>
            <a:ln w="25400">
              <a:solidFill>
                <a:srgbClr val="AB8FC3"/>
              </a:solidFill>
              <a:prstDash val="sysDot"/>
            </a:ln>
          </p:spPr>
          <p:style>
            <a:lnRef idx="1">
              <a:schemeClr val="accent1"/>
            </a:lnRef>
            <a:fillRef idx="0">
              <a:schemeClr val="accent1"/>
            </a:fillRef>
            <a:effectRef idx="0">
              <a:schemeClr val="accent1"/>
            </a:effectRef>
            <a:fontRef idx="minor">
              <a:schemeClr val="tx1"/>
            </a:fontRef>
          </p:style>
        </p:cxnSp>
        <p:grpSp>
          <p:nvGrpSpPr>
            <p:cNvPr id="19" name="组合 18"/>
            <p:cNvGrpSpPr/>
            <p:nvPr/>
          </p:nvGrpSpPr>
          <p:grpSpPr>
            <a:xfrm>
              <a:off x="523366" y="487695"/>
              <a:ext cx="8099140" cy="488542"/>
              <a:chOff x="523366" y="487695"/>
              <a:chExt cx="8099140" cy="488542"/>
            </a:xfrm>
          </p:grpSpPr>
          <p:sp>
            <p:nvSpPr>
              <p:cNvPr id="21" name="矩形 20"/>
              <p:cNvSpPr/>
              <p:nvPr/>
            </p:nvSpPr>
            <p:spPr>
              <a:xfrm>
                <a:off x="523366" y="487695"/>
                <a:ext cx="326740" cy="326740"/>
              </a:xfrm>
              <a:prstGeom prst="rect">
                <a:avLst/>
              </a:prstGeom>
              <a:gradFill flip="none" rotWithShape="1">
                <a:gsLst>
                  <a:gs pos="0">
                    <a:schemeClr val="bg1"/>
                  </a:gs>
                  <a:gs pos="14000">
                    <a:srgbClr val="AB8FC3"/>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2" name="矩形 21"/>
              <p:cNvSpPr/>
              <p:nvPr/>
            </p:nvSpPr>
            <p:spPr>
              <a:xfrm>
                <a:off x="880815" y="674992"/>
                <a:ext cx="239481" cy="239481"/>
              </a:xfrm>
              <a:prstGeom prst="rect">
                <a:avLst/>
              </a:prstGeom>
              <a:gradFill>
                <a:gsLst>
                  <a:gs pos="0">
                    <a:schemeClr val="bg1"/>
                  </a:gs>
                  <a:gs pos="12000">
                    <a:srgbClr val="AB8FC3"/>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文本框 22"/>
              <p:cNvSpPr txBox="1"/>
              <p:nvPr/>
            </p:nvSpPr>
            <p:spPr>
              <a:xfrm>
                <a:off x="1682928" y="639992"/>
                <a:ext cx="6939578" cy="336245"/>
              </a:xfrm>
              <a:prstGeom prst="rect">
                <a:avLst/>
              </a:prstGeom>
              <a:noFill/>
            </p:spPr>
            <p:txBody>
              <a:bodyPr wrap="square">
                <a:spAutoFit/>
              </a:bodyPr>
              <a:lstStyle/>
              <a:p>
                <a:r>
                  <a:rPr lang="en-US" altLang="zh-CN" sz="1600" b="1" dirty="0">
                    <a:solidFill>
                      <a:srgbClr val="AB8FC3"/>
                    </a:solidFill>
                    <a:latin typeface="Arial" panose="020B0604020202020204" pitchFamily="34" charset="0"/>
                    <a:ea typeface="汉仪行楷简" panose="02010600000101010101" charset="-122"/>
                  </a:rPr>
                  <a:t>《</a:t>
                </a:r>
                <a:r>
                  <a:rPr lang="zh-CN" altLang="en-US" sz="1600" b="1" dirty="0">
                    <a:solidFill>
                      <a:srgbClr val="AB8FC3"/>
                    </a:solidFill>
                    <a:latin typeface="Arial" panose="020B0604020202020204" pitchFamily="34" charset="0"/>
                    <a:ea typeface="汉仪行楷简" panose="02010600000101010101" charset="-122"/>
                  </a:rPr>
                  <a:t>岚城镇国土空间总体规划（</a:t>
                </a:r>
                <a:r>
                  <a:rPr lang="en-US" altLang="zh-CN" sz="1600" b="1" dirty="0">
                    <a:solidFill>
                      <a:srgbClr val="AB8FC3"/>
                    </a:solidFill>
                    <a:latin typeface="Arial" panose="020B0604020202020204" pitchFamily="34" charset="0"/>
                    <a:ea typeface="汉仪行楷简" panose="02010600000101010101" charset="-122"/>
                  </a:rPr>
                  <a:t>2021-2035</a:t>
                </a:r>
                <a:r>
                  <a:rPr lang="zh-CN" altLang="en-US" sz="1600" b="1" dirty="0">
                    <a:solidFill>
                      <a:srgbClr val="AB8FC3"/>
                    </a:solidFill>
                    <a:latin typeface="Arial" panose="020B0604020202020204" pitchFamily="34" charset="0"/>
                    <a:ea typeface="汉仪行楷简" panose="02010600000101010101" charset="-122"/>
                  </a:rPr>
                  <a:t>）</a:t>
                </a:r>
                <a:r>
                  <a:rPr lang="en-US" altLang="zh-CN" sz="1600" b="1" dirty="0">
                    <a:solidFill>
                      <a:srgbClr val="AB8FC3"/>
                    </a:solidFill>
                    <a:latin typeface="Arial" panose="020B0604020202020204" pitchFamily="34" charset="0"/>
                    <a:ea typeface="汉仪行楷简" panose="02010600000101010101" charset="-122"/>
                  </a:rPr>
                  <a:t>》</a:t>
                </a:r>
                <a:r>
                  <a:rPr lang="zh-CN" altLang="en-US" sz="1600" b="1" dirty="0">
                    <a:solidFill>
                      <a:srgbClr val="AB8FC3"/>
                    </a:solidFill>
                    <a:latin typeface="Arial" panose="020B0604020202020204" pitchFamily="34" charset="0"/>
                    <a:ea typeface="汉仪行楷简" panose="02010600000101010101" charset="-122"/>
                  </a:rPr>
                  <a:t>（公众版）</a:t>
                </a:r>
                <a:endParaRPr lang="zh-CN" altLang="en-US" sz="1600" b="1" dirty="0">
                  <a:solidFill>
                    <a:srgbClr val="AB8FC3"/>
                  </a:solidFill>
                  <a:latin typeface="Arial" panose="020B0604020202020204" pitchFamily="34" charset="0"/>
                  <a:ea typeface="汉仪行楷简" panose="02010600000101010101" charset="-122"/>
                </a:endParaRPr>
              </a:p>
            </p:txBody>
          </p:sp>
        </p:grpSp>
      </p:grpSp>
      <p:sp>
        <p:nvSpPr>
          <p:cNvPr id="24" name="object 4"/>
          <p:cNvSpPr txBox="1"/>
          <p:nvPr/>
        </p:nvSpPr>
        <p:spPr>
          <a:xfrm>
            <a:off x="1323208" y="1289777"/>
            <a:ext cx="4937098" cy="492125"/>
          </a:xfrm>
          <a:prstGeom prst="rect">
            <a:avLst/>
          </a:prstGeom>
        </p:spPr>
        <p:txBody>
          <a:bodyPr vert="horz" wrap="square" lIns="0" tIns="0" rIns="0" bIns="0" rtlCol="0">
            <a:spAutoFit/>
          </a:bodyPr>
          <a:lstStyle/>
          <a:p>
            <a:pPr marL="9525">
              <a:tabLst>
                <a:tab pos="838835" algn="l"/>
              </a:tabLst>
            </a:pPr>
            <a:r>
              <a:rPr lang="en-US" altLang="zh-CN" sz="3200" b="1" spc="8" dirty="0">
                <a:solidFill>
                  <a:srgbClr val="AB8FC3"/>
                </a:solidFill>
                <a:latin typeface="Arial" panose="020B0604020202020204" pitchFamily="34" charset="0"/>
                <a:ea typeface="汉仪行楷简" panose="02010600000101010101" charset="-122"/>
                <a:cs typeface="微软雅黑" panose="020B0503020204020204" pitchFamily="34" charset="-122"/>
              </a:rPr>
              <a:t>6.4</a:t>
            </a:r>
            <a:r>
              <a:rPr lang="zh-CN" altLang="en-US" sz="3200" b="1" spc="8" dirty="0">
                <a:solidFill>
                  <a:srgbClr val="AB8FC3"/>
                </a:solidFill>
                <a:latin typeface="Arial" panose="020B0604020202020204" pitchFamily="34" charset="0"/>
                <a:ea typeface="汉仪行楷简" panose="02010600000101010101" charset="-122"/>
                <a:cs typeface="微软雅黑" panose="020B0503020204020204" pitchFamily="34" charset="-122"/>
              </a:rPr>
              <a:t>	</a:t>
            </a:r>
            <a:r>
              <a:rPr lang="zh-CN" altLang="en-US" sz="3200" b="1" spc="226" dirty="0">
                <a:solidFill>
                  <a:srgbClr val="AB8FC3"/>
                </a:solidFill>
                <a:latin typeface="Arial" panose="020B0604020202020204" pitchFamily="34" charset="0"/>
                <a:ea typeface="汉仪行楷简" panose="02010600000101010101" charset="-122"/>
                <a:cs typeface="微软雅黑" panose="020B0503020204020204" pitchFamily="34" charset="-122"/>
              </a:rPr>
              <a:t>安全的综合防灾体系</a:t>
            </a:r>
            <a:endParaRPr sz="2480" dirty="0">
              <a:latin typeface="Arial" panose="020B0604020202020204" pitchFamily="34" charset="0"/>
              <a:ea typeface="汉仪行楷简" panose="02010600000101010101" charset="-122"/>
              <a:cs typeface="微软雅黑" panose="020B0503020204020204" pitchFamily="34" charset="-122"/>
            </a:endParaRPr>
          </a:p>
        </p:txBody>
      </p:sp>
      <p:sp>
        <p:nvSpPr>
          <p:cNvPr id="8" name="文本框 7"/>
          <p:cNvSpPr txBox="1"/>
          <p:nvPr/>
        </p:nvSpPr>
        <p:spPr>
          <a:xfrm>
            <a:off x="1003301" y="2033078"/>
            <a:ext cx="8838406" cy="3415030"/>
          </a:xfrm>
          <a:prstGeom prst="rect">
            <a:avLst/>
          </a:prstGeom>
          <a:noFill/>
        </p:spPr>
        <p:txBody>
          <a:bodyPr wrap="square">
            <a:spAutoFit/>
          </a:bodyPr>
          <a:lstStyle/>
          <a:p>
            <a:pPr indent="381000" algn="just">
              <a:lnSpc>
                <a:spcPct val="150000"/>
              </a:lnSpc>
              <a:spcBef>
                <a:spcPts val="600"/>
              </a:spcBef>
              <a:spcAft>
                <a:spcPts val="600"/>
              </a:spcAft>
            </a:pPr>
            <a:r>
              <a:rPr lang="en-US" altLang="zh-CN" sz="2400" kern="100" spc="50" dirty="0">
                <a:latin typeface="Arial" panose="020B0604020202020204" pitchFamily="34" charset="0"/>
                <a:ea typeface="汉仪行楷简" panose="02010600000101010101" charset="-122"/>
                <a:cs typeface="Times New Roman" panose="02020603050405020304" pitchFamily="18" charset="0"/>
              </a:rPr>
              <a:t>    </a:t>
            </a:r>
            <a:r>
              <a:rPr lang="zh-CN" altLang="zh-CN" sz="2400" kern="100" spc="50" dirty="0">
                <a:latin typeface="Arial" panose="020B0604020202020204" pitchFamily="34" charset="0"/>
                <a:ea typeface="汉仪行楷简" panose="02010600000101010101" charset="-122"/>
                <a:cs typeface="Times New Roman" panose="02020603050405020304" pitchFamily="18" charset="0"/>
              </a:rPr>
              <a:t>建立完善的公共安全保障体系；强化灾害风险网格化管理，开展全面系统的灾害事故隐患排查，提出有针对性的整治措施；要建立健全基层应急物资保障体系，确保物资有序调度、快速运输、高效配送、精确溯源；衔接</a:t>
            </a:r>
            <a:r>
              <a:rPr lang="zh-CN" altLang="en-US" sz="2400" kern="100" spc="50" dirty="0">
                <a:latin typeface="Arial" panose="020B0604020202020204" pitchFamily="34" charset="0"/>
                <a:ea typeface="汉仪行楷简" panose="02010600000101010101" charset="-122"/>
                <a:cs typeface="Times New Roman" panose="02020603050405020304" pitchFamily="18" charset="0"/>
              </a:rPr>
              <a:t>岚城镇</a:t>
            </a:r>
            <a:r>
              <a:rPr lang="zh-CN" altLang="zh-CN" sz="2400" kern="100" spc="50" dirty="0">
                <a:latin typeface="Arial" panose="020B0604020202020204" pitchFamily="34" charset="0"/>
                <a:ea typeface="汉仪行楷简" panose="02010600000101010101" charset="-122"/>
                <a:cs typeface="Times New Roman" panose="02020603050405020304" pitchFamily="18" charset="0"/>
              </a:rPr>
              <a:t>综合安全防灾指挥体系，统筹推进基层应急能力建设，促进政府专职消防队、志愿消防队、灾害信息员等多元力量发展</a:t>
            </a:r>
            <a:r>
              <a:rPr lang="zh-CN" altLang="en-US" sz="2400" kern="100" spc="50" dirty="0">
                <a:latin typeface="Arial" panose="020B0604020202020204" pitchFamily="34" charset="0"/>
                <a:ea typeface="汉仪行楷简" panose="02010600000101010101" charset="-122"/>
                <a:cs typeface="Times New Roman" panose="02020603050405020304" pitchFamily="18" charset="0"/>
              </a:rPr>
              <a:t>。</a:t>
            </a:r>
            <a:endParaRPr lang="zh-CN" altLang="zh-CN" sz="2400" kern="100" spc="50" dirty="0">
              <a:latin typeface="Arial" panose="020B0604020202020204" pitchFamily="34" charset="0"/>
              <a:ea typeface="汉仪行楷简" panose="02010600000101010101" charset="-122"/>
              <a:cs typeface="Times New Roman" panose="02020603050405020304" pitchFamily="18" charset="0"/>
            </a:endParaRPr>
          </a:p>
        </p:txBody>
      </p:sp>
      <p:pic>
        <p:nvPicPr>
          <p:cNvPr id="5" name="图片 4"/>
          <p:cNvPicPr>
            <a:picLocks noChangeAspect="1"/>
          </p:cNvPicPr>
          <p:nvPr/>
        </p:nvPicPr>
        <p:blipFill>
          <a:blip r:embed="rId3"/>
          <a:stretch>
            <a:fillRect/>
          </a:stretch>
        </p:blipFill>
        <p:spPr>
          <a:xfrm>
            <a:off x="2099789" y="5384124"/>
            <a:ext cx="6914782" cy="9207994"/>
          </a:xfrm>
          <a:prstGeom prst="rect">
            <a:avLst/>
          </a:prstGeom>
          <a:ln>
            <a:solidFill>
              <a:schemeClr val="tx1"/>
            </a:solid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1"/>
          <a:srcRect t="2522"/>
          <a:stretch>
            <a:fillRect/>
          </a:stretch>
        </p:blipFill>
        <p:spPr>
          <a:xfrm>
            <a:off x="20320" y="7045960"/>
            <a:ext cx="10679430" cy="8073390"/>
          </a:xfrm>
          <a:prstGeom prst="rect">
            <a:avLst/>
          </a:prstGeom>
        </p:spPr>
      </p:pic>
      <p:sp>
        <p:nvSpPr>
          <p:cNvPr id="3" name="object 3"/>
          <p:cNvSpPr/>
          <p:nvPr/>
        </p:nvSpPr>
        <p:spPr>
          <a:xfrm>
            <a:off x="0" y="-19685"/>
            <a:ext cx="10699750" cy="15119350"/>
          </a:xfrm>
          <a:custGeom>
            <a:avLst/>
            <a:gdLst/>
            <a:ahLst/>
            <a:cxnLst/>
            <a:rect l="l" t="t" r="r" b="b"/>
            <a:pathLst>
              <a:path w="14199235" h="20104100">
                <a:moveTo>
                  <a:pt x="0" y="20104101"/>
                </a:moveTo>
                <a:lnTo>
                  <a:pt x="14199166" y="20104101"/>
                </a:lnTo>
                <a:lnTo>
                  <a:pt x="14199166" y="0"/>
                </a:lnTo>
                <a:lnTo>
                  <a:pt x="0" y="0"/>
                </a:lnTo>
                <a:lnTo>
                  <a:pt x="0" y="20104101"/>
                </a:lnTo>
                <a:close/>
              </a:path>
            </a:pathLst>
          </a:custGeom>
          <a:gradFill>
            <a:gsLst>
              <a:gs pos="0">
                <a:schemeClr val="bg1">
                  <a:alpha val="31000"/>
                </a:schemeClr>
              </a:gs>
              <a:gs pos="53000">
                <a:srgbClr val="E2AD88">
                  <a:alpha val="100000"/>
                </a:srgbClr>
              </a:gs>
              <a:gs pos="82000">
                <a:srgbClr val="C55A11">
                  <a:alpha val="89000"/>
                </a:srgbClr>
              </a:gs>
            </a:gsLst>
            <a:lin ang="16200000" scaled="1"/>
          </a:gradFill>
        </p:spPr>
        <p:txBody>
          <a:bodyPr wrap="square" lIns="0" tIns="0" rIns="0" bIns="0" rtlCol="0"/>
          <a:lstStyle/>
          <a:p>
            <a:endParaRPr sz="1020"/>
          </a:p>
        </p:txBody>
      </p:sp>
      <p:grpSp>
        <p:nvGrpSpPr>
          <p:cNvPr id="4" name="组合 3"/>
          <p:cNvGrpSpPr/>
          <p:nvPr/>
        </p:nvGrpSpPr>
        <p:grpSpPr>
          <a:xfrm>
            <a:off x="1459865" y="2073275"/>
            <a:ext cx="8160386" cy="7629525"/>
            <a:chOff x="3892949" y="890661"/>
            <a:chExt cx="6392650" cy="5646352"/>
          </a:xfrm>
        </p:grpSpPr>
        <p:sp>
          <p:nvSpPr>
            <p:cNvPr id="8" name="object 8"/>
            <p:cNvSpPr/>
            <p:nvPr/>
          </p:nvSpPr>
          <p:spPr>
            <a:xfrm>
              <a:off x="3892949" y="890661"/>
              <a:ext cx="3857085" cy="5646352"/>
            </a:xfrm>
            <a:prstGeom prst="rect">
              <a:avLst/>
            </a:prstGeom>
            <a:blipFill>
              <a:blip r:embed="rId2" cstate="print"/>
              <a:stretch>
                <a:fillRect/>
              </a:stretch>
            </a:blipFill>
          </p:spPr>
          <p:txBody>
            <a:bodyPr wrap="square" lIns="0" tIns="0" rIns="0" bIns="0" rtlCol="0"/>
            <a:lstStyle/>
            <a:p>
              <a:endParaRPr sz="1020"/>
            </a:p>
          </p:txBody>
        </p:sp>
        <p:grpSp>
          <p:nvGrpSpPr>
            <p:cNvPr id="13" name="组合 12"/>
            <p:cNvGrpSpPr/>
            <p:nvPr/>
          </p:nvGrpSpPr>
          <p:grpSpPr>
            <a:xfrm>
              <a:off x="4401726" y="2102727"/>
              <a:ext cx="5883873" cy="3268857"/>
              <a:chOff x="537364" y="10729199"/>
              <a:chExt cx="5883873" cy="3268857"/>
            </a:xfrm>
          </p:grpSpPr>
          <p:sp>
            <p:nvSpPr>
              <p:cNvPr id="5" name="object 5"/>
              <p:cNvSpPr txBox="1"/>
              <p:nvPr/>
            </p:nvSpPr>
            <p:spPr>
              <a:xfrm>
                <a:off x="1938918" y="11998506"/>
                <a:ext cx="4482319" cy="614684"/>
              </a:xfrm>
              <a:prstGeom prst="rect">
                <a:avLst/>
              </a:prstGeom>
            </p:spPr>
            <p:txBody>
              <a:bodyPr vert="horz" wrap="square" lIns="0" tIns="0" rIns="0" bIns="0" rtlCol="0">
                <a:spAutoFit/>
              </a:bodyPr>
              <a:lstStyle/>
              <a:p>
                <a:pPr marL="9525"/>
                <a:r>
                  <a:rPr lang="zh-CN" altLang="en-US" sz="5400" b="1" spc="-8" dirty="0">
                    <a:solidFill>
                      <a:schemeClr val="bg1"/>
                    </a:solidFill>
                    <a:latin typeface="Arial" panose="020B0604020202020204" pitchFamily="34" charset="0"/>
                    <a:ea typeface="汉仪闫锐敏行楷简" panose="00020600040101010101" charset="-122"/>
                    <a:cs typeface="微软雅黑" panose="020B0503020204020204" pitchFamily="34" charset="-122"/>
                  </a:rPr>
                  <a:t>规划实施保障机制</a:t>
                </a:r>
                <a:endParaRPr lang="zh-CN" altLang="en-US" sz="5400" b="1" spc="-8" dirty="0">
                  <a:solidFill>
                    <a:schemeClr val="bg1"/>
                  </a:solidFill>
                  <a:latin typeface="Arial" panose="020B0604020202020204" pitchFamily="34" charset="0"/>
                  <a:ea typeface="汉仪闫锐敏行楷简" panose="00020600040101010101" charset="-122"/>
                  <a:cs typeface="微软雅黑" panose="020B0503020204020204" pitchFamily="34" charset="-122"/>
                </a:endParaRPr>
              </a:p>
            </p:txBody>
          </p:sp>
          <p:sp>
            <p:nvSpPr>
              <p:cNvPr id="7" name="object 7"/>
              <p:cNvSpPr txBox="1"/>
              <p:nvPr/>
            </p:nvSpPr>
            <p:spPr>
              <a:xfrm>
                <a:off x="2237384" y="12904971"/>
                <a:ext cx="3729694" cy="1093085"/>
              </a:xfrm>
              <a:prstGeom prst="rect">
                <a:avLst/>
              </a:prstGeom>
            </p:spPr>
            <p:txBody>
              <a:bodyPr vert="horz" wrap="square" lIns="0" tIns="0" rIns="0" bIns="0" rtlCol="0">
                <a:spAutoFit/>
              </a:bodyPr>
              <a:lstStyle/>
              <a:p>
                <a:pPr marL="9525"/>
                <a:r>
                  <a:rPr lang="zh-CN" altLang="en-US" sz="3200" b="1" spc="139" dirty="0">
                    <a:solidFill>
                      <a:schemeClr val="bg1"/>
                    </a:solidFill>
                    <a:latin typeface="Arial" panose="020B0604020202020204" pitchFamily="34" charset="0"/>
                    <a:ea typeface="汉仪行楷简" panose="02010600000101010101" charset="-122"/>
                    <a:cs typeface="微软雅黑" panose="020B0503020204020204" pitchFamily="34" charset="-122"/>
                  </a:rPr>
                  <a:t>明确规划落实和传导</a:t>
                </a:r>
                <a:endParaRPr lang="zh-CN" altLang="en-US" sz="3200" b="1" spc="139" dirty="0">
                  <a:solidFill>
                    <a:schemeClr val="bg1"/>
                  </a:solidFill>
                  <a:latin typeface="Arial" panose="020B0604020202020204" pitchFamily="34" charset="0"/>
                  <a:ea typeface="汉仪行楷简" panose="02010600000101010101" charset="-122"/>
                  <a:cs typeface="微软雅黑" panose="020B0503020204020204" pitchFamily="34" charset="-122"/>
                </a:endParaRPr>
              </a:p>
              <a:p>
                <a:pPr marL="9525"/>
                <a:r>
                  <a:rPr lang="zh-CN" altLang="en-US" sz="3200" b="1" spc="139" dirty="0">
                    <a:solidFill>
                      <a:schemeClr val="bg1"/>
                    </a:solidFill>
                    <a:latin typeface="Arial" panose="020B0604020202020204" pitchFamily="34" charset="0"/>
                    <a:ea typeface="汉仪行楷简" panose="02010600000101010101" charset="-122"/>
                    <a:cs typeface="微软雅黑" panose="020B0503020204020204" pitchFamily="34" charset="-122"/>
                  </a:rPr>
                  <a:t>制定近期实施计划</a:t>
                </a:r>
                <a:endParaRPr lang="zh-CN" altLang="en-US" sz="3200" b="1" spc="139" dirty="0">
                  <a:solidFill>
                    <a:schemeClr val="bg1"/>
                  </a:solidFill>
                  <a:latin typeface="Arial" panose="020B0604020202020204" pitchFamily="34" charset="0"/>
                  <a:ea typeface="汉仪行楷简" panose="02010600000101010101" charset="-122"/>
                  <a:cs typeface="微软雅黑" panose="020B0503020204020204" pitchFamily="34" charset="-122"/>
                </a:endParaRPr>
              </a:p>
              <a:p>
                <a:pPr marL="9525"/>
                <a:r>
                  <a:rPr lang="zh-CN" altLang="en-US" sz="3200" b="1" spc="139" dirty="0">
                    <a:solidFill>
                      <a:schemeClr val="bg1"/>
                    </a:solidFill>
                    <a:latin typeface="Arial" panose="020B0604020202020204" pitchFamily="34" charset="0"/>
                    <a:ea typeface="汉仪行楷简" panose="02010600000101010101" charset="-122"/>
                    <a:cs typeface="微软雅黑" panose="020B0503020204020204" pitchFamily="34" charset="-122"/>
                  </a:rPr>
                  <a:t>完善规划实施保障机制</a:t>
                </a:r>
                <a:endParaRPr lang="zh-CN" altLang="en-US" sz="3200" b="1" spc="139" dirty="0">
                  <a:solidFill>
                    <a:schemeClr val="bg1"/>
                  </a:solidFill>
                  <a:latin typeface="Arial" panose="020B0604020202020204" pitchFamily="34" charset="0"/>
                  <a:ea typeface="汉仪行楷简" panose="02010600000101010101" charset="-122"/>
                  <a:cs typeface="微软雅黑" panose="020B0503020204020204" pitchFamily="34" charset="-122"/>
                </a:endParaRPr>
              </a:p>
            </p:txBody>
          </p:sp>
          <p:sp>
            <p:nvSpPr>
              <p:cNvPr id="9" name="object 9"/>
              <p:cNvSpPr/>
              <p:nvPr/>
            </p:nvSpPr>
            <p:spPr>
              <a:xfrm>
                <a:off x="537364" y="10729199"/>
                <a:ext cx="1538200" cy="2175735"/>
              </a:xfrm>
              <a:custGeom>
                <a:avLst/>
                <a:gdLst/>
                <a:ahLst/>
                <a:cxnLst/>
                <a:rect l="l" t="t" r="r" b="b"/>
                <a:pathLst>
                  <a:path w="2045335" h="2893059">
                    <a:moveTo>
                      <a:pt x="1810390" y="548158"/>
                    </a:moveTo>
                    <a:lnTo>
                      <a:pt x="1113156" y="548158"/>
                    </a:lnTo>
                    <a:lnTo>
                      <a:pt x="1141460" y="556591"/>
                    </a:lnTo>
                    <a:lnTo>
                      <a:pt x="1150990" y="565025"/>
                    </a:lnTo>
                    <a:lnTo>
                      <a:pt x="1231442" y="565025"/>
                    </a:lnTo>
                    <a:lnTo>
                      <a:pt x="1230538" y="573458"/>
                    </a:lnTo>
                    <a:lnTo>
                      <a:pt x="1227816" y="581891"/>
                    </a:lnTo>
                    <a:lnTo>
                      <a:pt x="1223259" y="598758"/>
                    </a:lnTo>
                    <a:lnTo>
                      <a:pt x="1216853" y="607191"/>
                    </a:lnTo>
                    <a:lnTo>
                      <a:pt x="1210195" y="624057"/>
                    </a:lnTo>
                    <a:lnTo>
                      <a:pt x="1201861" y="649357"/>
                    </a:lnTo>
                    <a:lnTo>
                      <a:pt x="1191855" y="674656"/>
                    </a:lnTo>
                    <a:lnTo>
                      <a:pt x="1180181" y="708389"/>
                    </a:lnTo>
                    <a:lnTo>
                      <a:pt x="1166844" y="750555"/>
                    </a:lnTo>
                    <a:lnTo>
                      <a:pt x="1183036" y="809588"/>
                    </a:lnTo>
                    <a:lnTo>
                      <a:pt x="1132015" y="851754"/>
                    </a:lnTo>
                    <a:lnTo>
                      <a:pt x="1117992" y="868620"/>
                    </a:lnTo>
                    <a:lnTo>
                      <a:pt x="1106546" y="885487"/>
                    </a:lnTo>
                    <a:lnTo>
                      <a:pt x="1097694" y="902353"/>
                    </a:lnTo>
                    <a:lnTo>
                      <a:pt x="1091451" y="910786"/>
                    </a:lnTo>
                    <a:lnTo>
                      <a:pt x="1079645" y="952952"/>
                    </a:lnTo>
                    <a:lnTo>
                      <a:pt x="1064886" y="961386"/>
                    </a:lnTo>
                    <a:lnTo>
                      <a:pt x="987217" y="1096317"/>
                    </a:lnTo>
                    <a:lnTo>
                      <a:pt x="985526" y="1104750"/>
                    </a:lnTo>
                    <a:lnTo>
                      <a:pt x="980459" y="1113183"/>
                    </a:lnTo>
                    <a:lnTo>
                      <a:pt x="972025" y="1121617"/>
                    </a:lnTo>
                    <a:lnTo>
                      <a:pt x="960230" y="1138483"/>
                    </a:lnTo>
                    <a:lnTo>
                      <a:pt x="954761" y="1146916"/>
                    </a:lnTo>
                    <a:lnTo>
                      <a:pt x="945441" y="1155349"/>
                    </a:lnTo>
                    <a:lnTo>
                      <a:pt x="932278" y="1172216"/>
                    </a:lnTo>
                    <a:lnTo>
                      <a:pt x="915281" y="1180649"/>
                    </a:lnTo>
                    <a:lnTo>
                      <a:pt x="899848" y="1256548"/>
                    </a:lnTo>
                    <a:lnTo>
                      <a:pt x="882729" y="1273414"/>
                    </a:lnTo>
                    <a:lnTo>
                      <a:pt x="857841" y="1324014"/>
                    </a:lnTo>
                    <a:lnTo>
                      <a:pt x="845405" y="1391479"/>
                    </a:lnTo>
                    <a:lnTo>
                      <a:pt x="844473" y="1416779"/>
                    </a:lnTo>
                    <a:lnTo>
                      <a:pt x="876994" y="1416779"/>
                    </a:lnTo>
                    <a:lnTo>
                      <a:pt x="850480" y="1425212"/>
                    </a:lnTo>
                    <a:lnTo>
                      <a:pt x="844082" y="1427388"/>
                    </a:lnTo>
                    <a:lnTo>
                      <a:pt x="843852" y="1433645"/>
                    </a:lnTo>
                    <a:lnTo>
                      <a:pt x="825687" y="1433645"/>
                    </a:lnTo>
                    <a:lnTo>
                      <a:pt x="802614" y="1458945"/>
                    </a:lnTo>
                    <a:lnTo>
                      <a:pt x="781261" y="1492678"/>
                    </a:lnTo>
                    <a:lnTo>
                      <a:pt x="761628" y="1534844"/>
                    </a:lnTo>
                    <a:lnTo>
                      <a:pt x="660092" y="1787840"/>
                    </a:lnTo>
                    <a:lnTo>
                      <a:pt x="623829" y="1821573"/>
                    </a:lnTo>
                    <a:lnTo>
                      <a:pt x="623829" y="1889039"/>
                    </a:lnTo>
                    <a:lnTo>
                      <a:pt x="599752" y="1914339"/>
                    </a:lnTo>
                    <a:lnTo>
                      <a:pt x="580058" y="1948071"/>
                    </a:lnTo>
                    <a:lnTo>
                      <a:pt x="564744" y="1973371"/>
                    </a:lnTo>
                    <a:lnTo>
                      <a:pt x="553809" y="1998671"/>
                    </a:lnTo>
                    <a:lnTo>
                      <a:pt x="547249" y="2032403"/>
                    </a:lnTo>
                    <a:lnTo>
                      <a:pt x="545063" y="2049270"/>
                    </a:lnTo>
                    <a:lnTo>
                      <a:pt x="535116" y="2074570"/>
                    </a:lnTo>
                    <a:lnTo>
                      <a:pt x="523738" y="2099869"/>
                    </a:lnTo>
                    <a:lnTo>
                      <a:pt x="510921" y="2116736"/>
                    </a:lnTo>
                    <a:lnTo>
                      <a:pt x="496657" y="2142035"/>
                    </a:lnTo>
                    <a:lnTo>
                      <a:pt x="504668" y="2150468"/>
                    </a:lnTo>
                    <a:lnTo>
                      <a:pt x="489573" y="2150468"/>
                    </a:lnTo>
                    <a:lnTo>
                      <a:pt x="480765" y="2192634"/>
                    </a:lnTo>
                    <a:lnTo>
                      <a:pt x="473444" y="2217934"/>
                    </a:lnTo>
                    <a:lnTo>
                      <a:pt x="467609" y="2243234"/>
                    </a:lnTo>
                    <a:lnTo>
                      <a:pt x="463261" y="2251667"/>
                    </a:lnTo>
                    <a:lnTo>
                      <a:pt x="459371" y="2260100"/>
                    </a:lnTo>
                    <a:lnTo>
                      <a:pt x="455039" y="2268533"/>
                    </a:lnTo>
                    <a:lnTo>
                      <a:pt x="450263" y="2285400"/>
                    </a:lnTo>
                    <a:lnTo>
                      <a:pt x="436812" y="2335999"/>
                    </a:lnTo>
                    <a:lnTo>
                      <a:pt x="434082" y="2369732"/>
                    </a:lnTo>
                    <a:lnTo>
                      <a:pt x="442094" y="2428764"/>
                    </a:lnTo>
                    <a:lnTo>
                      <a:pt x="438946" y="2454064"/>
                    </a:lnTo>
                    <a:lnTo>
                      <a:pt x="429505" y="2487797"/>
                    </a:lnTo>
                    <a:lnTo>
                      <a:pt x="413768" y="2513097"/>
                    </a:lnTo>
                    <a:lnTo>
                      <a:pt x="391737" y="2546829"/>
                    </a:lnTo>
                    <a:lnTo>
                      <a:pt x="363412" y="2580562"/>
                    </a:lnTo>
                    <a:lnTo>
                      <a:pt x="405747" y="2673328"/>
                    </a:lnTo>
                    <a:lnTo>
                      <a:pt x="351268" y="2673328"/>
                    </a:lnTo>
                    <a:lnTo>
                      <a:pt x="353039" y="2698627"/>
                    </a:lnTo>
                    <a:lnTo>
                      <a:pt x="354304" y="2715494"/>
                    </a:lnTo>
                    <a:lnTo>
                      <a:pt x="355063" y="2723927"/>
                    </a:lnTo>
                    <a:lnTo>
                      <a:pt x="355316" y="2732360"/>
                    </a:lnTo>
                    <a:lnTo>
                      <a:pt x="347220" y="2774526"/>
                    </a:lnTo>
                    <a:lnTo>
                      <a:pt x="348169" y="2791392"/>
                    </a:lnTo>
                    <a:lnTo>
                      <a:pt x="351015" y="2799826"/>
                    </a:lnTo>
                    <a:lnTo>
                      <a:pt x="355759" y="2816692"/>
                    </a:lnTo>
                    <a:lnTo>
                      <a:pt x="362400" y="2825125"/>
                    </a:lnTo>
                    <a:lnTo>
                      <a:pt x="423288" y="2892591"/>
                    </a:lnTo>
                    <a:lnTo>
                      <a:pt x="451746" y="2884158"/>
                    </a:lnTo>
                    <a:lnTo>
                      <a:pt x="480578" y="2867291"/>
                    </a:lnTo>
                    <a:lnTo>
                      <a:pt x="509786" y="2858858"/>
                    </a:lnTo>
                    <a:lnTo>
                      <a:pt x="539371" y="2841992"/>
                    </a:lnTo>
                    <a:lnTo>
                      <a:pt x="569335" y="2833559"/>
                    </a:lnTo>
                    <a:lnTo>
                      <a:pt x="599681" y="2816692"/>
                    </a:lnTo>
                    <a:lnTo>
                      <a:pt x="630411" y="2808259"/>
                    </a:lnTo>
                    <a:lnTo>
                      <a:pt x="661526" y="2791392"/>
                    </a:lnTo>
                    <a:lnTo>
                      <a:pt x="681463" y="2766093"/>
                    </a:lnTo>
                    <a:lnTo>
                      <a:pt x="698126" y="2740793"/>
                    </a:lnTo>
                    <a:lnTo>
                      <a:pt x="711501" y="2723927"/>
                    </a:lnTo>
                    <a:lnTo>
                      <a:pt x="721570" y="2715494"/>
                    </a:lnTo>
                    <a:lnTo>
                      <a:pt x="780350" y="2664894"/>
                    </a:lnTo>
                    <a:lnTo>
                      <a:pt x="847141" y="2496230"/>
                    </a:lnTo>
                    <a:lnTo>
                      <a:pt x="885090" y="2454064"/>
                    </a:lnTo>
                    <a:lnTo>
                      <a:pt x="916040" y="2335999"/>
                    </a:lnTo>
                    <a:lnTo>
                      <a:pt x="936364" y="2175768"/>
                    </a:lnTo>
                    <a:lnTo>
                      <a:pt x="908457" y="2175768"/>
                    </a:lnTo>
                    <a:lnTo>
                      <a:pt x="885333" y="2167335"/>
                    </a:lnTo>
                    <a:lnTo>
                      <a:pt x="853466" y="2167335"/>
                    </a:lnTo>
                    <a:lnTo>
                      <a:pt x="842856" y="2158902"/>
                    </a:lnTo>
                    <a:lnTo>
                      <a:pt x="833289" y="2142035"/>
                    </a:lnTo>
                    <a:lnTo>
                      <a:pt x="824767" y="2125169"/>
                    </a:lnTo>
                    <a:lnTo>
                      <a:pt x="817287" y="2099869"/>
                    </a:lnTo>
                    <a:lnTo>
                      <a:pt x="849587" y="1981804"/>
                    </a:lnTo>
                    <a:lnTo>
                      <a:pt x="841491" y="1956505"/>
                    </a:lnTo>
                    <a:lnTo>
                      <a:pt x="950869" y="1728808"/>
                    </a:lnTo>
                    <a:lnTo>
                      <a:pt x="1071633" y="1577010"/>
                    </a:lnTo>
                    <a:lnTo>
                      <a:pt x="1071633" y="1484245"/>
                    </a:lnTo>
                    <a:lnTo>
                      <a:pt x="1090776" y="1467378"/>
                    </a:lnTo>
                    <a:lnTo>
                      <a:pt x="1105089" y="1433645"/>
                    </a:lnTo>
                    <a:lnTo>
                      <a:pt x="843852" y="1433645"/>
                    </a:lnTo>
                    <a:lnTo>
                      <a:pt x="843852" y="1427467"/>
                    </a:lnTo>
                    <a:lnTo>
                      <a:pt x="1107710" y="1427467"/>
                    </a:lnTo>
                    <a:lnTo>
                      <a:pt x="1140870" y="1349313"/>
                    </a:lnTo>
                    <a:lnTo>
                      <a:pt x="1165344" y="1332447"/>
                    </a:lnTo>
                    <a:lnTo>
                      <a:pt x="1187653" y="1315580"/>
                    </a:lnTo>
                    <a:lnTo>
                      <a:pt x="1207779" y="1290281"/>
                    </a:lnTo>
                    <a:lnTo>
                      <a:pt x="1225708" y="1256548"/>
                    </a:lnTo>
                    <a:lnTo>
                      <a:pt x="1259293" y="1205949"/>
                    </a:lnTo>
                    <a:lnTo>
                      <a:pt x="1275943" y="1180649"/>
                    </a:lnTo>
                    <a:lnTo>
                      <a:pt x="1292499" y="1163783"/>
                    </a:lnTo>
                    <a:lnTo>
                      <a:pt x="1506281" y="893920"/>
                    </a:lnTo>
                    <a:lnTo>
                      <a:pt x="1509907" y="834887"/>
                    </a:lnTo>
                    <a:lnTo>
                      <a:pt x="1545917" y="809588"/>
                    </a:lnTo>
                    <a:lnTo>
                      <a:pt x="1553632" y="792721"/>
                    </a:lnTo>
                    <a:lnTo>
                      <a:pt x="1568170" y="767422"/>
                    </a:lnTo>
                    <a:lnTo>
                      <a:pt x="1589523" y="733689"/>
                    </a:lnTo>
                    <a:lnTo>
                      <a:pt x="1617683" y="699956"/>
                    </a:lnTo>
                    <a:lnTo>
                      <a:pt x="1703986" y="699956"/>
                    </a:lnTo>
                    <a:lnTo>
                      <a:pt x="1715864" y="691523"/>
                    </a:lnTo>
                    <a:lnTo>
                      <a:pt x="1737834" y="666223"/>
                    </a:lnTo>
                    <a:lnTo>
                      <a:pt x="1758012" y="640924"/>
                    </a:lnTo>
                    <a:lnTo>
                      <a:pt x="1758012" y="598758"/>
                    </a:lnTo>
                    <a:lnTo>
                      <a:pt x="1778141" y="581891"/>
                    </a:lnTo>
                    <a:lnTo>
                      <a:pt x="1794254" y="565025"/>
                    </a:lnTo>
                    <a:lnTo>
                      <a:pt x="1806350" y="556591"/>
                    </a:lnTo>
                    <a:lnTo>
                      <a:pt x="1810390" y="548158"/>
                    </a:lnTo>
                    <a:close/>
                  </a:path>
                  <a:path w="2045335" h="2893059">
                    <a:moveTo>
                      <a:pt x="844473" y="1416779"/>
                    </a:moveTo>
                    <a:lnTo>
                      <a:pt x="843852" y="1416779"/>
                    </a:lnTo>
                    <a:lnTo>
                      <a:pt x="843852" y="1427467"/>
                    </a:lnTo>
                    <a:lnTo>
                      <a:pt x="844082" y="1427388"/>
                    </a:lnTo>
                    <a:lnTo>
                      <a:pt x="844473" y="1416779"/>
                    </a:lnTo>
                    <a:close/>
                  </a:path>
                  <a:path w="2045335" h="2893059">
                    <a:moveTo>
                      <a:pt x="1703986" y="699956"/>
                    </a:moveTo>
                    <a:lnTo>
                      <a:pt x="1617683" y="699956"/>
                    </a:lnTo>
                    <a:lnTo>
                      <a:pt x="1610684" y="708389"/>
                    </a:lnTo>
                    <a:lnTo>
                      <a:pt x="1639272" y="716822"/>
                    </a:lnTo>
                    <a:lnTo>
                      <a:pt x="1666574" y="716822"/>
                    </a:lnTo>
                    <a:lnTo>
                      <a:pt x="1692108" y="708389"/>
                    </a:lnTo>
                    <a:lnTo>
                      <a:pt x="1703986" y="699956"/>
                    </a:lnTo>
                    <a:close/>
                  </a:path>
                  <a:path w="2045335" h="2893059">
                    <a:moveTo>
                      <a:pt x="1058224" y="548158"/>
                    </a:moveTo>
                    <a:lnTo>
                      <a:pt x="744087" y="548158"/>
                    </a:lnTo>
                    <a:lnTo>
                      <a:pt x="770567" y="573458"/>
                    </a:lnTo>
                    <a:lnTo>
                      <a:pt x="782537" y="573458"/>
                    </a:lnTo>
                    <a:lnTo>
                      <a:pt x="806809" y="581891"/>
                    </a:lnTo>
                    <a:lnTo>
                      <a:pt x="843383" y="590324"/>
                    </a:lnTo>
                    <a:lnTo>
                      <a:pt x="892259" y="598758"/>
                    </a:lnTo>
                    <a:lnTo>
                      <a:pt x="928521" y="581891"/>
                    </a:lnTo>
                    <a:lnTo>
                      <a:pt x="948424" y="581891"/>
                    </a:lnTo>
                    <a:lnTo>
                      <a:pt x="1058224" y="548158"/>
                    </a:lnTo>
                    <a:close/>
                  </a:path>
                  <a:path w="2045335" h="2893059">
                    <a:moveTo>
                      <a:pt x="294850" y="539725"/>
                    </a:moveTo>
                    <a:lnTo>
                      <a:pt x="157136" y="539725"/>
                    </a:lnTo>
                    <a:lnTo>
                      <a:pt x="229998" y="573458"/>
                    </a:lnTo>
                    <a:lnTo>
                      <a:pt x="294914" y="539858"/>
                    </a:lnTo>
                    <a:lnTo>
                      <a:pt x="294850" y="539725"/>
                    </a:lnTo>
                    <a:close/>
                  </a:path>
                  <a:path w="2045335" h="2893059">
                    <a:moveTo>
                      <a:pt x="1814430" y="539725"/>
                    </a:moveTo>
                    <a:lnTo>
                      <a:pt x="549280" y="539725"/>
                    </a:lnTo>
                    <a:lnTo>
                      <a:pt x="600722" y="573458"/>
                    </a:lnTo>
                    <a:lnTo>
                      <a:pt x="632010" y="556591"/>
                    </a:lnTo>
                    <a:lnTo>
                      <a:pt x="710663" y="556591"/>
                    </a:lnTo>
                    <a:lnTo>
                      <a:pt x="744087" y="548158"/>
                    </a:lnTo>
                    <a:lnTo>
                      <a:pt x="1810390" y="548158"/>
                    </a:lnTo>
                    <a:lnTo>
                      <a:pt x="1814430" y="539725"/>
                    </a:lnTo>
                    <a:close/>
                  </a:path>
                  <a:path w="2045335" h="2893059">
                    <a:moveTo>
                      <a:pt x="710663" y="556591"/>
                    </a:moveTo>
                    <a:lnTo>
                      <a:pt x="632010" y="556591"/>
                    </a:lnTo>
                    <a:lnTo>
                      <a:pt x="643816" y="573458"/>
                    </a:lnTo>
                    <a:lnTo>
                      <a:pt x="710663" y="556591"/>
                    </a:lnTo>
                    <a:close/>
                  </a:path>
                  <a:path w="2045335" h="2893059">
                    <a:moveTo>
                      <a:pt x="176365" y="232397"/>
                    </a:moveTo>
                    <a:lnTo>
                      <a:pt x="166162" y="236129"/>
                    </a:lnTo>
                    <a:lnTo>
                      <a:pt x="148871" y="252996"/>
                    </a:lnTo>
                    <a:lnTo>
                      <a:pt x="137343" y="261429"/>
                    </a:lnTo>
                    <a:lnTo>
                      <a:pt x="135445" y="261429"/>
                    </a:lnTo>
                    <a:lnTo>
                      <a:pt x="120160" y="269862"/>
                    </a:lnTo>
                    <a:lnTo>
                      <a:pt x="102339" y="278295"/>
                    </a:lnTo>
                    <a:lnTo>
                      <a:pt x="81979" y="295162"/>
                    </a:lnTo>
                    <a:lnTo>
                      <a:pt x="60627" y="312028"/>
                    </a:lnTo>
                    <a:lnTo>
                      <a:pt x="39847" y="328895"/>
                    </a:lnTo>
                    <a:lnTo>
                      <a:pt x="19638" y="362628"/>
                    </a:lnTo>
                    <a:lnTo>
                      <a:pt x="0" y="387927"/>
                    </a:lnTo>
                    <a:lnTo>
                      <a:pt x="72778" y="565025"/>
                    </a:lnTo>
                    <a:lnTo>
                      <a:pt x="157136" y="539725"/>
                    </a:lnTo>
                    <a:lnTo>
                      <a:pt x="294850" y="539725"/>
                    </a:lnTo>
                    <a:lnTo>
                      <a:pt x="290802" y="531292"/>
                    </a:lnTo>
                    <a:lnTo>
                      <a:pt x="1824802" y="531292"/>
                    </a:lnTo>
                    <a:lnTo>
                      <a:pt x="1843767" y="522859"/>
                    </a:lnTo>
                    <a:lnTo>
                      <a:pt x="1871319" y="505992"/>
                    </a:lnTo>
                    <a:lnTo>
                      <a:pt x="1907449" y="497559"/>
                    </a:lnTo>
                    <a:lnTo>
                      <a:pt x="1907449" y="438526"/>
                    </a:lnTo>
                    <a:lnTo>
                      <a:pt x="2023405" y="337328"/>
                    </a:lnTo>
                    <a:lnTo>
                      <a:pt x="2038922" y="269862"/>
                    </a:lnTo>
                    <a:lnTo>
                      <a:pt x="173580" y="269862"/>
                    </a:lnTo>
                    <a:lnTo>
                      <a:pt x="173580" y="236129"/>
                    </a:lnTo>
                    <a:lnTo>
                      <a:pt x="175748" y="235718"/>
                    </a:lnTo>
                    <a:lnTo>
                      <a:pt x="176365" y="232397"/>
                    </a:lnTo>
                    <a:close/>
                  </a:path>
                  <a:path w="2045335" h="2893059">
                    <a:moveTo>
                      <a:pt x="1824802" y="531292"/>
                    </a:moveTo>
                    <a:lnTo>
                      <a:pt x="311463" y="531292"/>
                    </a:lnTo>
                    <a:lnTo>
                      <a:pt x="294914" y="539858"/>
                    </a:lnTo>
                    <a:lnTo>
                      <a:pt x="306994" y="565025"/>
                    </a:lnTo>
                    <a:lnTo>
                      <a:pt x="408530" y="539725"/>
                    </a:lnTo>
                    <a:lnTo>
                      <a:pt x="1814430" y="539725"/>
                    </a:lnTo>
                    <a:lnTo>
                      <a:pt x="1824802" y="531292"/>
                    </a:lnTo>
                    <a:close/>
                  </a:path>
                  <a:path w="2045335" h="2893059">
                    <a:moveTo>
                      <a:pt x="549280" y="539725"/>
                    </a:moveTo>
                    <a:lnTo>
                      <a:pt x="408530" y="539725"/>
                    </a:lnTo>
                    <a:lnTo>
                      <a:pt x="473718" y="556591"/>
                    </a:lnTo>
                    <a:lnTo>
                      <a:pt x="549280" y="539725"/>
                    </a:lnTo>
                    <a:close/>
                  </a:path>
                  <a:path w="2045335" h="2893059">
                    <a:moveTo>
                      <a:pt x="311463" y="531292"/>
                    </a:moveTo>
                    <a:lnTo>
                      <a:pt x="290802" y="531292"/>
                    </a:lnTo>
                    <a:lnTo>
                      <a:pt x="294914" y="539858"/>
                    </a:lnTo>
                    <a:lnTo>
                      <a:pt x="311463" y="531292"/>
                    </a:lnTo>
                    <a:close/>
                  </a:path>
                  <a:path w="2045335" h="2893059">
                    <a:moveTo>
                      <a:pt x="2024535" y="227696"/>
                    </a:moveTo>
                    <a:lnTo>
                      <a:pt x="218023" y="227696"/>
                    </a:lnTo>
                    <a:lnTo>
                      <a:pt x="175748" y="235718"/>
                    </a:lnTo>
                    <a:lnTo>
                      <a:pt x="175671" y="236129"/>
                    </a:lnTo>
                    <a:lnTo>
                      <a:pt x="173580" y="269862"/>
                    </a:lnTo>
                    <a:lnTo>
                      <a:pt x="2038922" y="269862"/>
                    </a:lnTo>
                    <a:lnTo>
                      <a:pt x="2044741" y="244563"/>
                    </a:lnTo>
                    <a:lnTo>
                      <a:pt x="2024535" y="227696"/>
                    </a:lnTo>
                    <a:close/>
                  </a:path>
                  <a:path w="2045335" h="2893059">
                    <a:moveTo>
                      <a:pt x="218023" y="227696"/>
                    </a:moveTo>
                    <a:lnTo>
                      <a:pt x="189214" y="227696"/>
                    </a:lnTo>
                    <a:lnTo>
                      <a:pt x="176365" y="232397"/>
                    </a:lnTo>
                    <a:lnTo>
                      <a:pt x="175748" y="235718"/>
                    </a:lnTo>
                    <a:lnTo>
                      <a:pt x="218023" y="227696"/>
                    </a:lnTo>
                    <a:close/>
                  </a:path>
                  <a:path w="2045335" h="2893059">
                    <a:moveTo>
                      <a:pt x="397988" y="50599"/>
                    </a:moveTo>
                    <a:lnTo>
                      <a:pt x="382893" y="75898"/>
                    </a:lnTo>
                    <a:lnTo>
                      <a:pt x="359013" y="75898"/>
                    </a:lnTo>
                    <a:lnTo>
                      <a:pt x="338471" y="84332"/>
                    </a:lnTo>
                    <a:lnTo>
                      <a:pt x="321248" y="92765"/>
                    </a:lnTo>
                    <a:lnTo>
                      <a:pt x="307331" y="109631"/>
                    </a:lnTo>
                    <a:lnTo>
                      <a:pt x="275991" y="118064"/>
                    </a:lnTo>
                    <a:lnTo>
                      <a:pt x="225839" y="143364"/>
                    </a:lnTo>
                    <a:lnTo>
                      <a:pt x="192396" y="177097"/>
                    </a:lnTo>
                    <a:lnTo>
                      <a:pt x="176365" y="232397"/>
                    </a:lnTo>
                    <a:lnTo>
                      <a:pt x="189214" y="227696"/>
                    </a:lnTo>
                    <a:lnTo>
                      <a:pt x="2024535" y="227696"/>
                    </a:lnTo>
                    <a:lnTo>
                      <a:pt x="1994226" y="202397"/>
                    </a:lnTo>
                    <a:lnTo>
                      <a:pt x="2021634" y="160231"/>
                    </a:lnTo>
                    <a:lnTo>
                      <a:pt x="1246959" y="160231"/>
                    </a:lnTo>
                    <a:lnTo>
                      <a:pt x="1124425" y="151797"/>
                    </a:lnTo>
                    <a:lnTo>
                      <a:pt x="1088668" y="151797"/>
                    </a:lnTo>
                    <a:lnTo>
                      <a:pt x="953399" y="134931"/>
                    </a:lnTo>
                    <a:lnTo>
                      <a:pt x="911712" y="126498"/>
                    </a:lnTo>
                    <a:lnTo>
                      <a:pt x="840574" y="126498"/>
                    </a:lnTo>
                    <a:lnTo>
                      <a:pt x="811128" y="118064"/>
                    </a:lnTo>
                    <a:lnTo>
                      <a:pt x="785768" y="109631"/>
                    </a:lnTo>
                    <a:lnTo>
                      <a:pt x="764495" y="92765"/>
                    </a:lnTo>
                    <a:lnTo>
                      <a:pt x="724268" y="84332"/>
                    </a:lnTo>
                    <a:lnTo>
                      <a:pt x="559119" y="84332"/>
                    </a:lnTo>
                    <a:lnTo>
                      <a:pt x="531064" y="75898"/>
                    </a:lnTo>
                    <a:lnTo>
                      <a:pt x="494858" y="67465"/>
                    </a:lnTo>
                    <a:lnTo>
                      <a:pt x="450499" y="59032"/>
                    </a:lnTo>
                    <a:lnTo>
                      <a:pt x="397988" y="50599"/>
                    </a:lnTo>
                    <a:close/>
                  </a:path>
                  <a:path w="2045335" h="2893059">
                    <a:moveTo>
                      <a:pt x="1819743" y="0"/>
                    </a:moveTo>
                    <a:lnTo>
                      <a:pt x="1800642" y="8433"/>
                    </a:lnTo>
                    <a:lnTo>
                      <a:pt x="1778505" y="16866"/>
                    </a:lnTo>
                    <a:lnTo>
                      <a:pt x="1753332" y="33732"/>
                    </a:lnTo>
                    <a:lnTo>
                      <a:pt x="1725123" y="50599"/>
                    </a:lnTo>
                    <a:lnTo>
                      <a:pt x="1541110" y="101198"/>
                    </a:lnTo>
                    <a:lnTo>
                      <a:pt x="1263320" y="151797"/>
                    </a:lnTo>
                    <a:lnTo>
                      <a:pt x="1246959" y="160231"/>
                    </a:lnTo>
                    <a:lnTo>
                      <a:pt x="2021634" y="160231"/>
                    </a:lnTo>
                    <a:lnTo>
                      <a:pt x="2032597" y="143364"/>
                    </a:lnTo>
                    <a:lnTo>
                      <a:pt x="2002625" y="109631"/>
                    </a:lnTo>
                    <a:lnTo>
                      <a:pt x="1973616" y="84332"/>
                    </a:lnTo>
                    <a:lnTo>
                      <a:pt x="1945570" y="59032"/>
                    </a:lnTo>
                    <a:lnTo>
                      <a:pt x="1918486" y="33732"/>
                    </a:lnTo>
                    <a:lnTo>
                      <a:pt x="1892362" y="25299"/>
                    </a:lnTo>
                    <a:lnTo>
                      <a:pt x="1867197" y="8433"/>
                    </a:lnTo>
                    <a:lnTo>
                      <a:pt x="1842991" y="8433"/>
                    </a:lnTo>
                    <a:lnTo>
                      <a:pt x="1819743" y="0"/>
                    </a:lnTo>
                    <a:close/>
                  </a:path>
                  <a:path w="2045335" h="2893059">
                    <a:moveTo>
                      <a:pt x="668448" y="75898"/>
                    </a:moveTo>
                    <a:lnTo>
                      <a:pt x="611338" y="75898"/>
                    </a:lnTo>
                    <a:lnTo>
                      <a:pt x="598442" y="84332"/>
                    </a:lnTo>
                    <a:lnTo>
                      <a:pt x="692254" y="84332"/>
                    </a:lnTo>
                    <a:lnTo>
                      <a:pt x="668448" y="75898"/>
                    </a:lnTo>
                    <a:close/>
                  </a:path>
                </a:pathLst>
              </a:custGeom>
              <a:solidFill>
                <a:schemeClr val="bg1"/>
              </a:solidFill>
            </p:spPr>
            <p:txBody>
              <a:bodyPr wrap="square" lIns="0" tIns="0" rIns="0" bIns="0" rtlCol="0"/>
              <a:lstStyle/>
              <a:p>
                <a:endParaRPr sz="1020" dirty="0">
                  <a:solidFill>
                    <a:schemeClr val="bg1"/>
                  </a:solidFill>
                </a:endParaRPr>
              </a:p>
            </p:txBody>
          </p:sp>
        </p:grpSp>
      </p:gr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19"/>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7561" y="0"/>
            <a:ext cx="10676690" cy="15119350"/>
          </a:xfrm>
          <a:prstGeom prst="rect">
            <a:avLst/>
          </a:prstGeom>
        </p:spPr>
      </p:pic>
      <p:sp>
        <p:nvSpPr>
          <p:cNvPr id="13" name="object 3"/>
          <p:cNvSpPr txBox="1"/>
          <p:nvPr/>
        </p:nvSpPr>
        <p:spPr>
          <a:xfrm>
            <a:off x="1316160" y="1275195"/>
            <a:ext cx="5655080" cy="503555"/>
          </a:xfrm>
          <a:prstGeom prst="rect">
            <a:avLst/>
          </a:prstGeom>
        </p:spPr>
        <p:txBody>
          <a:bodyPr vert="horz" wrap="square" lIns="0" tIns="11461" rIns="0" bIns="0" rtlCol="0" anchor="ctr">
            <a:spAutoFit/>
          </a:bodyPr>
          <a:lstStyle>
            <a:lvl1pPr algn="l" defTabSz="1069340" rtl="0" eaLnBrk="1" latinLnBrk="0" hangingPunct="1">
              <a:lnSpc>
                <a:spcPct val="90000"/>
              </a:lnSpc>
              <a:spcBef>
                <a:spcPct val="0"/>
              </a:spcBef>
              <a:buNone/>
              <a:defRPr sz="5145" kern="1200">
                <a:solidFill>
                  <a:schemeClr val="tx1"/>
                </a:solidFill>
                <a:latin typeface="+mj-lt"/>
                <a:ea typeface="+mj-ea"/>
                <a:cs typeface="+mj-cs"/>
              </a:defRPr>
            </a:lvl1pPr>
          </a:lstStyle>
          <a:p>
            <a:pPr marL="9525">
              <a:lnSpc>
                <a:spcPct val="100000"/>
              </a:lnSpc>
              <a:spcBef>
                <a:spcPts val="90"/>
              </a:spcBef>
            </a:pPr>
            <a:r>
              <a:rPr lang="en-US" altLang="zh-CN" sz="3200" b="1" spc="26" dirty="0">
                <a:solidFill>
                  <a:srgbClr val="CB6C2B"/>
                </a:solidFill>
                <a:latin typeface="Arial" panose="020B0604020202020204" pitchFamily="34" charset="0"/>
                <a:ea typeface="汉仪行楷简" panose="02010600000101010101" charset="-122"/>
              </a:rPr>
              <a:t>7.1</a:t>
            </a:r>
            <a:r>
              <a:rPr lang="zh-CN" altLang="en-US" sz="3200" b="1" spc="26" dirty="0">
                <a:solidFill>
                  <a:srgbClr val="CB6C2B"/>
                </a:solidFill>
                <a:latin typeface="Arial" panose="020B0604020202020204" pitchFamily="34" charset="0"/>
                <a:ea typeface="汉仪行楷简" panose="02010600000101010101" charset="-122"/>
              </a:rPr>
              <a:t>明确规划落实和传导</a:t>
            </a:r>
            <a:endParaRPr lang="zh-CN" altLang="en-US" sz="3200" b="1" spc="26" dirty="0">
              <a:solidFill>
                <a:srgbClr val="CB6C2B"/>
              </a:solidFill>
              <a:latin typeface="Arial" panose="020B0604020202020204" pitchFamily="34" charset="0"/>
              <a:ea typeface="汉仪行楷简" panose="02010600000101010101" charset="-122"/>
            </a:endParaRPr>
          </a:p>
        </p:txBody>
      </p:sp>
      <p:sp>
        <p:nvSpPr>
          <p:cNvPr id="5" name="文本框 4"/>
          <p:cNvSpPr txBox="1"/>
          <p:nvPr/>
        </p:nvSpPr>
        <p:spPr>
          <a:xfrm>
            <a:off x="892113" y="2743744"/>
            <a:ext cx="1607820" cy="953135"/>
          </a:xfrm>
          <a:prstGeom prst="rect">
            <a:avLst/>
          </a:prstGeom>
          <a:noFill/>
        </p:spPr>
        <p:txBody>
          <a:bodyPr wrap="none" rtlCol="0">
            <a:spAutoFit/>
          </a:bodyPr>
          <a:lstStyle/>
          <a:p>
            <a:pPr algn="ctr"/>
            <a:r>
              <a:rPr lang="zh-CN" altLang="en-US" sz="2800" b="1" dirty="0">
                <a:solidFill>
                  <a:schemeClr val="bg1"/>
                </a:solidFill>
                <a:latin typeface="Arial" panose="020B0604020202020204" pitchFamily="34" charset="0"/>
                <a:ea typeface="汉仪闫锐敏行楷简" panose="00020600040101010101" charset="-122"/>
              </a:rPr>
              <a:t>落实</a:t>
            </a:r>
            <a:endParaRPr lang="en-US" altLang="zh-CN" sz="2800" b="1" dirty="0">
              <a:solidFill>
                <a:schemeClr val="bg1"/>
              </a:solidFill>
              <a:latin typeface="Arial" panose="020B0604020202020204" pitchFamily="34" charset="0"/>
              <a:ea typeface="汉仪闫锐敏行楷简" panose="00020600040101010101" charset="-122"/>
            </a:endParaRPr>
          </a:p>
          <a:p>
            <a:pPr algn="ctr"/>
            <a:r>
              <a:rPr lang="zh-CN" altLang="en-US" sz="2800" b="1" dirty="0">
                <a:solidFill>
                  <a:schemeClr val="bg1"/>
                </a:solidFill>
                <a:latin typeface="Arial" panose="020B0604020202020204" pitchFamily="34" charset="0"/>
                <a:ea typeface="汉仪闫锐敏行楷简" panose="00020600040101010101" charset="-122"/>
              </a:rPr>
              <a:t>上位规划</a:t>
            </a:r>
            <a:endParaRPr lang="zh-CN" altLang="en-US" sz="2800" b="1" dirty="0">
              <a:solidFill>
                <a:schemeClr val="bg1"/>
              </a:solidFill>
              <a:latin typeface="Arial" panose="020B0604020202020204" pitchFamily="34" charset="0"/>
              <a:ea typeface="汉仪闫锐敏行楷简" panose="00020600040101010101" charset="-122"/>
            </a:endParaRPr>
          </a:p>
        </p:txBody>
      </p:sp>
      <p:sp>
        <p:nvSpPr>
          <p:cNvPr id="16" name="文本框 15"/>
          <p:cNvSpPr txBox="1"/>
          <p:nvPr/>
        </p:nvSpPr>
        <p:spPr>
          <a:xfrm>
            <a:off x="2712435" y="2783889"/>
            <a:ext cx="1607820" cy="953135"/>
          </a:xfrm>
          <a:prstGeom prst="rect">
            <a:avLst/>
          </a:prstGeom>
          <a:noFill/>
        </p:spPr>
        <p:txBody>
          <a:bodyPr wrap="none" rtlCol="0">
            <a:spAutoFit/>
          </a:bodyPr>
          <a:lstStyle/>
          <a:p>
            <a:pPr algn="ctr"/>
            <a:r>
              <a:rPr lang="zh-CN" altLang="en-US" sz="2800" b="1" dirty="0">
                <a:solidFill>
                  <a:schemeClr val="bg1"/>
                </a:solidFill>
                <a:latin typeface="Arial" panose="020B0604020202020204" pitchFamily="34" charset="0"/>
                <a:ea typeface="汉仪闫锐敏行楷简" panose="00020600040101010101" charset="-122"/>
              </a:rPr>
              <a:t>传导</a:t>
            </a:r>
            <a:endParaRPr lang="en-US" altLang="zh-CN" sz="2800" b="1" dirty="0">
              <a:solidFill>
                <a:schemeClr val="bg1"/>
              </a:solidFill>
              <a:latin typeface="Arial" panose="020B0604020202020204" pitchFamily="34" charset="0"/>
              <a:ea typeface="汉仪闫锐敏行楷简" panose="00020600040101010101" charset="-122"/>
            </a:endParaRPr>
          </a:p>
          <a:p>
            <a:pPr algn="ctr"/>
            <a:r>
              <a:rPr lang="zh-CN" altLang="en-US" sz="2800" b="1" dirty="0">
                <a:solidFill>
                  <a:schemeClr val="bg1"/>
                </a:solidFill>
                <a:latin typeface="Arial" panose="020B0604020202020204" pitchFamily="34" charset="0"/>
                <a:ea typeface="汉仪闫锐敏行楷简" panose="00020600040101010101" charset="-122"/>
              </a:rPr>
              <a:t>村庄规划</a:t>
            </a:r>
            <a:endParaRPr lang="zh-CN" altLang="en-US" sz="2800" b="1" dirty="0">
              <a:solidFill>
                <a:schemeClr val="bg1"/>
              </a:solidFill>
              <a:latin typeface="Arial" panose="020B0604020202020204" pitchFamily="34" charset="0"/>
              <a:ea typeface="汉仪闫锐敏行楷简" panose="00020600040101010101" charset="-122"/>
            </a:endParaRPr>
          </a:p>
        </p:txBody>
      </p:sp>
      <p:sp>
        <p:nvSpPr>
          <p:cNvPr id="17" name="文本框 16"/>
          <p:cNvSpPr txBox="1"/>
          <p:nvPr/>
        </p:nvSpPr>
        <p:spPr>
          <a:xfrm>
            <a:off x="4552640" y="2743743"/>
            <a:ext cx="1607820" cy="953135"/>
          </a:xfrm>
          <a:prstGeom prst="rect">
            <a:avLst/>
          </a:prstGeom>
          <a:noFill/>
        </p:spPr>
        <p:txBody>
          <a:bodyPr wrap="none" rtlCol="0">
            <a:spAutoFit/>
          </a:bodyPr>
          <a:lstStyle/>
          <a:p>
            <a:pPr algn="ctr"/>
            <a:r>
              <a:rPr lang="zh-CN" altLang="en-US" sz="2800" b="1" dirty="0">
                <a:solidFill>
                  <a:schemeClr val="bg1"/>
                </a:solidFill>
                <a:latin typeface="Arial" panose="020B0604020202020204" pitchFamily="34" charset="0"/>
                <a:ea typeface="汉仪闫锐敏行楷简" panose="00020600040101010101" charset="-122"/>
              </a:rPr>
              <a:t>指引</a:t>
            </a:r>
            <a:endParaRPr lang="en-US" altLang="zh-CN" sz="2800" b="1" dirty="0">
              <a:solidFill>
                <a:schemeClr val="bg1"/>
              </a:solidFill>
              <a:latin typeface="Arial" panose="020B0604020202020204" pitchFamily="34" charset="0"/>
              <a:ea typeface="汉仪闫锐敏行楷简" panose="00020600040101010101" charset="-122"/>
            </a:endParaRPr>
          </a:p>
          <a:p>
            <a:pPr algn="ctr"/>
            <a:r>
              <a:rPr lang="zh-CN" altLang="en-US" sz="2800" b="1" dirty="0">
                <a:solidFill>
                  <a:schemeClr val="bg1"/>
                </a:solidFill>
                <a:latin typeface="Arial" panose="020B0604020202020204" pitchFamily="34" charset="0"/>
                <a:ea typeface="汉仪闫锐敏行楷简" panose="00020600040101010101" charset="-122"/>
              </a:rPr>
              <a:t>详细规划</a:t>
            </a:r>
            <a:endParaRPr lang="zh-CN" altLang="en-US" sz="2800" b="1" dirty="0">
              <a:solidFill>
                <a:schemeClr val="bg1"/>
              </a:solidFill>
              <a:latin typeface="Arial" panose="020B0604020202020204" pitchFamily="34" charset="0"/>
              <a:ea typeface="汉仪闫锐敏行楷简" panose="00020600040101010101" charset="-122"/>
            </a:endParaRPr>
          </a:p>
        </p:txBody>
      </p:sp>
      <p:sp>
        <p:nvSpPr>
          <p:cNvPr id="18" name="文本框 17"/>
          <p:cNvSpPr txBox="1"/>
          <p:nvPr/>
        </p:nvSpPr>
        <p:spPr>
          <a:xfrm>
            <a:off x="6376112" y="2783889"/>
            <a:ext cx="1607820" cy="953135"/>
          </a:xfrm>
          <a:prstGeom prst="rect">
            <a:avLst/>
          </a:prstGeom>
          <a:noFill/>
        </p:spPr>
        <p:txBody>
          <a:bodyPr wrap="none" rtlCol="0">
            <a:spAutoFit/>
          </a:bodyPr>
          <a:lstStyle/>
          <a:p>
            <a:pPr algn="ctr"/>
            <a:r>
              <a:rPr lang="zh-CN" altLang="en-US" sz="2800" b="1" dirty="0">
                <a:solidFill>
                  <a:schemeClr val="bg1"/>
                </a:solidFill>
                <a:latin typeface="Arial" panose="020B0604020202020204" pitchFamily="34" charset="0"/>
                <a:ea typeface="汉仪闫锐敏行楷简" panose="00020600040101010101" charset="-122"/>
              </a:rPr>
              <a:t>指导</a:t>
            </a:r>
            <a:endParaRPr lang="en-US" altLang="zh-CN" sz="2800" b="1" dirty="0">
              <a:solidFill>
                <a:schemeClr val="bg1"/>
              </a:solidFill>
              <a:latin typeface="Arial" panose="020B0604020202020204" pitchFamily="34" charset="0"/>
              <a:ea typeface="汉仪闫锐敏行楷简" panose="00020600040101010101" charset="-122"/>
            </a:endParaRPr>
          </a:p>
          <a:p>
            <a:pPr algn="ctr"/>
            <a:r>
              <a:rPr lang="zh-CN" altLang="en-US" sz="2800" b="1" dirty="0">
                <a:solidFill>
                  <a:schemeClr val="bg1"/>
                </a:solidFill>
                <a:latin typeface="Arial" panose="020B0604020202020204" pitchFamily="34" charset="0"/>
                <a:ea typeface="汉仪闫锐敏行楷简" panose="00020600040101010101" charset="-122"/>
              </a:rPr>
              <a:t>专项规划</a:t>
            </a:r>
            <a:endParaRPr lang="zh-CN" altLang="en-US" sz="2800" b="1" dirty="0">
              <a:solidFill>
                <a:schemeClr val="bg1"/>
              </a:solidFill>
              <a:latin typeface="Arial" panose="020B0604020202020204" pitchFamily="34" charset="0"/>
              <a:ea typeface="汉仪闫锐敏行楷简" panose="00020600040101010101" charset="-122"/>
            </a:endParaRPr>
          </a:p>
        </p:txBody>
      </p:sp>
      <p:sp>
        <p:nvSpPr>
          <p:cNvPr id="19" name="文本框 18"/>
          <p:cNvSpPr txBox="1"/>
          <p:nvPr/>
        </p:nvSpPr>
        <p:spPr>
          <a:xfrm>
            <a:off x="8188481" y="2769926"/>
            <a:ext cx="1607820" cy="953135"/>
          </a:xfrm>
          <a:prstGeom prst="rect">
            <a:avLst/>
          </a:prstGeom>
          <a:noFill/>
        </p:spPr>
        <p:txBody>
          <a:bodyPr wrap="none" rtlCol="0">
            <a:spAutoFit/>
          </a:bodyPr>
          <a:lstStyle/>
          <a:p>
            <a:pPr algn="ctr"/>
            <a:r>
              <a:rPr lang="zh-CN" altLang="en-US" sz="2800" b="1" dirty="0">
                <a:solidFill>
                  <a:schemeClr val="bg1"/>
                </a:solidFill>
                <a:latin typeface="Arial" panose="020B0604020202020204" pitchFamily="34" charset="0"/>
                <a:ea typeface="汉仪闫锐敏行楷简" panose="00020600040101010101" charset="-122"/>
              </a:rPr>
              <a:t>明确</a:t>
            </a:r>
            <a:endParaRPr lang="en-US" altLang="zh-CN" sz="2800" b="1" dirty="0">
              <a:solidFill>
                <a:schemeClr val="bg1"/>
              </a:solidFill>
              <a:latin typeface="Arial" panose="020B0604020202020204" pitchFamily="34" charset="0"/>
              <a:ea typeface="汉仪闫锐敏行楷简" panose="00020600040101010101" charset="-122"/>
            </a:endParaRPr>
          </a:p>
          <a:p>
            <a:pPr algn="ctr"/>
            <a:r>
              <a:rPr lang="zh-CN" altLang="en-US" sz="2800" b="1" dirty="0">
                <a:solidFill>
                  <a:schemeClr val="bg1"/>
                </a:solidFill>
                <a:latin typeface="Arial" panose="020B0604020202020204" pitchFamily="34" charset="0"/>
                <a:ea typeface="汉仪闫锐敏行楷简" panose="00020600040101010101" charset="-122"/>
              </a:rPr>
              <a:t>强制内容</a:t>
            </a:r>
            <a:endParaRPr lang="zh-CN" altLang="en-US" sz="2800" b="1" dirty="0">
              <a:solidFill>
                <a:schemeClr val="bg1"/>
              </a:solidFill>
              <a:latin typeface="Arial" panose="020B0604020202020204" pitchFamily="34" charset="0"/>
              <a:ea typeface="汉仪闫锐敏行楷简" panose="00020600040101010101" charset="-122"/>
            </a:endParaRPr>
          </a:p>
        </p:txBody>
      </p:sp>
      <p:sp>
        <p:nvSpPr>
          <p:cNvPr id="21" name="文本框 20"/>
          <p:cNvSpPr txBox="1"/>
          <p:nvPr/>
        </p:nvSpPr>
        <p:spPr>
          <a:xfrm>
            <a:off x="1035522" y="5736207"/>
            <a:ext cx="2320290" cy="521970"/>
          </a:xfrm>
          <a:prstGeom prst="rect">
            <a:avLst/>
          </a:prstGeom>
          <a:noFill/>
        </p:spPr>
        <p:txBody>
          <a:bodyPr wrap="none" rtlCol="0">
            <a:spAutoFit/>
          </a:bodyPr>
          <a:lstStyle/>
          <a:p>
            <a:pPr algn="ctr"/>
            <a:r>
              <a:rPr lang="zh-CN" altLang="en-US" sz="2800" b="1" dirty="0">
                <a:solidFill>
                  <a:schemeClr val="bg1"/>
                </a:solidFill>
                <a:latin typeface="Arial" panose="020B0604020202020204" pitchFamily="34" charset="0"/>
                <a:ea typeface="汉仪行楷简" panose="02010600000101010101" charset="-122"/>
              </a:rPr>
              <a:t>梳理项目清单</a:t>
            </a:r>
            <a:endParaRPr lang="zh-CN" altLang="en-US" sz="2800" b="1" dirty="0">
              <a:solidFill>
                <a:schemeClr val="bg1"/>
              </a:solidFill>
              <a:latin typeface="Arial" panose="020B0604020202020204" pitchFamily="34" charset="0"/>
              <a:ea typeface="汉仪行楷简" panose="02010600000101010101" charset="-122"/>
            </a:endParaRPr>
          </a:p>
        </p:txBody>
      </p:sp>
      <p:sp>
        <p:nvSpPr>
          <p:cNvPr id="26" name="文本框 25"/>
          <p:cNvSpPr txBox="1"/>
          <p:nvPr/>
        </p:nvSpPr>
        <p:spPr>
          <a:xfrm>
            <a:off x="4185764" y="5724632"/>
            <a:ext cx="2320290" cy="521970"/>
          </a:xfrm>
          <a:prstGeom prst="rect">
            <a:avLst/>
          </a:prstGeom>
          <a:noFill/>
        </p:spPr>
        <p:txBody>
          <a:bodyPr wrap="none" rtlCol="0">
            <a:spAutoFit/>
          </a:bodyPr>
          <a:lstStyle/>
          <a:p>
            <a:pPr algn="ctr"/>
            <a:r>
              <a:rPr lang="zh-CN" altLang="en-US" sz="2800" b="1" dirty="0">
                <a:solidFill>
                  <a:schemeClr val="bg1"/>
                </a:solidFill>
                <a:latin typeface="Arial" panose="020B0604020202020204" pitchFamily="34" charset="0"/>
                <a:ea typeface="汉仪行楷简" panose="02010600000101010101" charset="-122"/>
              </a:rPr>
              <a:t>项目分级分类</a:t>
            </a:r>
            <a:endParaRPr lang="zh-CN" altLang="en-US" sz="2800" b="1" dirty="0">
              <a:solidFill>
                <a:schemeClr val="bg1"/>
              </a:solidFill>
              <a:latin typeface="Arial" panose="020B0604020202020204" pitchFamily="34" charset="0"/>
              <a:ea typeface="汉仪行楷简" panose="02010600000101010101" charset="-122"/>
            </a:endParaRPr>
          </a:p>
        </p:txBody>
      </p:sp>
      <p:sp>
        <p:nvSpPr>
          <p:cNvPr id="27" name="文本框 26"/>
          <p:cNvSpPr txBox="1"/>
          <p:nvPr/>
        </p:nvSpPr>
        <p:spPr>
          <a:xfrm>
            <a:off x="7336003" y="5724632"/>
            <a:ext cx="2320290" cy="521970"/>
          </a:xfrm>
          <a:prstGeom prst="rect">
            <a:avLst/>
          </a:prstGeom>
          <a:noFill/>
        </p:spPr>
        <p:txBody>
          <a:bodyPr wrap="none" rtlCol="0">
            <a:spAutoFit/>
          </a:bodyPr>
          <a:lstStyle/>
          <a:p>
            <a:pPr algn="ctr"/>
            <a:r>
              <a:rPr lang="zh-CN" altLang="en-US" sz="2800" b="1" dirty="0">
                <a:solidFill>
                  <a:schemeClr val="bg1"/>
                </a:solidFill>
                <a:latin typeface="Arial" panose="020B0604020202020204" pitchFamily="34" charset="0"/>
                <a:ea typeface="汉仪行楷简" panose="02010600000101010101" charset="-122"/>
              </a:rPr>
              <a:t>制定实施计划</a:t>
            </a:r>
            <a:endParaRPr lang="zh-CN" altLang="en-US" sz="2800" b="1" dirty="0">
              <a:solidFill>
                <a:schemeClr val="bg1"/>
              </a:solidFill>
              <a:latin typeface="Arial" panose="020B0604020202020204" pitchFamily="34" charset="0"/>
              <a:ea typeface="汉仪行楷简" panose="02010600000101010101" charset="-122"/>
            </a:endParaRPr>
          </a:p>
        </p:txBody>
      </p:sp>
      <p:sp>
        <p:nvSpPr>
          <p:cNvPr id="28" name="矩形: 圆角 27"/>
          <p:cNvSpPr/>
          <p:nvPr/>
        </p:nvSpPr>
        <p:spPr>
          <a:xfrm>
            <a:off x="885544" y="6489816"/>
            <a:ext cx="2589175" cy="3355224"/>
          </a:xfrm>
          <a:prstGeom prst="roundRect">
            <a:avLst/>
          </a:prstGeom>
          <a:noFill/>
          <a:ln w="25400">
            <a:solidFill>
              <a:srgbClr val="B28A1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矩形: 圆角 32"/>
          <p:cNvSpPr/>
          <p:nvPr/>
        </p:nvSpPr>
        <p:spPr>
          <a:xfrm>
            <a:off x="4024275" y="6520152"/>
            <a:ext cx="2589175" cy="3355224"/>
          </a:xfrm>
          <a:prstGeom prst="roundRect">
            <a:avLst/>
          </a:prstGeom>
          <a:noFill/>
          <a:ln w="25400">
            <a:solidFill>
              <a:srgbClr val="B28A1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矩形: 圆角 33"/>
          <p:cNvSpPr/>
          <p:nvPr/>
        </p:nvSpPr>
        <p:spPr>
          <a:xfrm>
            <a:off x="7179311" y="6507922"/>
            <a:ext cx="2589175" cy="3355224"/>
          </a:xfrm>
          <a:prstGeom prst="roundRect">
            <a:avLst/>
          </a:prstGeom>
          <a:noFill/>
          <a:ln w="25400">
            <a:solidFill>
              <a:srgbClr val="B28A1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文本框 35"/>
          <p:cNvSpPr txBox="1"/>
          <p:nvPr/>
        </p:nvSpPr>
        <p:spPr>
          <a:xfrm>
            <a:off x="944337" y="6719043"/>
            <a:ext cx="2420881" cy="2553335"/>
          </a:xfrm>
          <a:prstGeom prst="rect">
            <a:avLst/>
          </a:prstGeom>
          <a:noFill/>
        </p:spPr>
        <p:txBody>
          <a:bodyPr wrap="square">
            <a:spAutoFit/>
          </a:bodyPr>
          <a:lstStyle/>
          <a:p>
            <a:pPr marL="285750" indent="-285750">
              <a:buFont typeface="Arial" panose="020B0604020202020204" pitchFamily="34" charset="0"/>
              <a:buChar char="•"/>
            </a:pPr>
            <a:r>
              <a:rPr lang="zh-CN" altLang="en-US" sz="2000" dirty="0">
                <a:latin typeface="Arial" panose="020B0604020202020204" pitchFamily="34" charset="0"/>
                <a:ea typeface="汉仪行楷简" panose="02010600000101010101" charset="-122"/>
              </a:rPr>
              <a:t>梳理岚城镇“十四五”重点项目清单，形成近期重点项目清单表。</a:t>
            </a:r>
            <a:endParaRPr lang="en-US" altLang="zh-CN" sz="2000" dirty="0">
              <a:latin typeface="Arial" panose="020B0604020202020204" pitchFamily="34" charset="0"/>
              <a:ea typeface="汉仪行楷简" panose="02010600000101010101" charset="-122"/>
            </a:endParaRPr>
          </a:p>
          <a:p>
            <a:pPr marL="285750" indent="-285750">
              <a:buFont typeface="Arial" panose="020B0604020202020204" pitchFamily="34" charset="0"/>
              <a:buChar char="•"/>
            </a:pPr>
            <a:r>
              <a:rPr lang="zh-CN" altLang="en-US" sz="2000" dirty="0">
                <a:latin typeface="Arial" panose="020B0604020202020204" pitchFamily="34" charset="0"/>
                <a:ea typeface="汉仪行楷简" panose="02010600000101010101" charset="-122"/>
              </a:rPr>
              <a:t>摸底各部门重点建设需求，合理纳入国土空间总体规划。</a:t>
            </a:r>
            <a:endParaRPr lang="zh-CN" altLang="en-US" sz="2000" dirty="0">
              <a:latin typeface="Arial" panose="020B0604020202020204" pitchFamily="34" charset="0"/>
              <a:ea typeface="汉仪行楷简" panose="02010600000101010101" charset="-122"/>
            </a:endParaRPr>
          </a:p>
        </p:txBody>
      </p:sp>
      <p:sp>
        <p:nvSpPr>
          <p:cNvPr id="38" name="文本框 37"/>
          <p:cNvSpPr txBox="1"/>
          <p:nvPr/>
        </p:nvSpPr>
        <p:spPr>
          <a:xfrm>
            <a:off x="4091757" y="6719042"/>
            <a:ext cx="2420881" cy="2245360"/>
          </a:xfrm>
          <a:prstGeom prst="rect">
            <a:avLst/>
          </a:prstGeom>
          <a:noFill/>
        </p:spPr>
        <p:txBody>
          <a:bodyPr wrap="square">
            <a:spAutoFit/>
          </a:bodyPr>
          <a:lstStyle/>
          <a:p>
            <a:pPr marL="285750" indent="-285750">
              <a:buFont typeface="Arial" panose="020B0604020202020204" pitchFamily="34" charset="0"/>
              <a:buChar char="•"/>
            </a:pPr>
            <a:r>
              <a:rPr lang="zh-CN" altLang="en-US" sz="2000" dirty="0">
                <a:latin typeface="Arial" panose="020B0604020202020204" pitchFamily="34" charset="0"/>
                <a:ea typeface="汉仪行楷简" panose="02010600000101010101" charset="-122"/>
              </a:rPr>
              <a:t>优先保障民生以及基础设施类项目。</a:t>
            </a:r>
            <a:endParaRPr lang="en-US" altLang="zh-CN" sz="2000" dirty="0">
              <a:latin typeface="Arial" panose="020B0604020202020204" pitchFamily="34" charset="0"/>
              <a:ea typeface="汉仪行楷简" panose="02010600000101010101" charset="-122"/>
            </a:endParaRPr>
          </a:p>
          <a:p>
            <a:pPr marL="285750" indent="-285750">
              <a:buFont typeface="Arial" panose="020B0604020202020204" pitchFamily="34" charset="0"/>
              <a:buChar char="•"/>
            </a:pPr>
            <a:r>
              <a:rPr lang="zh-CN" altLang="en-US" sz="2000" dirty="0">
                <a:latin typeface="Arial" panose="020B0604020202020204" pitchFamily="34" charset="0"/>
                <a:ea typeface="汉仪行楷简" panose="02010600000101010101" charset="-122"/>
              </a:rPr>
              <a:t>按照项目类别及实施时间，对重点项目进行分类分级。</a:t>
            </a:r>
            <a:endParaRPr lang="zh-CN" altLang="en-US" sz="2000" dirty="0">
              <a:latin typeface="Arial" panose="020B0604020202020204" pitchFamily="34" charset="0"/>
              <a:ea typeface="汉仪行楷简" panose="02010600000101010101" charset="-122"/>
            </a:endParaRPr>
          </a:p>
        </p:txBody>
      </p:sp>
      <p:sp>
        <p:nvSpPr>
          <p:cNvPr id="39" name="文本框 38"/>
          <p:cNvSpPr txBox="1"/>
          <p:nvPr/>
        </p:nvSpPr>
        <p:spPr>
          <a:xfrm>
            <a:off x="7234034" y="6719041"/>
            <a:ext cx="2420881" cy="1322070"/>
          </a:xfrm>
          <a:prstGeom prst="rect">
            <a:avLst/>
          </a:prstGeom>
          <a:noFill/>
        </p:spPr>
        <p:txBody>
          <a:bodyPr wrap="square">
            <a:spAutoFit/>
          </a:bodyPr>
          <a:lstStyle/>
          <a:p>
            <a:pPr marL="285750" indent="-285750">
              <a:buFont typeface="Arial" panose="020B0604020202020204" pitchFamily="34" charset="0"/>
              <a:buChar char="•"/>
            </a:pPr>
            <a:r>
              <a:rPr lang="zh-CN" altLang="en-US" sz="2000" dirty="0">
                <a:latin typeface="Arial" panose="020B0604020202020204" pitchFamily="34" charset="0"/>
                <a:ea typeface="汉仪行楷简" panose="02010600000101010101" charset="-122"/>
              </a:rPr>
              <a:t>根据项目选址范围或拟选址范围，保障重点项目建设需求。</a:t>
            </a:r>
            <a:endParaRPr lang="zh-CN" altLang="en-US" sz="2000" dirty="0">
              <a:latin typeface="Arial" panose="020B0604020202020204" pitchFamily="34" charset="0"/>
              <a:ea typeface="汉仪行楷简" panose="02010600000101010101" charset="-122"/>
            </a:endParaRPr>
          </a:p>
        </p:txBody>
      </p:sp>
      <p:sp>
        <p:nvSpPr>
          <p:cNvPr id="41" name="文本框 40"/>
          <p:cNvSpPr txBox="1"/>
          <p:nvPr/>
        </p:nvSpPr>
        <p:spPr>
          <a:xfrm>
            <a:off x="2773098" y="11228464"/>
            <a:ext cx="5655080" cy="521970"/>
          </a:xfrm>
          <a:prstGeom prst="rect">
            <a:avLst/>
          </a:prstGeom>
          <a:noFill/>
        </p:spPr>
        <p:txBody>
          <a:bodyPr wrap="square">
            <a:spAutoFit/>
          </a:bodyPr>
          <a:lstStyle/>
          <a:p>
            <a:r>
              <a:rPr lang="zh-CN" altLang="en-US" sz="2800" b="1" dirty="0">
                <a:latin typeface="Arial" panose="020B0604020202020204" pitchFamily="34" charset="0"/>
                <a:ea typeface="汉仪行楷简" panose="02010600000101010101" charset="-122"/>
              </a:rPr>
              <a:t>加强国土空间规划“一张图”建设</a:t>
            </a:r>
            <a:endParaRPr lang="zh-CN" altLang="en-US" sz="2800" b="1" dirty="0">
              <a:latin typeface="Arial" panose="020B0604020202020204" pitchFamily="34" charset="0"/>
              <a:ea typeface="汉仪行楷简" panose="02010600000101010101" charset="-122"/>
            </a:endParaRPr>
          </a:p>
        </p:txBody>
      </p:sp>
      <p:sp>
        <p:nvSpPr>
          <p:cNvPr id="42" name="文本框 41"/>
          <p:cNvSpPr txBox="1"/>
          <p:nvPr/>
        </p:nvSpPr>
        <p:spPr>
          <a:xfrm>
            <a:off x="3314548" y="12338116"/>
            <a:ext cx="5349240" cy="521970"/>
          </a:xfrm>
          <a:prstGeom prst="rect">
            <a:avLst/>
          </a:prstGeom>
          <a:noFill/>
        </p:spPr>
        <p:txBody>
          <a:bodyPr wrap="square">
            <a:spAutoFit/>
          </a:bodyPr>
          <a:lstStyle/>
          <a:p>
            <a:r>
              <a:rPr lang="zh-CN" altLang="en-US" sz="2800" b="1" dirty="0">
                <a:latin typeface="Arial" panose="020B0604020202020204" pitchFamily="34" charset="0"/>
                <a:ea typeface="汉仪行楷简" panose="02010600000101010101" charset="-122"/>
              </a:rPr>
              <a:t>建立国土空间用途管制制度</a:t>
            </a:r>
            <a:endParaRPr lang="zh-CN" altLang="en-US" sz="2800" b="1" dirty="0">
              <a:latin typeface="Arial" panose="020B0604020202020204" pitchFamily="34" charset="0"/>
              <a:ea typeface="汉仪行楷简" panose="02010600000101010101" charset="-122"/>
            </a:endParaRPr>
          </a:p>
        </p:txBody>
      </p:sp>
      <p:sp>
        <p:nvSpPr>
          <p:cNvPr id="43" name="文本框 42"/>
          <p:cNvSpPr txBox="1"/>
          <p:nvPr/>
        </p:nvSpPr>
        <p:spPr>
          <a:xfrm>
            <a:off x="3726028" y="13462938"/>
            <a:ext cx="5349240" cy="521970"/>
          </a:xfrm>
          <a:prstGeom prst="rect">
            <a:avLst/>
          </a:prstGeom>
          <a:noFill/>
        </p:spPr>
        <p:txBody>
          <a:bodyPr wrap="square">
            <a:spAutoFit/>
          </a:bodyPr>
          <a:lstStyle/>
          <a:p>
            <a:r>
              <a:rPr lang="zh-CN" altLang="en-US" sz="2800" b="1" dirty="0">
                <a:latin typeface="Arial" panose="020B0604020202020204" pitchFamily="34" charset="0"/>
                <a:ea typeface="汉仪行楷简" panose="02010600000101010101" charset="-122"/>
              </a:rPr>
              <a:t>加强规划实施监测评估</a:t>
            </a:r>
            <a:endParaRPr lang="zh-CN" altLang="en-US" sz="2800" b="1" dirty="0">
              <a:latin typeface="Arial" panose="020B0604020202020204" pitchFamily="34" charset="0"/>
              <a:ea typeface="汉仪行楷简" panose="02010600000101010101" charset="-122"/>
            </a:endParaRPr>
          </a:p>
        </p:txBody>
      </p:sp>
      <p:pic>
        <p:nvPicPr>
          <p:cNvPr id="25" name="图片 24"/>
          <p:cNvPicPr>
            <a:picLocks noChangeAspect="1"/>
          </p:cNvPicPr>
          <p:nvPr/>
        </p:nvPicPr>
        <p:blipFill>
          <a:blip r:embed="rId2" cstate="print">
            <a:alphaModFix amt="37000"/>
            <a:extLst>
              <a:ext uri="{28A0092B-C50C-407E-A947-70E740481C1C}">
                <a14:useLocalDpi xmlns:a14="http://schemas.microsoft.com/office/drawing/2010/main" val="0"/>
              </a:ext>
            </a:extLst>
          </a:blip>
          <a:stretch>
            <a:fillRect/>
          </a:stretch>
        </p:blipFill>
        <p:spPr>
          <a:xfrm>
            <a:off x="9430150" y="13813352"/>
            <a:ext cx="1490485" cy="2107839"/>
          </a:xfrm>
          <a:prstGeom prst="rect">
            <a:avLst/>
          </a:prstGeom>
        </p:spPr>
      </p:pic>
      <p:grpSp>
        <p:nvGrpSpPr>
          <p:cNvPr id="29" name="组合 28"/>
          <p:cNvGrpSpPr/>
          <p:nvPr/>
        </p:nvGrpSpPr>
        <p:grpSpPr>
          <a:xfrm>
            <a:off x="0" y="374935"/>
            <a:ext cx="10691813" cy="555340"/>
            <a:chOff x="0" y="487695"/>
            <a:chExt cx="10691813" cy="555340"/>
          </a:xfrm>
        </p:grpSpPr>
        <p:cxnSp>
          <p:nvCxnSpPr>
            <p:cNvPr id="30" name="直接连接符 29"/>
            <p:cNvCxnSpPr/>
            <p:nvPr/>
          </p:nvCxnSpPr>
          <p:spPr>
            <a:xfrm>
              <a:off x="0" y="1043035"/>
              <a:ext cx="10691813" cy="0"/>
            </a:xfrm>
            <a:prstGeom prst="line">
              <a:avLst/>
            </a:prstGeom>
            <a:ln w="25400">
              <a:solidFill>
                <a:srgbClr val="CB6C2B"/>
              </a:solidFill>
              <a:prstDash val="sysDot"/>
            </a:ln>
          </p:spPr>
          <p:style>
            <a:lnRef idx="1">
              <a:schemeClr val="accent1"/>
            </a:lnRef>
            <a:fillRef idx="0">
              <a:schemeClr val="accent1"/>
            </a:fillRef>
            <a:effectRef idx="0">
              <a:schemeClr val="accent1"/>
            </a:effectRef>
            <a:fontRef idx="minor">
              <a:schemeClr val="tx1"/>
            </a:fontRef>
          </p:style>
        </p:cxnSp>
        <p:grpSp>
          <p:nvGrpSpPr>
            <p:cNvPr id="31" name="组合 30"/>
            <p:cNvGrpSpPr/>
            <p:nvPr/>
          </p:nvGrpSpPr>
          <p:grpSpPr>
            <a:xfrm>
              <a:off x="523366" y="487695"/>
              <a:ext cx="8099140" cy="488542"/>
              <a:chOff x="523366" y="487695"/>
              <a:chExt cx="8099140" cy="488542"/>
            </a:xfrm>
          </p:grpSpPr>
          <p:sp>
            <p:nvSpPr>
              <p:cNvPr id="32" name="矩形 31"/>
              <p:cNvSpPr/>
              <p:nvPr/>
            </p:nvSpPr>
            <p:spPr>
              <a:xfrm>
                <a:off x="523366" y="487695"/>
                <a:ext cx="326740" cy="326740"/>
              </a:xfrm>
              <a:prstGeom prst="rect">
                <a:avLst/>
              </a:prstGeom>
              <a:gradFill flip="none" rotWithShape="1">
                <a:gsLst>
                  <a:gs pos="0">
                    <a:schemeClr val="bg1"/>
                  </a:gs>
                  <a:gs pos="14000">
                    <a:srgbClr val="CB6C2B"/>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CB6C2B"/>
                  </a:solidFill>
                </a:endParaRPr>
              </a:p>
            </p:txBody>
          </p:sp>
          <p:sp>
            <p:nvSpPr>
              <p:cNvPr id="35" name="矩形 34"/>
              <p:cNvSpPr/>
              <p:nvPr/>
            </p:nvSpPr>
            <p:spPr>
              <a:xfrm>
                <a:off x="880815" y="674992"/>
                <a:ext cx="239481" cy="239481"/>
              </a:xfrm>
              <a:prstGeom prst="rect">
                <a:avLst/>
              </a:prstGeom>
              <a:gradFill>
                <a:gsLst>
                  <a:gs pos="0">
                    <a:schemeClr val="bg1"/>
                  </a:gs>
                  <a:gs pos="12000">
                    <a:srgbClr val="CB6C2B"/>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文本框 36"/>
              <p:cNvSpPr txBox="1"/>
              <p:nvPr/>
            </p:nvSpPr>
            <p:spPr>
              <a:xfrm>
                <a:off x="1682928" y="639992"/>
                <a:ext cx="6939578" cy="336245"/>
              </a:xfrm>
              <a:prstGeom prst="rect">
                <a:avLst/>
              </a:prstGeom>
              <a:noFill/>
            </p:spPr>
            <p:txBody>
              <a:bodyPr wrap="square">
                <a:spAutoFit/>
              </a:bodyPr>
              <a:lstStyle/>
              <a:p>
                <a:r>
                  <a:rPr lang="en-US" altLang="zh-CN" sz="1600" b="1" dirty="0">
                    <a:solidFill>
                      <a:srgbClr val="CB6C2B"/>
                    </a:solidFill>
                    <a:latin typeface="Arial" panose="020B0604020202020204" pitchFamily="34" charset="0"/>
                    <a:ea typeface="汉仪闫锐敏行楷简" panose="00020600040101010101" charset="-122"/>
                  </a:rPr>
                  <a:t>《</a:t>
                </a:r>
                <a:r>
                  <a:rPr lang="zh-CN" altLang="en-US" sz="1600" b="1" dirty="0">
                    <a:solidFill>
                      <a:srgbClr val="CB6C2B"/>
                    </a:solidFill>
                    <a:latin typeface="Arial" panose="020B0604020202020204" pitchFamily="34" charset="0"/>
                    <a:ea typeface="汉仪闫锐敏行楷简" panose="00020600040101010101" charset="-122"/>
                  </a:rPr>
                  <a:t>岚城镇国土空间总体规划（</a:t>
                </a:r>
                <a:r>
                  <a:rPr lang="en-US" altLang="zh-CN" sz="1600" b="1" dirty="0">
                    <a:solidFill>
                      <a:srgbClr val="CB6C2B"/>
                    </a:solidFill>
                    <a:latin typeface="Arial" panose="020B0604020202020204" pitchFamily="34" charset="0"/>
                    <a:ea typeface="汉仪闫锐敏行楷简" panose="00020600040101010101" charset="-122"/>
                  </a:rPr>
                  <a:t>2021-2035</a:t>
                </a:r>
                <a:r>
                  <a:rPr lang="zh-CN" altLang="en-US" sz="1600" b="1" dirty="0">
                    <a:solidFill>
                      <a:srgbClr val="CB6C2B"/>
                    </a:solidFill>
                    <a:latin typeface="Arial" panose="020B0604020202020204" pitchFamily="34" charset="0"/>
                    <a:ea typeface="汉仪闫锐敏行楷简" panose="00020600040101010101" charset="-122"/>
                  </a:rPr>
                  <a:t>）</a:t>
                </a:r>
                <a:r>
                  <a:rPr lang="en-US" altLang="zh-CN" sz="1600" b="1" dirty="0">
                    <a:solidFill>
                      <a:srgbClr val="CB6C2B"/>
                    </a:solidFill>
                    <a:latin typeface="Arial" panose="020B0604020202020204" pitchFamily="34" charset="0"/>
                    <a:ea typeface="汉仪闫锐敏行楷简" panose="00020600040101010101" charset="-122"/>
                  </a:rPr>
                  <a:t>》</a:t>
                </a:r>
                <a:r>
                  <a:rPr lang="zh-CN" altLang="en-US" sz="1600" b="1" dirty="0">
                    <a:solidFill>
                      <a:srgbClr val="CB6C2B"/>
                    </a:solidFill>
                    <a:latin typeface="Arial" panose="020B0604020202020204" pitchFamily="34" charset="0"/>
                    <a:ea typeface="汉仪闫锐敏行楷简" panose="00020600040101010101" charset="-122"/>
                  </a:rPr>
                  <a:t>（公众版）</a:t>
                </a:r>
                <a:endParaRPr lang="zh-CN" altLang="en-US" sz="1600" b="1" dirty="0">
                  <a:solidFill>
                    <a:srgbClr val="CB6C2B"/>
                  </a:solidFill>
                  <a:latin typeface="Arial" panose="020B0604020202020204" pitchFamily="34" charset="0"/>
                  <a:ea typeface="汉仪闫锐敏行楷简" panose="00020600040101010101" charset="-122"/>
                </a:endParaRPr>
              </a:p>
            </p:txBody>
          </p:sp>
        </p:grpSp>
      </p:grpSp>
      <p:sp>
        <p:nvSpPr>
          <p:cNvPr id="40" name="object 2"/>
          <p:cNvSpPr/>
          <p:nvPr/>
        </p:nvSpPr>
        <p:spPr>
          <a:xfrm>
            <a:off x="1126385" y="1478751"/>
            <a:ext cx="973404" cy="330302"/>
          </a:xfrm>
          <a:prstGeom prst="rect">
            <a:avLst/>
          </a:prstGeom>
          <a:blipFill>
            <a:blip r:embed="rId3" cstate="print">
              <a:alphaModFix amt="30000"/>
            </a:blip>
            <a:stretch>
              <a:fillRect/>
            </a:stretch>
          </a:blipFill>
        </p:spPr>
        <p:txBody>
          <a:bodyPr wrap="square" lIns="0" tIns="0" rIns="0" bIns="0" rtlCol="0"/>
          <a:lstStyle/>
          <a:p>
            <a:endParaRPr sz="1020"/>
          </a:p>
        </p:txBody>
      </p:sp>
      <p:sp>
        <p:nvSpPr>
          <p:cNvPr id="44" name="object 2"/>
          <p:cNvSpPr/>
          <p:nvPr/>
        </p:nvSpPr>
        <p:spPr>
          <a:xfrm>
            <a:off x="1181373" y="4901984"/>
            <a:ext cx="973404" cy="330302"/>
          </a:xfrm>
          <a:prstGeom prst="rect">
            <a:avLst/>
          </a:prstGeom>
          <a:blipFill>
            <a:blip r:embed="rId3" cstate="print">
              <a:alphaModFix amt="30000"/>
            </a:blip>
            <a:stretch>
              <a:fillRect/>
            </a:stretch>
          </a:blipFill>
        </p:spPr>
        <p:txBody>
          <a:bodyPr wrap="square" lIns="0" tIns="0" rIns="0" bIns="0" rtlCol="0"/>
          <a:lstStyle/>
          <a:p>
            <a:endParaRPr sz="1020"/>
          </a:p>
        </p:txBody>
      </p:sp>
      <p:sp>
        <p:nvSpPr>
          <p:cNvPr id="45" name="object 2"/>
          <p:cNvSpPr/>
          <p:nvPr/>
        </p:nvSpPr>
        <p:spPr>
          <a:xfrm>
            <a:off x="1196226" y="10487165"/>
            <a:ext cx="973404" cy="330302"/>
          </a:xfrm>
          <a:prstGeom prst="rect">
            <a:avLst/>
          </a:prstGeom>
          <a:blipFill>
            <a:blip r:embed="rId3" cstate="print">
              <a:alphaModFix amt="30000"/>
            </a:blip>
            <a:stretch>
              <a:fillRect/>
            </a:stretch>
          </a:blipFill>
        </p:spPr>
        <p:txBody>
          <a:bodyPr wrap="square" lIns="0" tIns="0" rIns="0" bIns="0" rtlCol="0"/>
          <a:lstStyle/>
          <a:p>
            <a:endParaRPr sz="1020"/>
          </a:p>
        </p:txBody>
      </p:sp>
      <p:sp>
        <p:nvSpPr>
          <p:cNvPr id="47" name="object 3"/>
          <p:cNvSpPr txBox="1"/>
          <p:nvPr/>
        </p:nvSpPr>
        <p:spPr>
          <a:xfrm>
            <a:off x="1316160" y="4617490"/>
            <a:ext cx="5655080" cy="503555"/>
          </a:xfrm>
          <a:prstGeom prst="rect">
            <a:avLst/>
          </a:prstGeom>
        </p:spPr>
        <p:txBody>
          <a:bodyPr vert="horz" wrap="square" lIns="0" tIns="11461" rIns="0" bIns="0" rtlCol="0" anchor="ctr">
            <a:spAutoFit/>
          </a:bodyPr>
          <a:lstStyle>
            <a:lvl1pPr algn="l" defTabSz="1069340" rtl="0" eaLnBrk="1" latinLnBrk="0" hangingPunct="1">
              <a:lnSpc>
                <a:spcPct val="90000"/>
              </a:lnSpc>
              <a:spcBef>
                <a:spcPct val="0"/>
              </a:spcBef>
              <a:buNone/>
              <a:defRPr sz="5145" kern="1200">
                <a:solidFill>
                  <a:schemeClr val="tx1"/>
                </a:solidFill>
                <a:latin typeface="+mj-lt"/>
                <a:ea typeface="+mj-ea"/>
                <a:cs typeface="+mj-cs"/>
              </a:defRPr>
            </a:lvl1pPr>
          </a:lstStyle>
          <a:p>
            <a:pPr marL="9525">
              <a:lnSpc>
                <a:spcPct val="100000"/>
              </a:lnSpc>
              <a:spcBef>
                <a:spcPts val="90"/>
              </a:spcBef>
            </a:pPr>
            <a:r>
              <a:rPr lang="en-US" altLang="zh-CN" sz="3200" b="1" spc="26" dirty="0">
                <a:solidFill>
                  <a:srgbClr val="CB6C2B"/>
                </a:solidFill>
                <a:latin typeface="Arial" panose="020B0604020202020204" pitchFamily="34" charset="0"/>
                <a:ea typeface="汉仪行楷简" panose="02010600000101010101" charset="-122"/>
              </a:rPr>
              <a:t>7.2</a:t>
            </a:r>
            <a:r>
              <a:rPr lang="zh-CN" altLang="en-US" sz="3200" b="1" spc="26" dirty="0">
                <a:solidFill>
                  <a:srgbClr val="CB6C2B"/>
                </a:solidFill>
                <a:latin typeface="Arial" panose="020B0604020202020204" pitchFamily="34" charset="0"/>
                <a:ea typeface="汉仪行楷简" panose="02010600000101010101" charset="-122"/>
              </a:rPr>
              <a:t>制定近期实施计划</a:t>
            </a:r>
            <a:endParaRPr lang="zh-CN" altLang="en-US" sz="3200" b="1" spc="26" dirty="0">
              <a:solidFill>
                <a:srgbClr val="CB6C2B"/>
              </a:solidFill>
              <a:latin typeface="Arial" panose="020B0604020202020204" pitchFamily="34" charset="0"/>
              <a:ea typeface="汉仪行楷简" panose="02010600000101010101" charset="-122"/>
            </a:endParaRPr>
          </a:p>
        </p:txBody>
      </p:sp>
      <p:sp>
        <p:nvSpPr>
          <p:cNvPr id="48" name="object 3"/>
          <p:cNvSpPr txBox="1"/>
          <p:nvPr/>
        </p:nvSpPr>
        <p:spPr>
          <a:xfrm>
            <a:off x="1316160" y="10163525"/>
            <a:ext cx="5655080" cy="503555"/>
          </a:xfrm>
          <a:prstGeom prst="rect">
            <a:avLst/>
          </a:prstGeom>
        </p:spPr>
        <p:txBody>
          <a:bodyPr vert="horz" wrap="square" lIns="0" tIns="11461" rIns="0" bIns="0" rtlCol="0" anchor="ctr">
            <a:spAutoFit/>
          </a:bodyPr>
          <a:lstStyle>
            <a:lvl1pPr algn="l" defTabSz="1069340" rtl="0" eaLnBrk="1" latinLnBrk="0" hangingPunct="1">
              <a:lnSpc>
                <a:spcPct val="90000"/>
              </a:lnSpc>
              <a:spcBef>
                <a:spcPct val="0"/>
              </a:spcBef>
              <a:buNone/>
              <a:defRPr sz="5145" kern="1200">
                <a:solidFill>
                  <a:schemeClr val="tx1"/>
                </a:solidFill>
                <a:latin typeface="+mj-lt"/>
                <a:ea typeface="+mj-ea"/>
                <a:cs typeface="+mj-cs"/>
              </a:defRPr>
            </a:lvl1pPr>
          </a:lstStyle>
          <a:p>
            <a:pPr marL="9525">
              <a:lnSpc>
                <a:spcPct val="100000"/>
              </a:lnSpc>
              <a:spcBef>
                <a:spcPts val="90"/>
              </a:spcBef>
            </a:pPr>
            <a:r>
              <a:rPr lang="en-US" altLang="zh-CN" sz="3200" b="1" spc="26" dirty="0">
                <a:solidFill>
                  <a:srgbClr val="CB6C2B"/>
                </a:solidFill>
                <a:latin typeface="Arial" panose="020B0604020202020204" pitchFamily="34" charset="0"/>
                <a:ea typeface="汉仪行楷简" panose="02010600000101010101" charset="-122"/>
              </a:rPr>
              <a:t>7.3</a:t>
            </a:r>
            <a:r>
              <a:rPr lang="zh-CN" altLang="en-US" sz="3200" b="1" spc="26" dirty="0">
                <a:solidFill>
                  <a:srgbClr val="CB6C2B"/>
                </a:solidFill>
                <a:latin typeface="Arial" panose="020B0604020202020204" pitchFamily="34" charset="0"/>
                <a:ea typeface="汉仪行楷简" panose="02010600000101010101" charset="-122"/>
              </a:rPr>
              <a:t>完善规划实施保障机制</a:t>
            </a:r>
            <a:endParaRPr lang="zh-CN" altLang="en-US" sz="3200" b="1" spc="26" dirty="0">
              <a:solidFill>
                <a:srgbClr val="CB6C2B"/>
              </a:solidFill>
              <a:latin typeface="Arial" panose="020B0604020202020204" pitchFamily="34" charset="0"/>
              <a:ea typeface="汉仪行楷简" panose="02010600000101010101" charset="-122"/>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6" name="图片 35"/>
          <p:cNvPicPr>
            <a:picLocks noChangeAspect="1"/>
          </p:cNvPicPr>
          <p:nvPr/>
        </p:nvPicPr>
        <p:blipFill rotWithShape="1">
          <a:blip r:embed="rId1" cstate="print">
            <a:extLst>
              <a:ext uri="{28A0092B-C50C-407E-A947-70E740481C1C}">
                <a14:useLocalDpi xmlns:a14="http://schemas.microsoft.com/office/drawing/2010/main" val="0"/>
              </a:ext>
            </a:extLst>
          </a:blip>
          <a:srcRect l="11354" t="29336" r="30043" b="46473"/>
          <a:stretch>
            <a:fillRect/>
          </a:stretch>
        </p:blipFill>
        <p:spPr>
          <a:xfrm>
            <a:off x="686736" y="6320634"/>
            <a:ext cx="4536338" cy="2648244"/>
          </a:xfrm>
          <a:prstGeom prst="rect">
            <a:avLst/>
          </a:prstGeom>
        </p:spPr>
      </p:pic>
      <p:pic>
        <p:nvPicPr>
          <p:cNvPr id="32" name="图片 31"/>
          <p:cNvPicPr>
            <a:picLocks noChangeAspect="1"/>
          </p:cNvPicPr>
          <p:nvPr/>
        </p:nvPicPr>
        <p:blipFill rotWithShape="1">
          <a:blip r:embed="rId2" cstate="print">
            <a:extLst>
              <a:ext uri="{28A0092B-C50C-407E-A947-70E740481C1C}">
                <a14:useLocalDpi xmlns:a14="http://schemas.microsoft.com/office/drawing/2010/main" val="0"/>
              </a:ext>
            </a:extLst>
          </a:blip>
          <a:srcRect l="10533" t="30345" r="35090" b="47602"/>
          <a:stretch>
            <a:fillRect/>
          </a:stretch>
        </p:blipFill>
        <p:spPr>
          <a:xfrm>
            <a:off x="5575660" y="2664023"/>
            <a:ext cx="4226447" cy="2423997"/>
          </a:xfrm>
          <a:prstGeom prst="rect">
            <a:avLst/>
          </a:prstGeom>
        </p:spPr>
      </p:pic>
      <p:sp>
        <p:nvSpPr>
          <p:cNvPr id="2" name="object 2"/>
          <p:cNvSpPr/>
          <p:nvPr/>
        </p:nvSpPr>
        <p:spPr>
          <a:xfrm>
            <a:off x="1126384" y="1483318"/>
            <a:ext cx="1016024" cy="362267"/>
          </a:xfrm>
          <a:prstGeom prst="rect">
            <a:avLst/>
          </a:prstGeom>
          <a:blipFill>
            <a:blip r:embed="rId3" cstate="print"/>
            <a:stretch>
              <a:fillRect/>
            </a:stretch>
          </a:blipFill>
        </p:spPr>
        <p:txBody>
          <a:bodyPr wrap="square" lIns="0" tIns="0" rIns="0" bIns="0" rtlCol="0"/>
          <a:lstStyle/>
          <a:p>
            <a:endParaRPr sz="1020"/>
          </a:p>
        </p:txBody>
      </p:sp>
      <p:sp>
        <p:nvSpPr>
          <p:cNvPr id="3" name="object 3"/>
          <p:cNvSpPr/>
          <p:nvPr/>
        </p:nvSpPr>
        <p:spPr>
          <a:xfrm>
            <a:off x="741285" y="1274786"/>
            <a:ext cx="1701046" cy="875356"/>
          </a:xfrm>
          <a:custGeom>
            <a:avLst/>
            <a:gdLst/>
            <a:ahLst/>
            <a:cxnLst/>
            <a:rect l="l" t="t" r="r" b="b"/>
            <a:pathLst>
              <a:path w="2261870" h="1163955">
                <a:moveTo>
                  <a:pt x="2067823" y="0"/>
                </a:moveTo>
                <a:lnTo>
                  <a:pt x="0" y="0"/>
                </a:lnTo>
                <a:lnTo>
                  <a:pt x="0" y="1163783"/>
                </a:lnTo>
                <a:lnTo>
                  <a:pt x="2261787" y="1163783"/>
                </a:lnTo>
                <a:lnTo>
                  <a:pt x="2261787" y="193963"/>
                </a:lnTo>
                <a:lnTo>
                  <a:pt x="2067823" y="0"/>
                </a:lnTo>
                <a:close/>
              </a:path>
            </a:pathLst>
          </a:custGeom>
          <a:solidFill>
            <a:srgbClr val="FFFFFF"/>
          </a:solidFill>
        </p:spPr>
        <p:txBody>
          <a:bodyPr wrap="square" lIns="0" tIns="0" rIns="0" bIns="0" rtlCol="0"/>
          <a:lstStyle/>
          <a:p>
            <a:endParaRPr sz="1020"/>
          </a:p>
        </p:txBody>
      </p:sp>
      <p:sp>
        <p:nvSpPr>
          <p:cNvPr id="5" name="object 5"/>
          <p:cNvSpPr txBox="1"/>
          <p:nvPr/>
        </p:nvSpPr>
        <p:spPr>
          <a:xfrm>
            <a:off x="916356" y="1262854"/>
            <a:ext cx="4423580" cy="3600450"/>
          </a:xfrm>
          <a:prstGeom prst="rect">
            <a:avLst/>
          </a:prstGeom>
        </p:spPr>
        <p:txBody>
          <a:bodyPr vert="horz" wrap="square" lIns="0" tIns="0" rIns="0" bIns="0" rtlCol="0">
            <a:spAutoFit/>
          </a:bodyPr>
          <a:lstStyle/>
          <a:p>
            <a:pPr marL="424180">
              <a:tabLst>
                <a:tab pos="1148080" algn="l"/>
              </a:tabLst>
            </a:pPr>
            <a:r>
              <a:rPr lang="en-US" altLang="zh-CN" sz="3200" b="1" spc="11" dirty="0">
                <a:solidFill>
                  <a:srgbClr val="CB6C2B"/>
                </a:solidFill>
                <a:latin typeface="Arial" panose="020B0604020202020204" pitchFamily="34" charset="0"/>
                <a:ea typeface="汉仪行楷简" panose="02010600000101010101" charset="-122"/>
                <a:cs typeface="微软雅黑" panose="020B0503020204020204" pitchFamily="34" charset="-122"/>
              </a:rPr>
              <a:t>7.3</a:t>
            </a:r>
            <a:r>
              <a:rPr sz="3200" b="1" spc="11" dirty="0">
                <a:solidFill>
                  <a:srgbClr val="CB6C2B"/>
                </a:solidFill>
                <a:latin typeface="Arial" panose="020B0604020202020204" pitchFamily="34" charset="0"/>
                <a:ea typeface="汉仪行楷简" panose="02010600000101010101" charset="-122"/>
                <a:cs typeface="微软雅黑" panose="020B0503020204020204" pitchFamily="34" charset="-122"/>
              </a:rPr>
              <a:t>	</a:t>
            </a:r>
            <a:r>
              <a:rPr sz="3200" b="1" spc="26" dirty="0" err="1">
                <a:solidFill>
                  <a:srgbClr val="CB6C2B"/>
                </a:solidFill>
                <a:latin typeface="Arial" panose="020B0604020202020204" pitchFamily="34" charset="0"/>
                <a:ea typeface="汉仪行楷简" panose="02010600000101010101" charset="-122"/>
                <a:cs typeface="微软雅黑" panose="020B0503020204020204" pitchFamily="34" charset="-122"/>
              </a:rPr>
              <a:t>规划实施保障</a:t>
            </a:r>
            <a:endParaRPr sz="3200" dirty="0">
              <a:solidFill>
                <a:srgbClr val="CB6C2B"/>
              </a:solidFill>
              <a:latin typeface="Arial" panose="020B0604020202020204" pitchFamily="34" charset="0"/>
              <a:ea typeface="汉仪行楷简" panose="02010600000101010101" charset="-122"/>
              <a:cs typeface="微软雅黑" panose="020B0503020204020204" pitchFamily="34" charset="-122"/>
            </a:endParaRPr>
          </a:p>
          <a:p>
            <a:pPr>
              <a:lnSpc>
                <a:spcPct val="100000"/>
              </a:lnSpc>
            </a:pPr>
            <a:endParaRPr sz="2710" dirty="0">
              <a:latin typeface="Arial" panose="020B0604020202020204" pitchFamily="34" charset="0"/>
              <a:ea typeface="汉仪行楷简" panose="02010600000101010101" charset="-122"/>
              <a:cs typeface="Times New Roman" panose="02020603050405020304"/>
            </a:endParaRPr>
          </a:p>
          <a:p>
            <a:pPr>
              <a:spcBef>
                <a:spcPts val="5"/>
              </a:spcBef>
            </a:pPr>
            <a:endParaRPr sz="3160" dirty="0">
              <a:latin typeface="Arial" panose="020B0604020202020204" pitchFamily="34" charset="0"/>
              <a:ea typeface="汉仪行楷简" panose="02010600000101010101" charset="-122"/>
              <a:cs typeface="Times New Roman" panose="02020603050405020304"/>
            </a:endParaRPr>
          </a:p>
          <a:p>
            <a:pPr marL="40640"/>
            <a:r>
              <a:rPr sz="2370" b="1" spc="252" dirty="0">
                <a:solidFill>
                  <a:srgbClr val="9E6338"/>
                </a:solidFill>
                <a:latin typeface="Arial" panose="020B0604020202020204" pitchFamily="34" charset="0"/>
                <a:ea typeface="汉仪行楷简" panose="02010600000101010101" charset="-122"/>
                <a:cs typeface="微软雅黑" panose="020B0503020204020204" pitchFamily="34" charset="-122"/>
              </a:rPr>
              <a:t>建立国土空间规划“一张图”</a:t>
            </a:r>
            <a:r>
              <a:rPr sz="2370" b="1" spc="-455" dirty="0">
                <a:solidFill>
                  <a:srgbClr val="9E6338"/>
                </a:solidFill>
                <a:latin typeface="Arial" panose="020B0604020202020204" pitchFamily="34" charset="0"/>
                <a:ea typeface="汉仪行楷简" panose="02010600000101010101" charset="-122"/>
                <a:cs typeface="微软雅黑" panose="020B0503020204020204" pitchFamily="34" charset="-122"/>
              </a:rPr>
              <a:t> </a:t>
            </a:r>
            <a:endParaRPr sz="2370" dirty="0">
              <a:latin typeface="Arial" panose="020B0604020202020204" pitchFamily="34" charset="0"/>
              <a:ea typeface="汉仪行楷简" panose="02010600000101010101" charset="-122"/>
              <a:cs typeface="微软雅黑" panose="020B0503020204020204" pitchFamily="34" charset="-122"/>
            </a:endParaRPr>
          </a:p>
          <a:p>
            <a:pPr marL="9525" marR="157480" indent="539115" algn="just">
              <a:lnSpc>
                <a:spcPct val="149000"/>
              </a:lnSpc>
              <a:spcBef>
                <a:spcPts val="1410"/>
              </a:spcBef>
            </a:pPr>
            <a:r>
              <a:rPr sz="1805" b="1" spc="143" dirty="0" err="1">
                <a:solidFill>
                  <a:srgbClr val="767070"/>
                </a:solidFill>
                <a:latin typeface="Arial" panose="020B0604020202020204" pitchFamily="34" charset="0"/>
                <a:ea typeface="汉仪行楷简" panose="02010600000101010101" charset="-122"/>
              </a:rPr>
              <a:t>实施规划</a:t>
            </a:r>
            <a:r>
              <a:rPr lang="zh-CN" altLang="en-US" sz="1805" b="1" spc="143" dirty="0">
                <a:solidFill>
                  <a:srgbClr val="767070"/>
                </a:solidFill>
                <a:latin typeface="Arial" panose="020B0604020202020204" pitchFamily="34" charset="0"/>
                <a:ea typeface="汉仪行楷简" panose="02010600000101010101" charset="-122"/>
              </a:rPr>
              <a:t>监测</a:t>
            </a:r>
            <a:r>
              <a:rPr sz="1805" b="1" spc="143" dirty="0" err="1">
                <a:solidFill>
                  <a:srgbClr val="767070"/>
                </a:solidFill>
                <a:latin typeface="Arial" panose="020B0604020202020204" pitchFamily="34" charset="0"/>
                <a:ea typeface="汉仪行楷简" panose="02010600000101010101" charset="-122"/>
              </a:rPr>
              <a:t>评估</a:t>
            </a:r>
            <a:r>
              <a:rPr sz="1805" b="1" spc="135" dirty="0" err="1">
                <a:solidFill>
                  <a:srgbClr val="767070"/>
                </a:solidFill>
                <a:latin typeface="Arial" panose="020B0604020202020204" pitchFamily="34" charset="0"/>
                <a:ea typeface="汉仪行楷简" panose="02010600000101010101" charset="-122"/>
                <a:cs typeface="微软雅黑" panose="020B0503020204020204" pitchFamily="34" charset="-122"/>
              </a:rPr>
              <a:t>，</a:t>
            </a:r>
            <a:r>
              <a:rPr sz="1805" b="1" spc="143" dirty="0" err="1">
                <a:solidFill>
                  <a:srgbClr val="767070"/>
                </a:solidFill>
                <a:latin typeface="Arial" panose="020B0604020202020204" pitchFamily="34" charset="0"/>
                <a:ea typeface="汉仪行楷简" panose="02010600000101010101" charset="-122"/>
                <a:cs typeface="微软雅黑" panose="020B0503020204020204" pitchFamily="34" charset="-122"/>
              </a:rPr>
              <a:t>建</a:t>
            </a:r>
            <a:r>
              <a:rPr sz="1805" b="1" spc="135" dirty="0" err="1">
                <a:solidFill>
                  <a:srgbClr val="767070"/>
                </a:solidFill>
                <a:latin typeface="Arial" panose="020B0604020202020204" pitchFamily="34" charset="0"/>
                <a:ea typeface="汉仪行楷简" panose="02010600000101010101" charset="-122"/>
                <a:cs typeface="微软雅黑" panose="020B0503020204020204" pitchFamily="34" charset="-122"/>
              </a:rPr>
              <a:t>立规划动态</a:t>
            </a:r>
            <a:r>
              <a:rPr sz="1805" b="1" spc="135" dirty="0">
                <a:solidFill>
                  <a:srgbClr val="767070"/>
                </a:solidFill>
                <a:latin typeface="Arial" panose="020B0604020202020204" pitchFamily="34" charset="0"/>
                <a:ea typeface="汉仪行楷简" panose="02010600000101010101" charset="-122"/>
                <a:cs typeface="微软雅黑" panose="020B0503020204020204" pitchFamily="34" charset="-122"/>
              </a:rPr>
              <a:t> </a:t>
            </a:r>
            <a:r>
              <a:rPr sz="1805" b="1" spc="139" dirty="0">
                <a:solidFill>
                  <a:srgbClr val="767070"/>
                </a:solidFill>
                <a:latin typeface="Arial" panose="020B0604020202020204" pitchFamily="34" charset="0"/>
                <a:ea typeface="汉仪行楷简" panose="02010600000101010101" charset="-122"/>
                <a:cs typeface="微软雅黑" panose="020B0503020204020204" pitchFamily="34" charset="-122"/>
              </a:rPr>
              <a:t> 监测评估体系与规划体检评估制度，完  善规划动态调整机制、建设国土空间规  </a:t>
            </a:r>
            <a:r>
              <a:rPr sz="1805" b="1" spc="124" dirty="0">
                <a:solidFill>
                  <a:srgbClr val="767070"/>
                </a:solidFill>
                <a:latin typeface="Arial" panose="020B0604020202020204" pitchFamily="34" charset="0"/>
                <a:ea typeface="汉仪行楷简" panose="02010600000101010101" charset="-122"/>
                <a:cs typeface="微软雅黑" panose="020B0503020204020204" pitchFamily="34" charset="-122"/>
              </a:rPr>
              <a:t>划“一张图”信息平台。</a:t>
            </a:r>
            <a:endParaRPr sz="1805" dirty="0">
              <a:latin typeface="Arial" panose="020B0604020202020204" pitchFamily="34" charset="0"/>
              <a:ea typeface="汉仪行楷简" panose="02010600000101010101" charset="-122"/>
              <a:cs typeface="微软雅黑" panose="020B0503020204020204" pitchFamily="34" charset="-122"/>
            </a:endParaRPr>
          </a:p>
        </p:txBody>
      </p:sp>
      <p:sp>
        <p:nvSpPr>
          <p:cNvPr id="6" name="object 6"/>
          <p:cNvSpPr txBox="1"/>
          <p:nvPr/>
        </p:nvSpPr>
        <p:spPr>
          <a:xfrm>
            <a:off x="793253" y="9638227"/>
            <a:ext cx="2711549" cy="363855"/>
          </a:xfrm>
          <a:prstGeom prst="rect">
            <a:avLst/>
          </a:prstGeom>
        </p:spPr>
        <p:txBody>
          <a:bodyPr vert="horz" wrap="square" lIns="0" tIns="0" rIns="0" bIns="0" rtlCol="0">
            <a:spAutoFit/>
          </a:bodyPr>
          <a:lstStyle/>
          <a:p>
            <a:pPr marL="9525"/>
            <a:r>
              <a:rPr sz="2370" b="1" spc="244" dirty="0">
                <a:solidFill>
                  <a:srgbClr val="9E6338"/>
                </a:solidFill>
                <a:latin typeface="Arial" panose="020B0604020202020204" pitchFamily="34" charset="0"/>
                <a:ea typeface="汉仪行楷简" panose="02010600000101010101" charset="-122"/>
                <a:cs typeface="微软雅黑" panose="020B0503020204020204" pitchFamily="34" charset="-122"/>
              </a:rPr>
              <a:t>规划政策保障体系</a:t>
            </a:r>
            <a:r>
              <a:rPr sz="2370" b="1" spc="-455" dirty="0">
                <a:solidFill>
                  <a:srgbClr val="9E6338"/>
                </a:solidFill>
                <a:latin typeface="Arial" panose="020B0604020202020204" pitchFamily="34" charset="0"/>
                <a:ea typeface="汉仪行楷简" panose="02010600000101010101" charset="-122"/>
                <a:cs typeface="微软雅黑" panose="020B0503020204020204" pitchFamily="34" charset="-122"/>
              </a:rPr>
              <a:t> </a:t>
            </a:r>
            <a:endParaRPr sz="2370">
              <a:latin typeface="Arial" panose="020B0604020202020204" pitchFamily="34" charset="0"/>
              <a:ea typeface="汉仪行楷简" panose="02010600000101010101" charset="-122"/>
              <a:cs typeface="微软雅黑" panose="020B0503020204020204" pitchFamily="34" charset="-122"/>
            </a:endParaRPr>
          </a:p>
        </p:txBody>
      </p:sp>
      <p:sp>
        <p:nvSpPr>
          <p:cNvPr id="7" name="object 7"/>
          <p:cNvSpPr txBox="1"/>
          <p:nvPr/>
        </p:nvSpPr>
        <p:spPr>
          <a:xfrm>
            <a:off x="4839971" y="6132564"/>
            <a:ext cx="5530549" cy="2684780"/>
          </a:xfrm>
          <a:prstGeom prst="rect">
            <a:avLst/>
          </a:prstGeom>
        </p:spPr>
        <p:txBody>
          <a:bodyPr vert="horz" wrap="square" lIns="0" tIns="0" rIns="0" bIns="0" rtlCol="0">
            <a:spAutoFit/>
          </a:bodyPr>
          <a:lstStyle/>
          <a:p>
            <a:pPr marL="9525"/>
            <a:r>
              <a:rPr sz="2370" b="1" spc="229" dirty="0" err="1">
                <a:solidFill>
                  <a:srgbClr val="9E6338"/>
                </a:solidFill>
                <a:latin typeface="Arial" panose="020B0604020202020204" pitchFamily="34" charset="0"/>
                <a:ea typeface="汉仪行楷简" panose="02010600000101010101" charset="-122"/>
                <a:cs typeface="微软雅黑" panose="020B0503020204020204" pitchFamily="34" charset="-122"/>
              </a:rPr>
              <a:t>建立</a:t>
            </a:r>
            <a:r>
              <a:rPr sz="2370" b="1" spc="229" dirty="0">
                <a:solidFill>
                  <a:srgbClr val="9E6338"/>
                </a:solidFill>
                <a:latin typeface="Arial" panose="020B0604020202020204" pitchFamily="34" charset="0"/>
                <a:ea typeface="汉仪行楷简" panose="02010600000101010101" charset="-122"/>
                <a:cs typeface="微软雅黑" panose="020B0503020204020204" pitchFamily="34" charset="-122"/>
              </a:rPr>
              <a:t>“</a:t>
            </a:r>
            <a:r>
              <a:rPr lang="zh-CN" altLang="en-US" sz="2370" b="1" spc="188" dirty="0">
                <a:solidFill>
                  <a:srgbClr val="9E6338"/>
                </a:solidFill>
                <a:latin typeface="Arial" panose="020B0604020202020204" pitchFamily="34" charset="0"/>
                <a:ea typeface="汉仪行楷简" panose="02010600000101010101" charset="-122"/>
              </a:rPr>
              <a:t>镇域</a:t>
            </a:r>
            <a:r>
              <a:rPr sz="2370" b="1" spc="229" dirty="0">
                <a:solidFill>
                  <a:srgbClr val="9E6338"/>
                </a:solidFill>
                <a:latin typeface="Arial" panose="020B0604020202020204" pitchFamily="34" charset="0"/>
                <a:ea typeface="汉仪行楷简" panose="02010600000101010101" charset="-122"/>
                <a:cs typeface="微软雅黑" panose="020B0503020204020204" pitchFamily="34" charset="-122"/>
              </a:rPr>
              <a:t>-</a:t>
            </a:r>
            <a:r>
              <a:rPr sz="2370" b="1" spc="-463" dirty="0">
                <a:solidFill>
                  <a:srgbClr val="9E6338"/>
                </a:solidFill>
                <a:latin typeface="Arial" panose="020B0604020202020204" pitchFamily="34" charset="0"/>
                <a:ea typeface="汉仪行楷简" panose="02010600000101010101" charset="-122"/>
                <a:cs typeface="微软雅黑" panose="020B0503020204020204" pitchFamily="34" charset="-122"/>
              </a:rPr>
              <a:t> </a:t>
            </a:r>
            <a:r>
              <a:rPr sz="2370" b="1" spc="188" dirty="0" err="1">
                <a:solidFill>
                  <a:srgbClr val="9E6338"/>
                </a:solidFill>
                <a:latin typeface="Arial" panose="020B0604020202020204" pitchFamily="34" charset="0"/>
                <a:ea typeface="汉仪行楷简" panose="02010600000101010101" charset="-122"/>
                <a:cs typeface="微软雅黑" panose="020B0503020204020204" pitchFamily="34" charset="-122"/>
              </a:rPr>
              <a:t>单元</a:t>
            </a:r>
            <a:r>
              <a:rPr sz="2370" b="1" spc="188" dirty="0">
                <a:solidFill>
                  <a:srgbClr val="9E6338"/>
                </a:solidFill>
                <a:latin typeface="Arial" panose="020B0604020202020204" pitchFamily="34" charset="0"/>
                <a:ea typeface="汉仪行楷简" panose="02010600000101010101" charset="-122"/>
                <a:cs typeface="微软雅黑" panose="020B0503020204020204" pitchFamily="34" charset="-122"/>
              </a:rPr>
              <a:t>”</a:t>
            </a:r>
            <a:r>
              <a:rPr sz="2370" b="1" spc="-466" dirty="0">
                <a:solidFill>
                  <a:srgbClr val="9E6338"/>
                </a:solidFill>
                <a:latin typeface="Arial" panose="020B0604020202020204" pitchFamily="34" charset="0"/>
                <a:ea typeface="汉仪行楷简" panose="02010600000101010101" charset="-122"/>
                <a:cs typeface="微软雅黑" panose="020B0503020204020204" pitchFamily="34" charset="-122"/>
              </a:rPr>
              <a:t> </a:t>
            </a:r>
            <a:r>
              <a:rPr sz="2370" b="1" spc="241" dirty="0">
                <a:solidFill>
                  <a:srgbClr val="9E6338"/>
                </a:solidFill>
                <a:latin typeface="Arial" panose="020B0604020202020204" pitchFamily="34" charset="0"/>
                <a:ea typeface="汉仪行楷简" panose="02010600000101010101" charset="-122"/>
                <a:cs typeface="微软雅黑" panose="020B0503020204020204" pitchFamily="34" charset="-122"/>
              </a:rPr>
              <a:t>二级规划管控体系</a:t>
            </a:r>
            <a:endParaRPr sz="2370" dirty="0">
              <a:latin typeface="Arial" panose="020B0604020202020204" pitchFamily="34" charset="0"/>
              <a:ea typeface="汉仪行楷简" panose="02010600000101010101" charset="-122"/>
              <a:cs typeface="微软雅黑" panose="020B0503020204020204" pitchFamily="34" charset="-122"/>
            </a:endParaRPr>
          </a:p>
          <a:p>
            <a:pPr marL="902335" marR="167005" indent="539750">
              <a:lnSpc>
                <a:spcPct val="149000"/>
              </a:lnSpc>
              <a:spcBef>
                <a:spcPts val="1920"/>
              </a:spcBef>
            </a:pPr>
            <a:r>
              <a:rPr sz="1805" b="1" spc="139" dirty="0" err="1">
                <a:solidFill>
                  <a:srgbClr val="767070"/>
                </a:solidFill>
                <a:latin typeface="Arial" panose="020B0604020202020204" pitchFamily="34" charset="0"/>
                <a:ea typeface="汉仪行楷简" panose="02010600000101010101" charset="-122"/>
                <a:cs typeface="微软雅黑" panose="020B0503020204020204" pitchFamily="34" charset="-122"/>
              </a:rPr>
              <a:t>建立</a:t>
            </a:r>
            <a:r>
              <a:rPr sz="1805" b="1" spc="139" dirty="0">
                <a:solidFill>
                  <a:srgbClr val="767070"/>
                </a:solidFill>
                <a:latin typeface="Arial" panose="020B0604020202020204" pitchFamily="34" charset="0"/>
                <a:ea typeface="汉仪行楷简" panose="02010600000101010101" charset="-122"/>
                <a:cs typeface="微软雅黑" panose="020B0503020204020204" pitchFamily="34" charset="-122"/>
              </a:rPr>
              <a:t>“</a:t>
            </a:r>
            <a:r>
              <a:rPr lang="zh-CN" altLang="en-US" sz="1805" b="1" spc="139" dirty="0">
                <a:solidFill>
                  <a:srgbClr val="767070"/>
                </a:solidFill>
                <a:latin typeface="Arial" panose="020B0604020202020204" pitchFamily="34" charset="0"/>
                <a:ea typeface="汉仪行楷简" panose="02010600000101010101" charset="-122"/>
                <a:cs typeface="微软雅黑" panose="020B0503020204020204" pitchFamily="34" charset="-122"/>
              </a:rPr>
              <a:t>镇域</a:t>
            </a:r>
            <a:r>
              <a:rPr sz="1805" b="1" spc="139" dirty="0">
                <a:solidFill>
                  <a:srgbClr val="767070"/>
                </a:solidFill>
                <a:latin typeface="Arial" panose="020B0604020202020204" pitchFamily="34" charset="0"/>
                <a:ea typeface="汉仪行楷简" panose="02010600000101010101" charset="-122"/>
                <a:cs typeface="微软雅黑" panose="020B0503020204020204" pitchFamily="34" charset="-122"/>
              </a:rPr>
              <a:t>-单元”二级规划管控体  系,落实县级指标分解。完善规划技术指 </a:t>
            </a:r>
            <a:r>
              <a:rPr sz="1805" b="1" spc="-523" dirty="0">
                <a:solidFill>
                  <a:srgbClr val="767070"/>
                </a:solidFill>
                <a:latin typeface="Arial" panose="020B0604020202020204" pitchFamily="34" charset="0"/>
                <a:ea typeface="汉仪行楷简" panose="02010600000101010101" charset="-122"/>
                <a:cs typeface="微软雅黑" panose="020B0503020204020204" pitchFamily="34" charset="-122"/>
              </a:rPr>
              <a:t> </a:t>
            </a:r>
            <a:r>
              <a:rPr sz="1805" b="1" spc="135" dirty="0">
                <a:solidFill>
                  <a:srgbClr val="767070"/>
                </a:solidFill>
                <a:latin typeface="Arial" panose="020B0604020202020204" pitchFamily="34" charset="0"/>
                <a:ea typeface="汉仪行楷简" panose="02010600000101010101" charset="-122"/>
                <a:cs typeface="微软雅黑" panose="020B0503020204020204" pitchFamily="34" charset="-122"/>
              </a:rPr>
              <a:t>引与标准，制定片区规划指引、单元规划 </a:t>
            </a:r>
            <a:r>
              <a:rPr sz="1805" b="1" spc="139" dirty="0">
                <a:solidFill>
                  <a:srgbClr val="767070"/>
                </a:solidFill>
                <a:latin typeface="Arial" panose="020B0604020202020204" pitchFamily="34" charset="0"/>
                <a:ea typeface="汉仪行楷简" panose="02010600000101010101" charset="-122"/>
                <a:cs typeface="微软雅黑" panose="020B0503020204020204" pitchFamily="34" charset="-122"/>
              </a:rPr>
              <a:t> </a:t>
            </a:r>
            <a:r>
              <a:rPr sz="1805" b="1" spc="143" dirty="0" err="1">
                <a:solidFill>
                  <a:srgbClr val="767070"/>
                </a:solidFill>
                <a:latin typeface="Arial" panose="020B0604020202020204" pitchFamily="34" charset="0"/>
                <a:ea typeface="汉仪行楷简" panose="02010600000101010101" charset="-122"/>
                <a:cs typeface="微软雅黑" panose="020B0503020204020204" pitchFamily="34" charset="-122"/>
              </a:rPr>
              <a:t>指引</a:t>
            </a:r>
            <a:r>
              <a:rPr sz="1805" b="1" spc="143" dirty="0">
                <a:solidFill>
                  <a:srgbClr val="767070"/>
                </a:solidFill>
                <a:latin typeface="Arial" panose="020B0604020202020204" pitchFamily="34" charset="0"/>
                <a:ea typeface="汉仪行楷简" panose="02010600000101010101" charset="-122"/>
                <a:cs typeface="微软雅黑" panose="020B0503020204020204" pitchFamily="34" charset="-122"/>
              </a:rPr>
              <a:t>、</a:t>
            </a:r>
            <a:r>
              <a:rPr lang="zh-CN" altLang="en-US" sz="1805" b="1" spc="143" dirty="0">
                <a:solidFill>
                  <a:srgbClr val="767070"/>
                </a:solidFill>
                <a:latin typeface="Arial" panose="020B0604020202020204" pitchFamily="34" charset="0"/>
                <a:ea typeface="汉仪行楷简" panose="02010600000101010101" charset="-122"/>
                <a:cs typeface="微软雅黑" panose="020B0503020204020204" pitchFamily="34" charset="-122"/>
              </a:rPr>
              <a:t>城乡</a:t>
            </a:r>
            <a:r>
              <a:rPr sz="1805" b="1" spc="143" dirty="0" err="1">
                <a:solidFill>
                  <a:srgbClr val="767070"/>
                </a:solidFill>
                <a:latin typeface="Arial" panose="020B0604020202020204" pitchFamily="34" charset="0"/>
                <a:ea typeface="汉仪行楷简" panose="02010600000101010101" charset="-122"/>
                <a:cs typeface="微软雅黑" panose="020B0503020204020204" pitchFamily="34" charset="-122"/>
              </a:rPr>
              <a:t>特色风貌控制等相关技术指引</a:t>
            </a:r>
            <a:r>
              <a:rPr sz="1805" b="1" spc="143" dirty="0">
                <a:solidFill>
                  <a:srgbClr val="767070"/>
                </a:solidFill>
                <a:latin typeface="Arial" panose="020B0604020202020204" pitchFamily="34" charset="0"/>
                <a:ea typeface="汉仪行楷简" panose="02010600000101010101" charset="-122"/>
                <a:cs typeface="微软雅黑" panose="020B0503020204020204" pitchFamily="34" charset="-122"/>
              </a:rPr>
              <a:t> </a:t>
            </a:r>
            <a:r>
              <a:rPr sz="1805" b="1" spc="147" dirty="0">
                <a:solidFill>
                  <a:srgbClr val="767070"/>
                </a:solidFill>
                <a:latin typeface="Arial" panose="020B0604020202020204" pitchFamily="34" charset="0"/>
                <a:ea typeface="汉仪行楷简" panose="02010600000101010101" charset="-122"/>
                <a:cs typeface="微软雅黑" panose="020B0503020204020204" pitchFamily="34" charset="-122"/>
              </a:rPr>
              <a:t> </a:t>
            </a:r>
            <a:r>
              <a:rPr sz="1805" b="1" spc="143" dirty="0">
                <a:solidFill>
                  <a:srgbClr val="767070"/>
                </a:solidFill>
                <a:latin typeface="Arial" panose="020B0604020202020204" pitchFamily="34" charset="0"/>
                <a:ea typeface="汉仪行楷简" panose="02010600000101010101" charset="-122"/>
                <a:cs typeface="微软雅黑" panose="020B0503020204020204" pitchFamily="34" charset="-122"/>
              </a:rPr>
              <a:t>与标准。</a:t>
            </a:r>
            <a:endParaRPr sz="1805" dirty="0">
              <a:latin typeface="Arial" panose="020B0604020202020204" pitchFamily="34" charset="0"/>
              <a:ea typeface="汉仪行楷简" panose="02010600000101010101" charset="-122"/>
              <a:cs typeface="微软雅黑" panose="020B0503020204020204" pitchFamily="34" charset="-122"/>
            </a:endParaRPr>
          </a:p>
        </p:txBody>
      </p:sp>
      <p:sp>
        <p:nvSpPr>
          <p:cNvPr id="8" name="object 8"/>
          <p:cNvSpPr/>
          <p:nvPr/>
        </p:nvSpPr>
        <p:spPr>
          <a:xfrm>
            <a:off x="2938484" y="10705164"/>
            <a:ext cx="4788631" cy="3140922"/>
          </a:xfrm>
          <a:prstGeom prst="rect">
            <a:avLst/>
          </a:prstGeom>
          <a:blipFill>
            <a:blip r:embed="rId4" cstate="print"/>
            <a:stretch>
              <a:fillRect/>
            </a:stretch>
          </a:blipFill>
        </p:spPr>
        <p:txBody>
          <a:bodyPr wrap="square" lIns="0" tIns="0" rIns="0" bIns="0" rtlCol="0"/>
          <a:lstStyle/>
          <a:p>
            <a:endParaRPr sz="1020"/>
          </a:p>
        </p:txBody>
      </p:sp>
      <p:sp>
        <p:nvSpPr>
          <p:cNvPr id="9" name="object 9"/>
          <p:cNvSpPr txBox="1"/>
          <p:nvPr/>
        </p:nvSpPr>
        <p:spPr>
          <a:xfrm>
            <a:off x="4768875" y="11923761"/>
            <a:ext cx="1136578" cy="676910"/>
          </a:xfrm>
          <a:prstGeom prst="rect">
            <a:avLst/>
          </a:prstGeom>
        </p:spPr>
        <p:txBody>
          <a:bodyPr vert="horz" wrap="square" lIns="0" tIns="0" rIns="0" bIns="0" rtlCol="0">
            <a:spAutoFit/>
          </a:bodyPr>
          <a:lstStyle/>
          <a:p>
            <a:pPr marL="9525" marR="3810">
              <a:lnSpc>
                <a:spcPct val="101000"/>
              </a:lnSpc>
            </a:pPr>
            <a:r>
              <a:rPr sz="2180" b="1" spc="15" dirty="0">
                <a:solidFill>
                  <a:srgbClr val="FFFFFF"/>
                </a:solidFill>
                <a:latin typeface="Arial" panose="020B0604020202020204" pitchFamily="34" charset="0"/>
                <a:ea typeface="汉仪行楷简" panose="02010600000101010101" charset="-122"/>
                <a:cs typeface="微软雅黑" panose="020B0503020204020204" pitchFamily="34" charset="-122"/>
              </a:rPr>
              <a:t>规划政策  保障体系</a:t>
            </a:r>
            <a:endParaRPr sz="2180" b="1" spc="15" dirty="0">
              <a:solidFill>
                <a:srgbClr val="FFFFFF"/>
              </a:solidFill>
              <a:latin typeface="Arial" panose="020B0604020202020204" pitchFamily="34" charset="0"/>
              <a:ea typeface="汉仪行楷简" panose="02010600000101010101" charset="-122"/>
              <a:cs typeface="微软雅黑" panose="020B0503020204020204" pitchFamily="34" charset="-122"/>
            </a:endParaRPr>
          </a:p>
        </p:txBody>
      </p:sp>
      <p:sp>
        <p:nvSpPr>
          <p:cNvPr id="10" name="object 10"/>
          <p:cNvSpPr/>
          <p:nvPr/>
        </p:nvSpPr>
        <p:spPr>
          <a:xfrm>
            <a:off x="7838232" y="12953353"/>
            <a:ext cx="2033901" cy="1099806"/>
          </a:xfrm>
          <a:custGeom>
            <a:avLst/>
            <a:gdLst/>
            <a:ahLst/>
            <a:cxnLst/>
            <a:rect l="l" t="t" r="r" b="b"/>
            <a:pathLst>
              <a:path w="2704465" h="1462405">
                <a:moveTo>
                  <a:pt x="2460305" y="0"/>
                </a:moveTo>
                <a:lnTo>
                  <a:pt x="243719" y="0"/>
                </a:lnTo>
                <a:lnTo>
                  <a:pt x="213149" y="1899"/>
                </a:lnTo>
                <a:lnTo>
                  <a:pt x="155636" y="16406"/>
                </a:lnTo>
                <a:lnTo>
                  <a:pt x="104481" y="43668"/>
                </a:lnTo>
                <a:lnTo>
                  <a:pt x="61512" y="81859"/>
                </a:lnTo>
                <a:lnTo>
                  <a:pt x="28557" y="129149"/>
                </a:lnTo>
                <a:lnTo>
                  <a:pt x="7443" y="183712"/>
                </a:lnTo>
                <a:lnTo>
                  <a:pt x="0" y="243719"/>
                </a:lnTo>
                <a:lnTo>
                  <a:pt x="0" y="1218599"/>
                </a:lnTo>
                <a:lnTo>
                  <a:pt x="7443" y="1278606"/>
                </a:lnTo>
                <a:lnTo>
                  <a:pt x="28557" y="1333169"/>
                </a:lnTo>
                <a:lnTo>
                  <a:pt x="61512" y="1380459"/>
                </a:lnTo>
                <a:lnTo>
                  <a:pt x="104481" y="1418650"/>
                </a:lnTo>
                <a:lnTo>
                  <a:pt x="155636" y="1445912"/>
                </a:lnTo>
                <a:lnTo>
                  <a:pt x="213149" y="1460419"/>
                </a:lnTo>
                <a:lnTo>
                  <a:pt x="243719" y="1462318"/>
                </a:lnTo>
                <a:lnTo>
                  <a:pt x="2460305" y="1462318"/>
                </a:lnTo>
                <a:lnTo>
                  <a:pt x="2520312" y="1454874"/>
                </a:lnTo>
                <a:lnTo>
                  <a:pt x="2574875" y="1433761"/>
                </a:lnTo>
                <a:lnTo>
                  <a:pt x="2622165" y="1400806"/>
                </a:lnTo>
                <a:lnTo>
                  <a:pt x="2660356" y="1357837"/>
                </a:lnTo>
                <a:lnTo>
                  <a:pt x="2687618" y="1306682"/>
                </a:lnTo>
                <a:lnTo>
                  <a:pt x="2702125" y="1249169"/>
                </a:lnTo>
                <a:lnTo>
                  <a:pt x="2704024" y="1218599"/>
                </a:lnTo>
                <a:lnTo>
                  <a:pt x="2704024" y="243719"/>
                </a:lnTo>
                <a:lnTo>
                  <a:pt x="2696580" y="183712"/>
                </a:lnTo>
                <a:lnTo>
                  <a:pt x="2675467" y="129149"/>
                </a:lnTo>
                <a:lnTo>
                  <a:pt x="2642512" y="81859"/>
                </a:lnTo>
                <a:lnTo>
                  <a:pt x="2599543" y="43668"/>
                </a:lnTo>
                <a:lnTo>
                  <a:pt x="2548388" y="16406"/>
                </a:lnTo>
                <a:lnTo>
                  <a:pt x="2490875" y="1899"/>
                </a:lnTo>
                <a:lnTo>
                  <a:pt x="2460305" y="0"/>
                </a:lnTo>
                <a:close/>
              </a:path>
            </a:pathLst>
          </a:custGeom>
          <a:solidFill>
            <a:srgbClr val="E8EFEF"/>
          </a:solidFill>
        </p:spPr>
        <p:txBody>
          <a:bodyPr wrap="square" lIns="0" tIns="0" rIns="0" bIns="0" rtlCol="0"/>
          <a:lstStyle/>
          <a:p>
            <a:endParaRPr sz="1020"/>
          </a:p>
        </p:txBody>
      </p:sp>
      <p:sp>
        <p:nvSpPr>
          <p:cNvPr id="11" name="object 11"/>
          <p:cNvSpPr txBox="1"/>
          <p:nvPr/>
        </p:nvSpPr>
        <p:spPr>
          <a:xfrm>
            <a:off x="8067675" y="13098145"/>
            <a:ext cx="1304290" cy="738505"/>
          </a:xfrm>
          <a:prstGeom prst="rect">
            <a:avLst/>
          </a:prstGeom>
        </p:spPr>
        <p:txBody>
          <a:bodyPr vert="horz" wrap="square" lIns="0" tIns="0" rIns="0" bIns="0" rtlCol="0">
            <a:spAutoFit/>
          </a:bodyPr>
          <a:lstStyle/>
          <a:p>
            <a:pPr marL="9525" marR="3810">
              <a:lnSpc>
                <a:spcPct val="120000"/>
              </a:lnSpc>
            </a:pPr>
            <a:r>
              <a:rPr sz="1995" b="1" dirty="0">
                <a:latin typeface="Arial" panose="020B0604020202020204" pitchFamily="34" charset="0"/>
                <a:ea typeface="汉仪行楷简" panose="02010600000101010101" charset="-122"/>
                <a:cs typeface="微软雅黑" panose="020B0503020204020204" pitchFamily="34" charset="-122"/>
              </a:rPr>
              <a:t>重点领域  改革创新</a:t>
            </a:r>
            <a:endParaRPr sz="1995" b="1" dirty="0">
              <a:latin typeface="Arial" panose="020B0604020202020204" pitchFamily="34" charset="0"/>
              <a:ea typeface="汉仪行楷简" panose="02010600000101010101" charset="-122"/>
              <a:cs typeface="微软雅黑" panose="020B0503020204020204" pitchFamily="34" charset="-122"/>
            </a:endParaRPr>
          </a:p>
        </p:txBody>
      </p:sp>
      <p:sp>
        <p:nvSpPr>
          <p:cNvPr id="12" name="object 12"/>
          <p:cNvSpPr/>
          <p:nvPr/>
        </p:nvSpPr>
        <p:spPr>
          <a:xfrm>
            <a:off x="7805507" y="10484453"/>
            <a:ext cx="2033901" cy="1099329"/>
          </a:xfrm>
          <a:custGeom>
            <a:avLst/>
            <a:gdLst/>
            <a:ahLst/>
            <a:cxnLst/>
            <a:rect l="l" t="t" r="r" b="b"/>
            <a:pathLst>
              <a:path w="2704465" h="1461769">
                <a:moveTo>
                  <a:pt x="2460473" y="0"/>
                </a:moveTo>
                <a:lnTo>
                  <a:pt x="243551" y="0"/>
                </a:lnTo>
                <a:lnTo>
                  <a:pt x="213000" y="1897"/>
                </a:lnTo>
                <a:lnTo>
                  <a:pt x="155525" y="16393"/>
                </a:lnTo>
                <a:lnTo>
                  <a:pt x="104405" y="43636"/>
                </a:lnTo>
                <a:lnTo>
                  <a:pt x="61466" y="81799"/>
                </a:lnTo>
                <a:lnTo>
                  <a:pt x="28535" y="129056"/>
                </a:lnTo>
                <a:lnTo>
                  <a:pt x="7438" y="183582"/>
                </a:lnTo>
                <a:lnTo>
                  <a:pt x="0" y="243551"/>
                </a:lnTo>
                <a:lnTo>
                  <a:pt x="0" y="1217755"/>
                </a:lnTo>
                <a:lnTo>
                  <a:pt x="7438" y="1277724"/>
                </a:lnTo>
                <a:lnTo>
                  <a:pt x="28535" y="1332250"/>
                </a:lnTo>
                <a:lnTo>
                  <a:pt x="61466" y="1379507"/>
                </a:lnTo>
                <a:lnTo>
                  <a:pt x="104405" y="1417670"/>
                </a:lnTo>
                <a:lnTo>
                  <a:pt x="155525" y="1444913"/>
                </a:lnTo>
                <a:lnTo>
                  <a:pt x="213000" y="1459409"/>
                </a:lnTo>
                <a:lnTo>
                  <a:pt x="243551" y="1461306"/>
                </a:lnTo>
                <a:lnTo>
                  <a:pt x="2460473" y="1461306"/>
                </a:lnTo>
                <a:lnTo>
                  <a:pt x="2520442" y="1453868"/>
                </a:lnTo>
                <a:lnTo>
                  <a:pt x="2574968" y="1432771"/>
                </a:lnTo>
                <a:lnTo>
                  <a:pt x="2622225" y="1399840"/>
                </a:lnTo>
                <a:lnTo>
                  <a:pt x="2660388" y="1356901"/>
                </a:lnTo>
                <a:lnTo>
                  <a:pt x="2687631" y="1305781"/>
                </a:lnTo>
                <a:lnTo>
                  <a:pt x="2702127" y="1248306"/>
                </a:lnTo>
                <a:lnTo>
                  <a:pt x="2704024" y="1217755"/>
                </a:lnTo>
                <a:lnTo>
                  <a:pt x="2704024" y="243551"/>
                </a:lnTo>
                <a:lnTo>
                  <a:pt x="2696586" y="183582"/>
                </a:lnTo>
                <a:lnTo>
                  <a:pt x="2675489" y="129056"/>
                </a:lnTo>
                <a:lnTo>
                  <a:pt x="2642558" y="81799"/>
                </a:lnTo>
                <a:lnTo>
                  <a:pt x="2599619" y="43636"/>
                </a:lnTo>
                <a:lnTo>
                  <a:pt x="2548499" y="16393"/>
                </a:lnTo>
                <a:lnTo>
                  <a:pt x="2491024" y="1897"/>
                </a:lnTo>
                <a:lnTo>
                  <a:pt x="2460473" y="0"/>
                </a:lnTo>
                <a:close/>
              </a:path>
            </a:pathLst>
          </a:custGeom>
          <a:solidFill>
            <a:srgbClr val="E1E7D9"/>
          </a:solidFill>
        </p:spPr>
        <p:txBody>
          <a:bodyPr wrap="square" lIns="0" tIns="0" rIns="0" bIns="0" rtlCol="0"/>
          <a:lstStyle/>
          <a:p>
            <a:endParaRPr sz="1020"/>
          </a:p>
        </p:txBody>
      </p:sp>
      <p:sp>
        <p:nvSpPr>
          <p:cNvPr id="13" name="object 13"/>
          <p:cNvSpPr txBox="1"/>
          <p:nvPr/>
        </p:nvSpPr>
        <p:spPr>
          <a:xfrm>
            <a:off x="8103870" y="10627995"/>
            <a:ext cx="1434465" cy="738505"/>
          </a:xfrm>
          <a:prstGeom prst="rect">
            <a:avLst/>
          </a:prstGeom>
        </p:spPr>
        <p:txBody>
          <a:bodyPr vert="horz" wrap="square" lIns="0" tIns="0" rIns="0" bIns="0" rtlCol="0">
            <a:spAutoFit/>
          </a:bodyPr>
          <a:lstStyle/>
          <a:p>
            <a:pPr marL="9525" marR="3810">
              <a:lnSpc>
                <a:spcPct val="120000"/>
              </a:lnSpc>
            </a:pPr>
            <a:r>
              <a:rPr sz="1995" b="1" dirty="0">
                <a:latin typeface="Arial" panose="020B0604020202020204" pitchFamily="34" charset="0"/>
                <a:ea typeface="汉仪行楷简" panose="02010600000101010101" charset="-122"/>
                <a:cs typeface="微软雅黑" panose="020B0503020204020204" pitchFamily="34" charset="-122"/>
              </a:rPr>
              <a:t>重点地区  政策支撑</a:t>
            </a:r>
            <a:endParaRPr sz="1995" b="1" dirty="0">
              <a:latin typeface="Arial" panose="020B0604020202020204" pitchFamily="34" charset="0"/>
              <a:ea typeface="汉仪行楷简" panose="02010600000101010101" charset="-122"/>
              <a:cs typeface="微软雅黑" panose="020B0503020204020204" pitchFamily="34" charset="-122"/>
            </a:endParaRPr>
          </a:p>
        </p:txBody>
      </p:sp>
      <p:sp>
        <p:nvSpPr>
          <p:cNvPr id="14" name="object 14"/>
          <p:cNvSpPr/>
          <p:nvPr/>
        </p:nvSpPr>
        <p:spPr>
          <a:xfrm>
            <a:off x="7838232" y="11718904"/>
            <a:ext cx="2033901" cy="1099329"/>
          </a:xfrm>
          <a:custGeom>
            <a:avLst/>
            <a:gdLst/>
            <a:ahLst/>
            <a:cxnLst/>
            <a:rect l="l" t="t" r="r" b="b"/>
            <a:pathLst>
              <a:path w="2704465" h="1461769">
                <a:moveTo>
                  <a:pt x="2460473" y="0"/>
                </a:moveTo>
                <a:lnTo>
                  <a:pt x="243551" y="0"/>
                </a:lnTo>
                <a:lnTo>
                  <a:pt x="213000" y="1897"/>
                </a:lnTo>
                <a:lnTo>
                  <a:pt x="155525" y="16393"/>
                </a:lnTo>
                <a:lnTo>
                  <a:pt x="104405" y="43636"/>
                </a:lnTo>
                <a:lnTo>
                  <a:pt x="61466" y="81799"/>
                </a:lnTo>
                <a:lnTo>
                  <a:pt x="28535" y="129056"/>
                </a:lnTo>
                <a:lnTo>
                  <a:pt x="7438" y="183582"/>
                </a:lnTo>
                <a:lnTo>
                  <a:pt x="0" y="243551"/>
                </a:lnTo>
                <a:lnTo>
                  <a:pt x="0" y="1217755"/>
                </a:lnTo>
                <a:lnTo>
                  <a:pt x="7438" y="1277724"/>
                </a:lnTo>
                <a:lnTo>
                  <a:pt x="28535" y="1332250"/>
                </a:lnTo>
                <a:lnTo>
                  <a:pt x="61466" y="1379507"/>
                </a:lnTo>
                <a:lnTo>
                  <a:pt x="104405" y="1417670"/>
                </a:lnTo>
                <a:lnTo>
                  <a:pt x="155525" y="1444913"/>
                </a:lnTo>
                <a:lnTo>
                  <a:pt x="213000" y="1459409"/>
                </a:lnTo>
                <a:lnTo>
                  <a:pt x="243551" y="1461306"/>
                </a:lnTo>
                <a:lnTo>
                  <a:pt x="2460473" y="1461306"/>
                </a:lnTo>
                <a:lnTo>
                  <a:pt x="2520442" y="1453868"/>
                </a:lnTo>
                <a:lnTo>
                  <a:pt x="2574968" y="1432771"/>
                </a:lnTo>
                <a:lnTo>
                  <a:pt x="2622225" y="1399840"/>
                </a:lnTo>
                <a:lnTo>
                  <a:pt x="2660388" y="1356901"/>
                </a:lnTo>
                <a:lnTo>
                  <a:pt x="2687631" y="1305781"/>
                </a:lnTo>
                <a:lnTo>
                  <a:pt x="2702127" y="1248306"/>
                </a:lnTo>
                <a:lnTo>
                  <a:pt x="2704024" y="1217755"/>
                </a:lnTo>
                <a:lnTo>
                  <a:pt x="2704024" y="243551"/>
                </a:lnTo>
                <a:lnTo>
                  <a:pt x="2696586" y="183582"/>
                </a:lnTo>
                <a:lnTo>
                  <a:pt x="2675489" y="129056"/>
                </a:lnTo>
                <a:lnTo>
                  <a:pt x="2642558" y="81799"/>
                </a:lnTo>
                <a:lnTo>
                  <a:pt x="2599619" y="43636"/>
                </a:lnTo>
                <a:lnTo>
                  <a:pt x="2548499" y="16393"/>
                </a:lnTo>
                <a:lnTo>
                  <a:pt x="2491024" y="1897"/>
                </a:lnTo>
                <a:lnTo>
                  <a:pt x="2460473" y="0"/>
                </a:lnTo>
                <a:close/>
              </a:path>
            </a:pathLst>
          </a:custGeom>
          <a:solidFill>
            <a:srgbClr val="F6E1E2"/>
          </a:solidFill>
        </p:spPr>
        <p:txBody>
          <a:bodyPr wrap="square" lIns="0" tIns="0" rIns="0" bIns="0" rtlCol="0"/>
          <a:lstStyle/>
          <a:p>
            <a:endParaRPr sz="1020"/>
          </a:p>
        </p:txBody>
      </p:sp>
      <p:sp>
        <p:nvSpPr>
          <p:cNvPr id="15" name="object 15"/>
          <p:cNvSpPr txBox="1"/>
          <p:nvPr/>
        </p:nvSpPr>
        <p:spPr>
          <a:xfrm>
            <a:off x="8103870" y="11863070"/>
            <a:ext cx="1268095" cy="738505"/>
          </a:xfrm>
          <a:prstGeom prst="rect">
            <a:avLst/>
          </a:prstGeom>
        </p:spPr>
        <p:txBody>
          <a:bodyPr vert="horz" wrap="square" lIns="0" tIns="0" rIns="0" bIns="0" rtlCol="0">
            <a:spAutoFit/>
          </a:bodyPr>
          <a:lstStyle/>
          <a:p>
            <a:pPr marL="9525" marR="3810">
              <a:lnSpc>
                <a:spcPct val="120000"/>
              </a:lnSpc>
            </a:pPr>
            <a:r>
              <a:rPr sz="1995" b="1" dirty="0" err="1">
                <a:latin typeface="Arial" panose="020B0604020202020204" pitchFamily="34" charset="0"/>
                <a:ea typeface="汉仪行楷简" panose="02010600000101010101" charset="-122"/>
                <a:cs typeface="微软雅黑" panose="020B0503020204020204" pitchFamily="34" charset="-122"/>
              </a:rPr>
              <a:t>完善</a:t>
            </a:r>
            <a:r>
              <a:rPr lang="zh-CN" altLang="en-US" sz="1995" b="1" dirty="0">
                <a:latin typeface="Arial" panose="020B0604020202020204" pitchFamily="34" charset="0"/>
                <a:ea typeface="汉仪行楷简" panose="02010600000101010101" charset="-122"/>
                <a:cs typeface="微软雅黑" panose="020B0503020204020204" pitchFamily="34" charset="-122"/>
              </a:rPr>
              <a:t>规划</a:t>
            </a:r>
            <a:r>
              <a:rPr sz="1995" b="1" dirty="0">
                <a:latin typeface="Arial" panose="020B0604020202020204" pitchFamily="34" charset="0"/>
                <a:ea typeface="汉仪行楷简" panose="02010600000101010101" charset="-122"/>
                <a:cs typeface="微软雅黑" panose="020B0503020204020204" pitchFamily="34" charset="-122"/>
              </a:rPr>
              <a:t>  更新政策</a:t>
            </a:r>
            <a:endParaRPr sz="1995" dirty="0">
              <a:latin typeface="Arial" panose="020B0604020202020204" pitchFamily="34" charset="0"/>
              <a:ea typeface="汉仪行楷简" panose="02010600000101010101" charset="-122"/>
              <a:cs typeface="微软雅黑" panose="020B0503020204020204" pitchFamily="34" charset="-122"/>
            </a:endParaRPr>
          </a:p>
        </p:txBody>
      </p:sp>
      <p:sp>
        <p:nvSpPr>
          <p:cNvPr id="16" name="object 16"/>
          <p:cNvSpPr/>
          <p:nvPr/>
        </p:nvSpPr>
        <p:spPr>
          <a:xfrm>
            <a:off x="802170" y="11718904"/>
            <a:ext cx="2033901" cy="1099329"/>
          </a:xfrm>
          <a:custGeom>
            <a:avLst/>
            <a:gdLst/>
            <a:ahLst/>
            <a:cxnLst/>
            <a:rect l="l" t="t" r="r" b="b"/>
            <a:pathLst>
              <a:path w="2704465" h="1461769">
                <a:moveTo>
                  <a:pt x="2460473" y="0"/>
                </a:moveTo>
                <a:lnTo>
                  <a:pt x="243551" y="0"/>
                </a:lnTo>
                <a:lnTo>
                  <a:pt x="213000" y="1897"/>
                </a:lnTo>
                <a:lnTo>
                  <a:pt x="155525" y="16393"/>
                </a:lnTo>
                <a:lnTo>
                  <a:pt x="104405" y="43636"/>
                </a:lnTo>
                <a:lnTo>
                  <a:pt x="61466" y="81799"/>
                </a:lnTo>
                <a:lnTo>
                  <a:pt x="28535" y="129056"/>
                </a:lnTo>
                <a:lnTo>
                  <a:pt x="7438" y="183582"/>
                </a:lnTo>
                <a:lnTo>
                  <a:pt x="0" y="243551"/>
                </a:lnTo>
                <a:lnTo>
                  <a:pt x="0" y="1217755"/>
                </a:lnTo>
                <a:lnTo>
                  <a:pt x="7438" y="1277724"/>
                </a:lnTo>
                <a:lnTo>
                  <a:pt x="28535" y="1332250"/>
                </a:lnTo>
                <a:lnTo>
                  <a:pt x="61466" y="1379507"/>
                </a:lnTo>
                <a:lnTo>
                  <a:pt x="104405" y="1417670"/>
                </a:lnTo>
                <a:lnTo>
                  <a:pt x="155525" y="1444913"/>
                </a:lnTo>
                <a:lnTo>
                  <a:pt x="213000" y="1459409"/>
                </a:lnTo>
                <a:lnTo>
                  <a:pt x="243551" y="1461306"/>
                </a:lnTo>
                <a:lnTo>
                  <a:pt x="2460473" y="1461306"/>
                </a:lnTo>
                <a:lnTo>
                  <a:pt x="2520442" y="1453868"/>
                </a:lnTo>
                <a:lnTo>
                  <a:pt x="2574968" y="1432771"/>
                </a:lnTo>
                <a:lnTo>
                  <a:pt x="2622225" y="1399840"/>
                </a:lnTo>
                <a:lnTo>
                  <a:pt x="2660388" y="1356901"/>
                </a:lnTo>
                <a:lnTo>
                  <a:pt x="2687631" y="1305781"/>
                </a:lnTo>
                <a:lnTo>
                  <a:pt x="2702127" y="1248306"/>
                </a:lnTo>
                <a:lnTo>
                  <a:pt x="2704024" y="1217755"/>
                </a:lnTo>
                <a:lnTo>
                  <a:pt x="2704024" y="243551"/>
                </a:lnTo>
                <a:lnTo>
                  <a:pt x="2696586" y="183582"/>
                </a:lnTo>
                <a:lnTo>
                  <a:pt x="2675489" y="129056"/>
                </a:lnTo>
                <a:lnTo>
                  <a:pt x="2642558" y="81799"/>
                </a:lnTo>
                <a:lnTo>
                  <a:pt x="2599619" y="43636"/>
                </a:lnTo>
                <a:lnTo>
                  <a:pt x="2548499" y="16393"/>
                </a:lnTo>
                <a:lnTo>
                  <a:pt x="2491024" y="1897"/>
                </a:lnTo>
                <a:lnTo>
                  <a:pt x="2460473" y="0"/>
                </a:lnTo>
                <a:close/>
              </a:path>
            </a:pathLst>
          </a:custGeom>
          <a:solidFill>
            <a:srgbClr val="F6E3DE"/>
          </a:solidFill>
        </p:spPr>
        <p:txBody>
          <a:bodyPr wrap="square" lIns="0" tIns="0" rIns="0" bIns="0" rtlCol="0"/>
          <a:lstStyle/>
          <a:p>
            <a:endParaRPr sz="1020"/>
          </a:p>
        </p:txBody>
      </p:sp>
      <p:sp>
        <p:nvSpPr>
          <p:cNvPr id="17" name="object 17"/>
          <p:cNvSpPr txBox="1"/>
          <p:nvPr/>
        </p:nvSpPr>
        <p:spPr>
          <a:xfrm>
            <a:off x="1110615" y="11863070"/>
            <a:ext cx="1363345" cy="738505"/>
          </a:xfrm>
          <a:prstGeom prst="rect">
            <a:avLst/>
          </a:prstGeom>
        </p:spPr>
        <p:txBody>
          <a:bodyPr vert="horz" wrap="square" lIns="0" tIns="0" rIns="0" bIns="0" rtlCol="0">
            <a:spAutoFit/>
          </a:bodyPr>
          <a:lstStyle/>
          <a:p>
            <a:pPr marL="9525" marR="3810">
              <a:lnSpc>
                <a:spcPct val="120000"/>
              </a:lnSpc>
            </a:pPr>
            <a:r>
              <a:rPr sz="1995" b="1" dirty="0">
                <a:latin typeface="Arial" panose="020B0604020202020204" pitchFamily="34" charset="0"/>
                <a:ea typeface="汉仪行楷简" panose="02010600000101010101" charset="-122"/>
                <a:cs typeface="微软雅黑" panose="020B0503020204020204" pitchFamily="34" charset="-122"/>
              </a:rPr>
              <a:t>自然资源  统一管理</a:t>
            </a:r>
            <a:endParaRPr sz="1995" b="1" dirty="0">
              <a:latin typeface="Arial" panose="020B0604020202020204" pitchFamily="34" charset="0"/>
              <a:ea typeface="汉仪行楷简" panose="02010600000101010101" charset="-122"/>
              <a:cs typeface="微软雅黑" panose="020B0503020204020204" pitchFamily="34" charset="-122"/>
            </a:endParaRPr>
          </a:p>
        </p:txBody>
      </p:sp>
      <p:sp>
        <p:nvSpPr>
          <p:cNvPr id="18" name="object 18"/>
          <p:cNvSpPr/>
          <p:nvPr/>
        </p:nvSpPr>
        <p:spPr>
          <a:xfrm>
            <a:off x="802170" y="12953353"/>
            <a:ext cx="2033901" cy="1099806"/>
          </a:xfrm>
          <a:custGeom>
            <a:avLst/>
            <a:gdLst/>
            <a:ahLst/>
            <a:cxnLst/>
            <a:rect l="l" t="t" r="r" b="b"/>
            <a:pathLst>
              <a:path w="2704465" h="1462405">
                <a:moveTo>
                  <a:pt x="2460305" y="0"/>
                </a:moveTo>
                <a:lnTo>
                  <a:pt x="243719" y="0"/>
                </a:lnTo>
                <a:lnTo>
                  <a:pt x="213149" y="1899"/>
                </a:lnTo>
                <a:lnTo>
                  <a:pt x="155636" y="16406"/>
                </a:lnTo>
                <a:lnTo>
                  <a:pt x="104481" y="43668"/>
                </a:lnTo>
                <a:lnTo>
                  <a:pt x="61512" y="81859"/>
                </a:lnTo>
                <a:lnTo>
                  <a:pt x="28557" y="129149"/>
                </a:lnTo>
                <a:lnTo>
                  <a:pt x="7443" y="183712"/>
                </a:lnTo>
                <a:lnTo>
                  <a:pt x="0" y="243719"/>
                </a:lnTo>
                <a:lnTo>
                  <a:pt x="0" y="1218599"/>
                </a:lnTo>
                <a:lnTo>
                  <a:pt x="7443" y="1278606"/>
                </a:lnTo>
                <a:lnTo>
                  <a:pt x="28557" y="1333169"/>
                </a:lnTo>
                <a:lnTo>
                  <a:pt x="61512" y="1380459"/>
                </a:lnTo>
                <a:lnTo>
                  <a:pt x="104481" y="1418650"/>
                </a:lnTo>
                <a:lnTo>
                  <a:pt x="155636" y="1445912"/>
                </a:lnTo>
                <a:lnTo>
                  <a:pt x="213149" y="1460419"/>
                </a:lnTo>
                <a:lnTo>
                  <a:pt x="243719" y="1462318"/>
                </a:lnTo>
                <a:lnTo>
                  <a:pt x="2460305" y="1462318"/>
                </a:lnTo>
                <a:lnTo>
                  <a:pt x="2520312" y="1454874"/>
                </a:lnTo>
                <a:lnTo>
                  <a:pt x="2574875" y="1433761"/>
                </a:lnTo>
                <a:lnTo>
                  <a:pt x="2622165" y="1400806"/>
                </a:lnTo>
                <a:lnTo>
                  <a:pt x="2660356" y="1357837"/>
                </a:lnTo>
                <a:lnTo>
                  <a:pt x="2687618" y="1306682"/>
                </a:lnTo>
                <a:lnTo>
                  <a:pt x="2702125" y="1249169"/>
                </a:lnTo>
                <a:lnTo>
                  <a:pt x="2704024" y="1218599"/>
                </a:lnTo>
                <a:lnTo>
                  <a:pt x="2704024" y="243719"/>
                </a:lnTo>
                <a:lnTo>
                  <a:pt x="2696580" y="183712"/>
                </a:lnTo>
                <a:lnTo>
                  <a:pt x="2675467" y="129149"/>
                </a:lnTo>
                <a:lnTo>
                  <a:pt x="2642512" y="81859"/>
                </a:lnTo>
                <a:lnTo>
                  <a:pt x="2599543" y="43668"/>
                </a:lnTo>
                <a:lnTo>
                  <a:pt x="2548388" y="16406"/>
                </a:lnTo>
                <a:lnTo>
                  <a:pt x="2490875" y="1899"/>
                </a:lnTo>
                <a:lnTo>
                  <a:pt x="2460305" y="0"/>
                </a:lnTo>
                <a:close/>
              </a:path>
            </a:pathLst>
          </a:custGeom>
          <a:solidFill>
            <a:srgbClr val="EBE7D3"/>
          </a:solidFill>
        </p:spPr>
        <p:txBody>
          <a:bodyPr wrap="square" lIns="0" tIns="0" rIns="0" bIns="0" rtlCol="0"/>
          <a:lstStyle/>
          <a:p>
            <a:endParaRPr sz="1020"/>
          </a:p>
        </p:txBody>
      </p:sp>
      <p:sp>
        <p:nvSpPr>
          <p:cNvPr id="19" name="object 19"/>
          <p:cNvSpPr txBox="1"/>
          <p:nvPr/>
        </p:nvSpPr>
        <p:spPr>
          <a:xfrm>
            <a:off x="915670" y="13098145"/>
            <a:ext cx="1741805" cy="738505"/>
          </a:xfrm>
          <a:prstGeom prst="rect">
            <a:avLst/>
          </a:prstGeom>
        </p:spPr>
        <p:txBody>
          <a:bodyPr vert="horz" wrap="square" lIns="0" tIns="0" rIns="0" bIns="0" rtlCol="0">
            <a:spAutoFit/>
          </a:bodyPr>
          <a:lstStyle/>
          <a:p>
            <a:pPr marL="262890" marR="3810" indent="-253365">
              <a:lnSpc>
                <a:spcPct val="120000"/>
              </a:lnSpc>
            </a:pPr>
            <a:r>
              <a:rPr sz="1995" b="1" dirty="0">
                <a:latin typeface="Arial" panose="020B0604020202020204" pitchFamily="34" charset="0"/>
                <a:ea typeface="汉仪行楷简" panose="02010600000101010101" charset="-122"/>
                <a:cs typeface="微软雅黑" panose="020B0503020204020204" pitchFamily="34" charset="-122"/>
              </a:rPr>
              <a:t>分区分类政策  配套体系</a:t>
            </a:r>
            <a:endParaRPr sz="1995" b="1" dirty="0">
              <a:latin typeface="Arial" panose="020B0604020202020204" pitchFamily="34" charset="0"/>
              <a:ea typeface="汉仪行楷简" panose="02010600000101010101" charset="-122"/>
              <a:cs typeface="微软雅黑" panose="020B0503020204020204" pitchFamily="34" charset="-122"/>
            </a:endParaRPr>
          </a:p>
        </p:txBody>
      </p:sp>
      <p:sp>
        <p:nvSpPr>
          <p:cNvPr id="20" name="object 20"/>
          <p:cNvSpPr/>
          <p:nvPr/>
        </p:nvSpPr>
        <p:spPr>
          <a:xfrm>
            <a:off x="802170" y="10484453"/>
            <a:ext cx="2033901" cy="1099329"/>
          </a:xfrm>
          <a:custGeom>
            <a:avLst/>
            <a:gdLst/>
            <a:ahLst/>
            <a:cxnLst/>
            <a:rect l="l" t="t" r="r" b="b"/>
            <a:pathLst>
              <a:path w="2704465" h="1461769">
                <a:moveTo>
                  <a:pt x="2460473" y="0"/>
                </a:moveTo>
                <a:lnTo>
                  <a:pt x="243551" y="0"/>
                </a:lnTo>
                <a:lnTo>
                  <a:pt x="213000" y="1897"/>
                </a:lnTo>
                <a:lnTo>
                  <a:pt x="155525" y="16393"/>
                </a:lnTo>
                <a:lnTo>
                  <a:pt x="104405" y="43636"/>
                </a:lnTo>
                <a:lnTo>
                  <a:pt x="61466" y="81799"/>
                </a:lnTo>
                <a:lnTo>
                  <a:pt x="28535" y="129056"/>
                </a:lnTo>
                <a:lnTo>
                  <a:pt x="7438" y="183582"/>
                </a:lnTo>
                <a:lnTo>
                  <a:pt x="0" y="243551"/>
                </a:lnTo>
                <a:lnTo>
                  <a:pt x="0" y="1217755"/>
                </a:lnTo>
                <a:lnTo>
                  <a:pt x="7438" y="1277724"/>
                </a:lnTo>
                <a:lnTo>
                  <a:pt x="28535" y="1332250"/>
                </a:lnTo>
                <a:lnTo>
                  <a:pt x="61466" y="1379507"/>
                </a:lnTo>
                <a:lnTo>
                  <a:pt x="104405" y="1417670"/>
                </a:lnTo>
                <a:lnTo>
                  <a:pt x="155525" y="1444913"/>
                </a:lnTo>
                <a:lnTo>
                  <a:pt x="213000" y="1459409"/>
                </a:lnTo>
                <a:lnTo>
                  <a:pt x="243551" y="1461306"/>
                </a:lnTo>
                <a:lnTo>
                  <a:pt x="2460473" y="1461306"/>
                </a:lnTo>
                <a:lnTo>
                  <a:pt x="2520442" y="1453868"/>
                </a:lnTo>
                <a:lnTo>
                  <a:pt x="2574968" y="1432771"/>
                </a:lnTo>
                <a:lnTo>
                  <a:pt x="2622225" y="1399840"/>
                </a:lnTo>
                <a:lnTo>
                  <a:pt x="2660388" y="1356901"/>
                </a:lnTo>
                <a:lnTo>
                  <a:pt x="2687631" y="1305781"/>
                </a:lnTo>
                <a:lnTo>
                  <a:pt x="2702127" y="1248306"/>
                </a:lnTo>
                <a:lnTo>
                  <a:pt x="2704024" y="1217755"/>
                </a:lnTo>
                <a:lnTo>
                  <a:pt x="2704024" y="243551"/>
                </a:lnTo>
                <a:lnTo>
                  <a:pt x="2696586" y="183582"/>
                </a:lnTo>
                <a:lnTo>
                  <a:pt x="2675489" y="129056"/>
                </a:lnTo>
                <a:lnTo>
                  <a:pt x="2642558" y="81799"/>
                </a:lnTo>
                <a:lnTo>
                  <a:pt x="2599619" y="43636"/>
                </a:lnTo>
                <a:lnTo>
                  <a:pt x="2548499" y="16393"/>
                </a:lnTo>
                <a:lnTo>
                  <a:pt x="2491024" y="1897"/>
                </a:lnTo>
                <a:lnTo>
                  <a:pt x="2460473" y="0"/>
                </a:lnTo>
                <a:close/>
              </a:path>
            </a:pathLst>
          </a:custGeom>
          <a:solidFill>
            <a:srgbClr val="D7DFEF"/>
          </a:solidFill>
        </p:spPr>
        <p:txBody>
          <a:bodyPr wrap="square" lIns="0" tIns="0" rIns="0" bIns="0" rtlCol="0"/>
          <a:lstStyle/>
          <a:p>
            <a:endParaRPr sz="1020"/>
          </a:p>
        </p:txBody>
      </p:sp>
      <p:sp>
        <p:nvSpPr>
          <p:cNvPr id="21" name="object 21"/>
          <p:cNvSpPr txBox="1"/>
          <p:nvPr/>
        </p:nvSpPr>
        <p:spPr>
          <a:xfrm>
            <a:off x="1049020" y="10627995"/>
            <a:ext cx="1673225" cy="738505"/>
          </a:xfrm>
          <a:prstGeom prst="rect">
            <a:avLst/>
          </a:prstGeom>
        </p:spPr>
        <p:txBody>
          <a:bodyPr vert="horz" wrap="square" lIns="0" tIns="0" rIns="0" bIns="0" rtlCol="0">
            <a:spAutoFit/>
          </a:bodyPr>
          <a:lstStyle/>
          <a:p>
            <a:pPr marL="262890" marR="3810" indent="-253365">
              <a:lnSpc>
                <a:spcPct val="120000"/>
              </a:lnSpc>
            </a:pPr>
            <a:r>
              <a:rPr sz="1995" b="1" dirty="0">
                <a:latin typeface="Arial" panose="020B0604020202020204" pitchFamily="34" charset="0"/>
                <a:ea typeface="汉仪行楷简" panose="02010600000101010101" charset="-122"/>
                <a:cs typeface="微软雅黑" panose="020B0503020204020204" pitchFamily="34" charset="-122"/>
              </a:rPr>
              <a:t>重点项目分类  用地保障</a:t>
            </a:r>
            <a:endParaRPr sz="1995" b="1" dirty="0">
              <a:latin typeface="Arial" panose="020B0604020202020204" pitchFamily="34" charset="0"/>
              <a:ea typeface="汉仪行楷简" panose="02010600000101010101" charset="-122"/>
              <a:cs typeface="微软雅黑" panose="020B0503020204020204" pitchFamily="34" charset="-122"/>
            </a:endParaRPr>
          </a:p>
        </p:txBody>
      </p:sp>
      <p:sp>
        <p:nvSpPr>
          <p:cNvPr id="22" name="object 22"/>
          <p:cNvSpPr/>
          <p:nvPr/>
        </p:nvSpPr>
        <p:spPr>
          <a:xfrm>
            <a:off x="5277623" y="2340659"/>
            <a:ext cx="982328" cy="2968474"/>
          </a:xfrm>
          <a:custGeom>
            <a:avLst/>
            <a:gdLst/>
            <a:ahLst/>
            <a:cxnLst/>
            <a:rect l="l" t="t" r="r" b="b"/>
            <a:pathLst>
              <a:path w="1306195" h="3947159">
                <a:moveTo>
                  <a:pt x="1305882" y="0"/>
                </a:moveTo>
                <a:lnTo>
                  <a:pt x="0" y="3946742"/>
                </a:lnTo>
              </a:path>
            </a:pathLst>
          </a:custGeom>
          <a:ln w="25299">
            <a:solidFill>
              <a:srgbClr val="C66C51"/>
            </a:solidFill>
          </a:ln>
        </p:spPr>
        <p:txBody>
          <a:bodyPr wrap="square" lIns="0" tIns="0" rIns="0" bIns="0" rtlCol="0"/>
          <a:lstStyle/>
          <a:p>
            <a:endParaRPr sz="1020"/>
          </a:p>
        </p:txBody>
      </p:sp>
      <p:sp>
        <p:nvSpPr>
          <p:cNvPr id="23" name="object 23"/>
          <p:cNvSpPr/>
          <p:nvPr/>
        </p:nvSpPr>
        <p:spPr>
          <a:xfrm>
            <a:off x="925844" y="5308819"/>
            <a:ext cx="4351947" cy="0"/>
          </a:xfrm>
          <a:custGeom>
            <a:avLst/>
            <a:gdLst/>
            <a:ahLst/>
            <a:cxnLst/>
            <a:rect l="l" t="t" r="r" b="b"/>
            <a:pathLst>
              <a:path w="5786755">
                <a:moveTo>
                  <a:pt x="0" y="0"/>
                </a:moveTo>
                <a:lnTo>
                  <a:pt x="5786448" y="0"/>
                </a:lnTo>
              </a:path>
            </a:pathLst>
          </a:custGeom>
          <a:ln w="25299">
            <a:solidFill>
              <a:srgbClr val="C66C51"/>
            </a:solidFill>
          </a:ln>
        </p:spPr>
        <p:txBody>
          <a:bodyPr wrap="square" lIns="0" tIns="0" rIns="0" bIns="0" rtlCol="0"/>
          <a:lstStyle/>
          <a:p>
            <a:endParaRPr sz="1020"/>
          </a:p>
        </p:txBody>
      </p:sp>
      <p:sp>
        <p:nvSpPr>
          <p:cNvPr id="24" name="object 24"/>
          <p:cNvSpPr/>
          <p:nvPr/>
        </p:nvSpPr>
        <p:spPr>
          <a:xfrm>
            <a:off x="880560" y="5229287"/>
            <a:ext cx="158548" cy="158548"/>
          </a:xfrm>
          <a:custGeom>
            <a:avLst/>
            <a:gdLst/>
            <a:ahLst/>
            <a:cxnLst/>
            <a:rect l="l" t="t" r="r" b="b"/>
            <a:pathLst>
              <a:path w="210819" h="210820">
                <a:moveTo>
                  <a:pt x="105246" y="0"/>
                </a:moveTo>
                <a:lnTo>
                  <a:pt x="43098" y="20312"/>
                </a:lnTo>
                <a:lnTo>
                  <a:pt x="5367" y="71988"/>
                </a:lnTo>
                <a:lnTo>
                  <a:pt x="0" y="105246"/>
                </a:lnTo>
                <a:lnTo>
                  <a:pt x="5367" y="138504"/>
                </a:lnTo>
                <a:lnTo>
                  <a:pt x="20312" y="167394"/>
                </a:lnTo>
                <a:lnTo>
                  <a:pt x="43098" y="190180"/>
                </a:lnTo>
                <a:lnTo>
                  <a:pt x="71988" y="205125"/>
                </a:lnTo>
                <a:lnTo>
                  <a:pt x="105246" y="210492"/>
                </a:lnTo>
                <a:lnTo>
                  <a:pt x="138504" y="205125"/>
                </a:lnTo>
                <a:lnTo>
                  <a:pt x="167394" y="190180"/>
                </a:lnTo>
                <a:lnTo>
                  <a:pt x="190180" y="167394"/>
                </a:lnTo>
                <a:lnTo>
                  <a:pt x="205125" y="138504"/>
                </a:lnTo>
                <a:lnTo>
                  <a:pt x="210492" y="105246"/>
                </a:lnTo>
                <a:lnTo>
                  <a:pt x="205125" y="71988"/>
                </a:lnTo>
                <a:lnTo>
                  <a:pt x="190180" y="43098"/>
                </a:lnTo>
                <a:lnTo>
                  <a:pt x="167394" y="20312"/>
                </a:lnTo>
                <a:lnTo>
                  <a:pt x="138504" y="5367"/>
                </a:lnTo>
                <a:lnTo>
                  <a:pt x="105246" y="0"/>
                </a:lnTo>
                <a:close/>
              </a:path>
            </a:pathLst>
          </a:custGeom>
          <a:solidFill>
            <a:srgbClr val="C66C51"/>
          </a:solidFill>
        </p:spPr>
        <p:txBody>
          <a:bodyPr wrap="square" lIns="0" tIns="0" rIns="0" bIns="0" rtlCol="0"/>
          <a:lstStyle/>
          <a:p>
            <a:endParaRPr sz="1020"/>
          </a:p>
        </p:txBody>
      </p:sp>
      <p:sp>
        <p:nvSpPr>
          <p:cNvPr id="25" name="object 25"/>
          <p:cNvSpPr/>
          <p:nvPr/>
        </p:nvSpPr>
        <p:spPr>
          <a:xfrm>
            <a:off x="880560" y="5229287"/>
            <a:ext cx="158548" cy="158548"/>
          </a:xfrm>
          <a:custGeom>
            <a:avLst/>
            <a:gdLst/>
            <a:ahLst/>
            <a:cxnLst/>
            <a:rect l="l" t="t" r="r" b="b"/>
            <a:pathLst>
              <a:path w="210819" h="210820">
                <a:moveTo>
                  <a:pt x="0" y="105246"/>
                </a:moveTo>
                <a:lnTo>
                  <a:pt x="20312" y="43098"/>
                </a:lnTo>
                <a:lnTo>
                  <a:pt x="71988" y="5367"/>
                </a:lnTo>
                <a:lnTo>
                  <a:pt x="105246" y="0"/>
                </a:lnTo>
                <a:lnTo>
                  <a:pt x="138504" y="5367"/>
                </a:lnTo>
                <a:lnTo>
                  <a:pt x="167394" y="20312"/>
                </a:lnTo>
                <a:lnTo>
                  <a:pt x="190180" y="43098"/>
                </a:lnTo>
                <a:lnTo>
                  <a:pt x="205125" y="71988"/>
                </a:lnTo>
                <a:lnTo>
                  <a:pt x="210492" y="105246"/>
                </a:lnTo>
                <a:lnTo>
                  <a:pt x="205125" y="138504"/>
                </a:lnTo>
                <a:lnTo>
                  <a:pt x="190180" y="167394"/>
                </a:lnTo>
                <a:lnTo>
                  <a:pt x="167394" y="190180"/>
                </a:lnTo>
                <a:lnTo>
                  <a:pt x="138504" y="205125"/>
                </a:lnTo>
                <a:lnTo>
                  <a:pt x="105246" y="210492"/>
                </a:lnTo>
                <a:lnTo>
                  <a:pt x="71988" y="205125"/>
                </a:lnTo>
                <a:lnTo>
                  <a:pt x="43098" y="190180"/>
                </a:lnTo>
                <a:lnTo>
                  <a:pt x="20312" y="167394"/>
                </a:lnTo>
                <a:lnTo>
                  <a:pt x="5367" y="138504"/>
                </a:lnTo>
                <a:lnTo>
                  <a:pt x="0" y="105246"/>
                </a:lnTo>
                <a:close/>
              </a:path>
            </a:pathLst>
          </a:custGeom>
          <a:ln w="8095">
            <a:solidFill>
              <a:srgbClr val="C66C51"/>
            </a:solidFill>
          </a:ln>
        </p:spPr>
        <p:txBody>
          <a:bodyPr wrap="square" lIns="0" tIns="0" rIns="0" bIns="0" rtlCol="0"/>
          <a:lstStyle/>
          <a:p>
            <a:endParaRPr sz="1020"/>
          </a:p>
        </p:txBody>
      </p:sp>
      <p:sp>
        <p:nvSpPr>
          <p:cNvPr id="26" name="object 26"/>
          <p:cNvSpPr/>
          <p:nvPr/>
        </p:nvSpPr>
        <p:spPr>
          <a:xfrm>
            <a:off x="10078051" y="9042993"/>
            <a:ext cx="158548" cy="159503"/>
          </a:xfrm>
          <a:custGeom>
            <a:avLst/>
            <a:gdLst/>
            <a:ahLst/>
            <a:cxnLst/>
            <a:rect l="l" t="t" r="r" b="b"/>
            <a:pathLst>
              <a:path w="210819" h="212090">
                <a:moveTo>
                  <a:pt x="105246" y="0"/>
                </a:moveTo>
                <a:lnTo>
                  <a:pt x="43098" y="20393"/>
                </a:lnTo>
                <a:lnTo>
                  <a:pt x="5367" y="72312"/>
                </a:lnTo>
                <a:lnTo>
                  <a:pt x="0" y="105752"/>
                </a:lnTo>
                <a:lnTo>
                  <a:pt x="5367" y="139192"/>
                </a:lnTo>
                <a:lnTo>
                  <a:pt x="20312" y="168224"/>
                </a:lnTo>
                <a:lnTo>
                  <a:pt x="43098" y="191111"/>
                </a:lnTo>
                <a:lnTo>
                  <a:pt x="71988" y="206117"/>
                </a:lnTo>
                <a:lnTo>
                  <a:pt x="105246" y="211504"/>
                </a:lnTo>
                <a:lnTo>
                  <a:pt x="138504" y="206117"/>
                </a:lnTo>
                <a:lnTo>
                  <a:pt x="167394" y="191111"/>
                </a:lnTo>
                <a:lnTo>
                  <a:pt x="190180" y="168224"/>
                </a:lnTo>
                <a:lnTo>
                  <a:pt x="205125" y="139192"/>
                </a:lnTo>
                <a:lnTo>
                  <a:pt x="210492" y="105752"/>
                </a:lnTo>
                <a:lnTo>
                  <a:pt x="205125" y="72312"/>
                </a:lnTo>
                <a:lnTo>
                  <a:pt x="190180" y="43280"/>
                </a:lnTo>
                <a:lnTo>
                  <a:pt x="167394" y="20393"/>
                </a:lnTo>
                <a:lnTo>
                  <a:pt x="138504" y="5387"/>
                </a:lnTo>
                <a:lnTo>
                  <a:pt x="105246" y="0"/>
                </a:lnTo>
                <a:close/>
              </a:path>
            </a:pathLst>
          </a:custGeom>
          <a:solidFill>
            <a:srgbClr val="C66C51"/>
          </a:solidFill>
        </p:spPr>
        <p:txBody>
          <a:bodyPr wrap="square" lIns="0" tIns="0" rIns="0" bIns="0" rtlCol="0"/>
          <a:lstStyle/>
          <a:p>
            <a:endParaRPr sz="1020"/>
          </a:p>
        </p:txBody>
      </p:sp>
      <p:sp>
        <p:nvSpPr>
          <p:cNvPr id="27" name="object 27"/>
          <p:cNvSpPr/>
          <p:nvPr/>
        </p:nvSpPr>
        <p:spPr>
          <a:xfrm>
            <a:off x="10078051" y="9042993"/>
            <a:ext cx="158548" cy="159503"/>
          </a:xfrm>
          <a:custGeom>
            <a:avLst/>
            <a:gdLst/>
            <a:ahLst/>
            <a:cxnLst/>
            <a:rect l="l" t="t" r="r" b="b"/>
            <a:pathLst>
              <a:path w="210819" h="212090">
                <a:moveTo>
                  <a:pt x="0" y="105752"/>
                </a:moveTo>
                <a:lnTo>
                  <a:pt x="20312" y="43280"/>
                </a:lnTo>
                <a:lnTo>
                  <a:pt x="71988" y="5387"/>
                </a:lnTo>
                <a:lnTo>
                  <a:pt x="105246" y="0"/>
                </a:lnTo>
                <a:lnTo>
                  <a:pt x="138504" y="5387"/>
                </a:lnTo>
                <a:lnTo>
                  <a:pt x="167394" y="20393"/>
                </a:lnTo>
                <a:lnTo>
                  <a:pt x="190180" y="43280"/>
                </a:lnTo>
                <a:lnTo>
                  <a:pt x="205125" y="72312"/>
                </a:lnTo>
                <a:lnTo>
                  <a:pt x="210492" y="105752"/>
                </a:lnTo>
                <a:lnTo>
                  <a:pt x="205125" y="139192"/>
                </a:lnTo>
                <a:lnTo>
                  <a:pt x="190180" y="168224"/>
                </a:lnTo>
                <a:lnTo>
                  <a:pt x="167394" y="191111"/>
                </a:lnTo>
                <a:lnTo>
                  <a:pt x="138504" y="206117"/>
                </a:lnTo>
                <a:lnTo>
                  <a:pt x="105246" y="211504"/>
                </a:lnTo>
                <a:lnTo>
                  <a:pt x="71988" y="206117"/>
                </a:lnTo>
                <a:lnTo>
                  <a:pt x="43098" y="191111"/>
                </a:lnTo>
                <a:lnTo>
                  <a:pt x="20312" y="168224"/>
                </a:lnTo>
                <a:lnTo>
                  <a:pt x="5367" y="139192"/>
                </a:lnTo>
                <a:lnTo>
                  <a:pt x="0" y="105752"/>
                </a:lnTo>
                <a:close/>
              </a:path>
            </a:pathLst>
          </a:custGeom>
          <a:ln w="8095">
            <a:solidFill>
              <a:srgbClr val="C66C51"/>
            </a:solidFill>
          </a:ln>
        </p:spPr>
        <p:txBody>
          <a:bodyPr wrap="square" lIns="0" tIns="0" rIns="0" bIns="0" rtlCol="0"/>
          <a:lstStyle/>
          <a:p>
            <a:endParaRPr sz="1020"/>
          </a:p>
        </p:txBody>
      </p:sp>
      <p:sp>
        <p:nvSpPr>
          <p:cNvPr id="28" name="object 28"/>
          <p:cNvSpPr/>
          <p:nvPr/>
        </p:nvSpPr>
        <p:spPr>
          <a:xfrm>
            <a:off x="5417659" y="9122525"/>
            <a:ext cx="4790341" cy="0"/>
          </a:xfrm>
          <a:custGeom>
            <a:avLst/>
            <a:gdLst/>
            <a:ahLst/>
            <a:cxnLst/>
            <a:rect l="l" t="t" r="r" b="b"/>
            <a:pathLst>
              <a:path w="6369684">
                <a:moveTo>
                  <a:pt x="0" y="0"/>
                </a:moveTo>
                <a:lnTo>
                  <a:pt x="6369351" y="0"/>
                </a:lnTo>
              </a:path>
            </a:pathLst>
          </a:custGeom>
          <a:ln w="25299">
            <a:solidFill>
              <a:srgbClr val="C66C51"/>
            </a:solidFill>
          </a:ln>
        </p:spPr>
        <p:txBody>
          <a:bodyPr wrap="square" lIns="0" tIns="0" rIns="0" bIns="0" rtlCol="0"/>
          <a:lstStyle/>
          <a:p>
            <a:endParaRPr sz="1020"/>
          </a:p>
        </p:txBody>
      </p:sp>
      <p:sp>
        <p:nvSpPr>
          <p:cNvPr id="29" name="object 29"/>
          <p:cNvSpPr/>
          <p:nvPr/>
        </p:nvSpPr>
        <p:spPr>
          <a:xfrm>
            <a:off x="4337705" y="6053904"/>
            <a:ext cx="1079749" cy="3073536"/>
          </a:xfrm>
          <a:custGeom>
            <a:avLst/>
            <a:gdLst/>
            <a:ahLst/>
            <a:cxnLst/>
            <a:rect l="l" t="t" r="r" b="b"/>
            <a:pathLst>
              <a:path w="1435734" h="4086859">
                <a:moveTo>
                  <a:pt x="0" y="0"/>
                </a:moveTo>
                <a:lnTo>
                  <a:pt x="1435332" y="4086312"/>
                </a:lnTo>
              </a:path>
            </a:pathLst>
          </a:custGeom>
          <a:ln w="25299">
            <a:solidFill>
              <a:srgbClr val="C66C51"/>
            </a:solidFill>
          </a:ln>
        </p:spPr>
        <p:txBody>
          <a:bodyPr wrap="square" lIns="0" tIns="0" rIns="0" bIns="0" rtlCol="0"/>
          <a:lstStyle/>
          <a:p>
            <a:endParaRPr sz="1020"/>
          </a:p>
        </p:txBody>
      </p:sp>
      <p:pic>
        <p:nvPicPr>
          <p:cNvPr id="37" name="图片 36"/>
          <p:cNvPicPr>
            <a:picLocks noChangeAspect="1"/>
          </p:cNvPicPr>
          <p:nvPr/>
        </p:nvPicPr>
        <p:blipFill>
          <a:blip r:embed="rId5" cstate="print">
            <a:alphaModFix amt="37000"/>
            <a:extLst>
              <a:ext uri="{28A0092B-C50C-407E-A947-70E740481C1C}">
                <a14:useLocalDpi xmlns:a14="http://schemas.microsoft.com/office/drawing/2010/main" val="0"/>
              </a:ext>
            </a:extLst>
          </a:blip>
          <a:stretch>
            <a:fillRect/>
          </a:stretch>
        </p:blipFill>
        <p:spPr>
          <a:xfrm>
            <a:off x="9430150" y="13813352"/>
            <a:ext cx="1490485" cy="2107839"/>
          </a:xfrm>
          <a:prstGeom prst="rect">
            <a:avLst/>
          </a:prstGeom>
        </p:spPr>
      </p:pic>
      <p:grpSp>
        <p:nvGrpSpPr>
          <p:cNvPr id="33" name="组合 32"/>
          <p:cNvGrpSpPr/>
          <p:nvPr/>
        </p:nvGrpSpPr>
        <p:grpSpPr>
          <a:xfrm>
            <a:off x="0" y="374935"/>
            <a:ext cx="10691813" cy="555340"/>
            <a:chOff x="0" y="487695"/>
            <a:chExt cx="10691813" cy="555340"/>
          </a:xfrm>
        </p:grpSpPr>
        <p:cxnSp>
          <p:nvCxnSpPr>
            <p:cNvPr id="34" name="直接连接符 33"/>
            <p:cNvCxnSpPr/>
            <p:nvPr/>
          </p:nvCxnSpPr>
          <p:spPr>
            <a:xfrm>
              <a:off x="0" y="1043035"/>
              <a:ext cx="10691813" cy="0"/>
            </a:xfrm>
            <a:prstGeom prst="line">
              <a:avLst/>
            </a:prstGeom>
            <a:ln w="25400">
              <a:solidFill>
                <a:srgbClr val="CB6C2B"/>
              </a:solidFill>
              <a:prstDash val="sysDot"/>
            </a:ln>
          </p:spPr>
          <p:style>
            <a:lnRef idx="1">
              <a:schemeClr val="accent1"/>
            </a:lnRef>
            <a:fillRef idx="0">
              <a:schemeClr val="accent1"/>
            </a:fillRef>
            <a:effectRef idx="0">
              <a:schemeClr val="accent1"/>
            </a:effectRef>
            <a:fontRef idx="minor">
              <a:schemeClr val="tx1"/>
            </a:fontRef>
          </p:style>
        </p:cxnSp>
        <p:grpSp>
          <p:nvGrpSpPr>
            <p:cNvPr id="35" name="组合 34"/>
            <p:cNvGrpSpPr/>
            <p:nvPr/>
          </p:nvGrpSpPr>
          <p:grpSpPr>
            <a:xfrm>
              <a:off x="523366" y="487695"/>
              <a:ext cx="8099140" cy="488542"/>
              <a:chOff x="523366" y="487695"/>
              <a:chExt cx="8099140" cy="488542"/>
            </a:xfrm>
          </p:grpSpPr>
          <p:sp>
            <p:nvSpPr>
              <p:cNvPr id="38" name="矩形 37"/>
              <p:cNvSpPr/>
              <p:nvPr/>
            </p:nvSpPr>
            <p:spPr>
              <a:xfrm>
                <a:off x="523366" y="487695"/>
                <a:ext cx="326740" cy="326740"/>
              </a:xfrm>
              <a:prstGeom prst="rect">
                <a:avLst/>
              </a:prstGeom>
              <a:gradFill flip="none" rotWithShape="1">
                <a:gsLst>
                  <a:gs pos="0">
                    <a:schemeClr val="bg1"/>
                  </a:gs>
                  <a:gs pos="14000">
                    <a:srgbClr val="CB6C2B"/>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CB6C2B"/>
                  </a:solidFill>
                </a:endParaRPr>
              </a:p>
            </p:txBody>
          </p:sp>
          <p:sp>
            <p:nvSpPr>
              <p:cNvPr id="39" name="矩形 38"/>
              <p:cNvSpPr/>
              <p:nvPr/>
            </p:nvSpPr>
            <p:spPr>
              <a:xfrm>
                <a:off x="880815" y="674992"/>
                <a:ext cx="239481" cy="239481"/>
              </a:xfrm>
              <a:prstGeom prst="rect">
                <a:avLst/>
              </a:prstGeom>
              <a:gradFill>
                <a:gsLst>
                  <a:gs pos="0">
                    <a:schemeClr val="bg1"/>
                  </a:gs>
                  <a:gs pos="12000">
                    <a:srgbClr val="CB6C2B"/>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文本框 39"/>
              <p:cNvSpPr txBox="1"/>
              <p:nvPr/>
            </p:nvSpPr>
            <p:spPr>
              <a:xfrm>
                <a:off x="1682928" y="639992"/>
                <a:ext cx="6939578" cy="336245"/>
              </a:xfrm>
              <a:prstGeom prst="rect">
                <a:avLst/>
              </a:prstGeom>
              <a:noFill/>
            </p:spPr>
            <p:txBody>
              <a:bodyPr wrap="square">
                <a:spAutoFit/>
              </a:bodyPr>
              <a:lstStyle/>
              <a:p>
                <a:r>
                  <a:rPr lang="en-US" altLang="zh-CN" sz="1600" b="1" dirty="0">
                    <a:solidFill>
                      <a:srgbClr val="CB6C2B"/>
                    </a:solidFill>
                    <a:latin typeface="Arial" panose="020B0604020202020204" pitchFamily="34" charset="0"/>
                    <a:ea typeface="汉仪行楷简" panose="02010600000101010101" charset="-122"/>
                  </a:rPr>
                  <a:t>《</a:t>
                </a:r>
                <a:r>
                  <a:rPr lang="zh-CN" altLang="en-US" sz="1600" b="1" dirty="0">
                    <a:solidFill>
                      <a:srgbClr val="CB6C2B"/>
                    </a:solidFill>
                    <a:latin typeface="Arial" panose="020B0604020202020204" pitchFamily="34" charset="0"/>
                    <a:ea typeface="汉仪行楷简" panose="02010600000101010101" charset="-122"/>
                  </a:rPr>
                  <a:t>岚城镇国土空间总体规划（</a:t>
                </a:r>
                <a:r>
                  <a:rPr lang="en-US" altLang="zh-CN" sz="1600" b="1" dirty="0">
                    <a:solidFill>
                      <a:srgbClr val="CB6C2B"/>
                    </a:solidFill>
                    <a:latin typeface="Arial" panose="020B0604020202020204" pitchFamily="34" charset="0"/>
                    <a:ea typeface="汉仪行楷简" panose="02010600000101010101" charset="-122"/>
                  </a:rPr>
                  <a:t>2021-2035</a:t>
                </a:r>
                <a:r>
                  <a:rPr lang="zh-CN" altLang="en-US" sz="1600" b="1" dirty="0">
                    <a:solidFill>
                      <a:srgbClr val="CB6C2B"/>
                    </a:solidFill>
                    <a:latin typeface="Arial" panose="020B0604020202020204" pitchFamily="34" charset="0"/>
                    <a:ea typeface="汉仪行楷简" panose="02010600000101010101" charset="-122"/>
                  </a:rPr>
                  <a:t>）</a:t>
                </a:r>
                <a:r>
                  <a:rPr lang="en-US" altLang="zh-CN" sz="1600" b="1" dirty="0">
                    <a:solidFill>
                      <a:srgbClr val="CB6C2B"/>
                    </a:solidFill>
                    <a:latin typeface="Arial" panose="020B0604020202020204" pitchFamily="34" charset="0"/>
                    <a:ea typeface="汉仪行楷简" panose="02010600000101010101" charset="-122"/>
                  </a:rPr>
                  <a:t>》</a:t>
                </a:r>
                <a:r>
                  <a:rPr lang="zh-CN" altLang="en-US" sz="1600" b="1" dirty="0">
                    <a:solidFill>
                      <a:srgbClr val="CB6C2B"/>
                    </a:solidFill>
                    <a:latin typeface="Arial" panose="020B0604020202020204" pitchFamily="34" charset="0"/>
                    <a:ea typeface="汉仪行楷简" panose="02010600000101010101" charset="-122"/>
                  </a:rPr>
                  <a:t>（公众版）</a:t>
                </a:r>
                <a:endParaRPr lang="zh-CN" altLang="en-US" sz="1600" b="1" dirty="0">
                  <a:solidFill>
                    <a:srgbClr val="CB6C2B"/>
                  </a:solidFill>
                  <a:latin typeface="Arial" panose="020B0604020202020204" pitchFamily="34" charset="0"/>
                  <a:ea typeface="汉仪行楷简" panose="02010600000101010101" charset="-122"/>
                </a:endParaRPr>
              </a:p>
            </p:txBody>
          </p:sp>
        </p:grpSp>
      </p:grpSp>
      <p:sp>
        <p:nvSpPr>
          <p:cNvPr id="41" name="object 2"/>
          <p:cNvSpPr/>
          <p:nvPr/>
        </p:nvSpPr>
        <p:spPr>
          <a:xfrm>
            <a:off x="1126385" y="1478751"/>
            <a:ext cx="973404" cy="330302"/>
          </a:xfrm>
          <a:prstGeom prst="rect">
            <a:avLst/>
          </a:prstGeom>
          <a:blipFill>
            <a:blip r:embed="rId6" cstate="print">
              <a:alphaModFix amt="30000"/>
            </a:blip>
            <a:stretch>
              <a:fillRect/>
            </a:stretch>
          </a:blipFill>
        </p:spPr>
        <p:txBody>
          <a:bodyPr wrap="square" lIns="0" tIns="0" rIns="0" bIns="0" rtlCol="0"/>
          <a:lstStyle/>
          <a:p>
            <a:endParaRPr sz="1020"/>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0"/>
            <a:ext cx="10691813" cy="15119350"/>
          </a:xfrm>
          <a:prstGeom prst="rect">
            <a:avLst/>
          </a:prstGeom>
          <a:gradFill flip="none" rotWithShape="1">
            <a:gsLst>
              <a:gs pos="0">
                <a:srgbClr val="74BAF8">
                  <a:tint val="66000"/>
                  <a:satMod val="160000"/>
                </a:srgbClr>
              </a:gs>
              <a:gs pos="95413">
                <a:schemeClr val="bg2">
                  <a:lumMod val="90000"/>
                </a:schemeClr>
              </a:gs>
              <a:gs pos="0">
                <a:schemeClr val="accent1"/>
              </a:gs>
              <a:gs pos="0">
                <a:schemeClr val="accent1">
                  <a:lumMod val="75000"/>
                </a:schemeClr>
              </a:gs>
              <a:gs pos="0">
                <a:schemeClr val="tx2">
                  <a:lumMod val="50000"/>
                  <a:lumOff val="50000"/>
                </a:schemeClr>
              </a:gs>
            </a:gsLst>
            <a:lin ang="5400000" scaled="0"/>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87705" rtl="0" eaLnBrk="1" fontAlgn="auto" latinLnBrk="0" hangingPunct="1">
              <a:lnSpc>
                <a:spcPct val="15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10" name="文本框 9"/>
          <p:cNvSpPr txBox="1"/>
          <p:nvPr/>
        </p:nvSpPr>
        <p:spPr>
          <a:xfrm>
            <a:off x="0" y="2309760"/>
            <a:ext cx="10691127" cy="2030095"/>
          </a:xfrm>
          <a:prstGeom prst="rect">
            <a:avLst/>
          </a:prstGeom>
          <a:noFill/>
        </p:spPr>
        <p:txBody>
          <a:bodyPr wrap="square" rtlCol="0">
            <a:spAutoFit/>
          </a:bodyPr>
          <a:lstStyle/>
          <a:p>
            <a:pPr marL="1080135" marR="0" lvl="0" indent="0" algn="l" defTabSz="457200" rtl="0" eaLnBrk="1" fontAlgn="auto" latinLnBrk="0" hangingPunct="1">
              <a:lnSpc>
                <a:spcPct val="150000"/>
              </a:lnSpc>
              <a:spcBef>
                <a:spcPts val="0"/>
              </a:spcBef>
              <a:spcAft>
                <a:spcPts val="0"/>
              </a:spcAft>
              <a:buClrTx/>
              <a:buSzTx/>
              <a:buFontTx/>
              <a:buNone/>
              <a:defRPr/>
            </a:pPr>
            <a:r>
              <a:rPr kumimoji="0" lang="zh-CN" altLang="en-US" sz="2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汉仪行楷简" panose="02010600000101010101" charset="-122"/>
                <a:cs typeface="+mn-cs"/>
              </a:rPr>
              <a:t>公示渠道</a:t>
            </a:r>
            <a:endParaRPr kumimoji="0" lang="en-US" altLang="zh-CN" sz="2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汉仪行楷简" panose="02010600000101010101" charset="-122"/>
              <a:cs typeface="+mn-cs"/>
            </a:endParaRPr>
          </a:p>
          <a:p>
            <a:pPr marL="1080135" marR="0" lvl="0" indent="0" algn="l" defTabSz="457200" rtl="0" eaLnBrk="1" fontAlgn="auto" latinLnBrk="0" hangingPunct="1">
              <a:lnSpc>
                <a:spcPct val="150000"/>
              </a:lnSpc>
              <a:spcBef>
                <a:spcPts val="0"/>
              </a:spcBef>
              <a:spcAft>
                <a:spcPts val="0"/>
              </a:spcAft>
              <a:buClrTx/>
              <a:buSzTx/>
              <a:buFontTx/>
              <a:buNone/>
              <a:defRPr/>
            </a:pPr>
            <a:r>
              <a:rPr kumimoji="0" lang="zh-CN" altLang="en-US" sz="2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汉仪行楷简" panose="02010600000101010101" charset="-122"/>
                <a:cs typeface="+mn-cs"/>
              </a:rPr>
              <a:t>岚县人民政府门户网站：</a:t>
            </a:r>
            <a:endParaRPr kumimoji="0" lang="en-US" altLang="zh-CN" sz="2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汉仪行楷简" panose="02010600000101010101" charset="-122"/>
              <a:cs typeface="+mn-cs"/>
            </a:endParaRPr>
          </a:p>
          <a:p>
            <a:pPr marL="1080135" marR="0" lvl="0" indent="0" algn="l" defTabSz="457200" rtl="0" eaLnBrk="1" fontAlgn="auto" latinLnBrk="0" hangingPunct="1">
              <a:lnSpc>
                <a:spcPct val="150000"/>
              </a:lnSpc>
              <a:spcBef>
                <a:spcPts val="0"/>
              </a:spcBef>
              <a:spcAft>
                <a:spcPts val="0"/>
              </a:spcAft>
              <a:buClrTx/>
              <a:buSzTx/>
              <a:buFontTx/>
              <a:buNone/>
              <a:defRPr/>
            </a:pPr>
            <a:r>
              <a:rPr kumimoji="0" lang="en-US" altLang="zh-CN" sz="2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汉仪行楷简" panose="02010600000101010101" charset="-122"/>
                <a:cs typeface="+mn-cs"/>
              </a:rPr>
              <a:t>http://www.lanxian.gov.cn</a:t>
            </a:r>
            <a:endParaRPr kumimoji="0" lang="zh-CN" altLang="en-US" sz="2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汉仪行楷简" panose="02010600000101010101" charset="-122"/>
              <a:cs typeface="+mn-cs"/>
            </a:endParaRPr>
          </a:p>
        </p:txBody>
      </p:sp>
      <p:sp>
        <p:nvSpPr>
          <p:cNvPr id="8" name="文本框 7"/>
          <p:cNvSpPr txBox="1"/>
          <p:nvPr/>
        </p:nvSpPr>
        <p:spPr>
          <a:xfrm>
            <a:off x="-292894" y="12360275"/>
            <a:ext cx="10691127" cy="3415030"/>
          </a:xfrm>
          <a:prstGeom prst="rect">
            <a:avLst/>
          </a:prstGeom>
          <a:noFill/>
        </p:spPr>
        <p:txBody>
          <a:bodyPr wrap="square" rtlCol="0">
            <a:spAutoFit/>
          </a:bodyPr>
          <a:lstStyle/>
          <a:p>
            <a:pPr marL="0" marR="0" lvl="0" indent="0" algn="r" defTabSz="457200" rtl="0" eaLnBrk="1" fontAlgn="auto" latinLnBrk="0" hangingPunct="1">
              <a:lnSpc>
                <a:spcPct val="150000"/>
              </a:lnSpc>
              <a:spcBef>
                <a:spcPts val="0"/>
              </a:spcBef>
              <a:spcAft>
                <a:spcPts val="0"/>
              </a:spcAft>
              <a:buClrTx/>
              <a:buSzTx/>
              <a:buFontTx/>
              <a:buNone/>
              <a:defRPr/>
            </a:pPr>
            <a:r>
              <a:rPr lang="zh-CN" altLang="en-US" sz="2400" dirty="0">
                <a:solidFill>
                  <a:prstClr val="white"/>
                </a:solidFill>
                <a:latin typeface="Arial" panose="020B0604020202020204" pitchFamily="34" charset="0"/>
                <a:ea typeface="汉仪行楷简" panose="02010600000101010101" charset="-122"/>
              </a:rPr>
              <a:t>岚城镇人民政府</a:t>
            </a:r>
            <a:endParaRPr lang="en-US" altLang="zh-CN" sz="2400" dirty="0">
              <a:solidFill>
                <a:prstClr val="white"/>
              </a:solidFill>
              <a:latin typeface="Arial" panose="020B0604020202020204" pitchFamily="34" charset="0"/>
              <a:ea typeface="汉仪行楷简" panose="02010600000101010101" charset="-122"/>
            </a:endParaRPr>
          </a:p>
          <a:p>
            <a:pPr marL="0" marR="0" lvl="0" indent="0" algn="r" defTabSz="457200" rtl="0" eaLnBrk="1" fontAlgn="auto" latinLnBrk="0" hangingPunct="1">
              <a:lnSpc>
                <a:spcPct val="150000"/>
              </a:lnSpc>
              <a:spcBef>
                <a:spcPts val="0"/>
              </a:spcBef>
              <a:spcAft>
                <a:spcPts val="0"/>
              </a:spcAft>
              <a:buClrTx/>
              <a:buSzTx/>
              <a:buFontTx/>
              <a:buNone/>
              <a:defRPr/>
            </a:pPr>
            <a:r>
              <a:rPr kumimoji="0" lang="zh-CN" altLang="en-US" sz="2400" b="0" i="0" u="none" strike="noStrike" kern="1200" cap="none" spc="0" normalizeH="0" baseline="0" noProof="0" dirty="0">
                <a:ln>
                  <a:noFill/>
                </a:ln>
                <a:solidFill>
                  <a:prstClr val="white"/>
                </a:solidFill>
                <a:effectLst/>
                <a:uLnTx/>
                <a:uFillTx/>
                <a:latin typeface="Arial" panose="020B0604020202020204" pitchFamily="34" charset="0"/>
                <a:ea typeface="汉仪行楷简" panose="02010600000101010101" charset="-122"/>
                <a:cs typeface="+mn-cs"/>
              </a:rPr>
              <a:t>岚县自然资源局</a:t>
            </a:r>
            <a:endParaRPr kumimoji="0" lang="en-US" altLang="zh-CN" sz="2400" b="0" i="0" u="none" strike="noStrike" kern="1200" cap="none" spc="0" normalizeH="0" baseline="0" noProof="0" dirty="0">
              <a:ln>
                <a:noFill/>
              </a:ln>
              <a:solidFill>
                <a:prstClr val="white"/>
              </a:solidFill>
              <a:effectLst/>
              <a:uLnTx/>
              <a:uFillTx/>
              <a:latin typeface="Arial" panose="020B0604020202020204" pitchFamily="34" charset="0"/>
              <a:ea typeface="汉仪行楷简" panose="02010600000101010101" charset="-122"/>
              <a:cs typeface="+mn-cs"/>
            </a:endParaRPr>
          </a:p>
          <a:p>
            <a:pPr marL="0" marR="0" lvl="0" indent="0" algn="r" defTabSz="457200" rtl="0" eaLnBrk="1" fontAlgn="auto" latinLnBrk="0" hangingPunct="1">
              <a:lnSpc>
                <a:spcPct val="150000"/>
              </a:lnSpc>
              <a:spcBef>
                <a:spcPts val="0"/>
              </a:spcBef>
              <a:spcAft>
                <a:spcPts val="0"/>
              </a:spcAft>
              <a:buClrTx/>
              <a:buSzTx/>
              <a:buFontTx/>
              <a:buNone/>
              <a:defRPr/>
            </a:pPr>
            <a:r>
              <a:rPr kumimoji="0" lang="zh-CN" altLang="en-US" sz="2400" b="0" i="0" u="none" strike="noStrike" kern="1200" cap="none" spc="0" normalizeH="0" baseline="0" noProof="0" dirty="0">
                <a:ln>
                  <a:noFill/>
                </a:ln>
                <a:solidFill>
                  <a:prstClr val="white"/>
                </a:solidFill>
                <a:effectLst/>
                <a:uLnTx/>
                <a:uFillTx/>
                <a:latin typeface="Arial" panose="020B0604020202020204" pitchFamily="34" charset="0"/>
                <a:ea typeface="汉仪行楷简" panose="02010600000101010101" charset="-122"/>
                <a:cs typeface="+mn-cs"/>
              </a:rPr>
              <a:t>本次公示的规划成果为规划草案，最终以经依法批准的规划方案为准</a:t>
            </a:r>
            <a:endParaRPr kumimoji="0" lang="en-US" altLang="zh-CN" sz="2400" b="0" i="0" u="none" strike="noStrike" kern="1200" cap="none" spc="0" normalizeH="0" baseline="0" noProof="0" dirty="0">
              <a:ln>
                <a:noFill/>
              </a:ln>
              <a:solidFill>
                <a:prstClr val="white"/>
              </a:solidFill>
              <a:effectLst/>
              <a:uLnTx/>
              <a:uFillTx/>
              <a:latin typeface="Arial" panose="020B0604020202020204" pitchFamily="34" charset="0"/>
              <a:ea typeface="汉仪行楷简" panose="02010600000101010101" charset="-122"/>
              <a:cs typeface="+mn-cs"/>
            </a:endParaRPr>
          </a:p>
          <a:p>
            <a:pPr algn="r" defTabSz="457200">
              <a:lnSpc>
                <a:spcPct val="150000"/>
              </a:lnSpc>
              <a:defRPr/>
            </a:pPr>
            <a:r>
              <a:rPr lang="zh-CN" altLang="en-US" sz="2400" dirty="0">
                <a:solidFill>
                  <a:schemeClr val="bg1"/>
                </a:solidFill>
                <a:latin typeface="Arial" panose="020B0604020202020204" pitchFamily="34" charset="0"/>
                <a:ea typeface="汉仪行楷简" panose="02010600000101010101" charset="-122"/>
              </a:rPr>
              <a:t>部分图片来源于网络，如涉及版权问题，请与我们联系</a:t>
            </a:r>
            <a:endParaRPr lang="en-US" altLang="zh-CN" sz="2400" dirty="0">
              <a:solidFill>
                <a:schemeClr val="bg1"/>
              </a:solidFill>
              <a:latin typeface="Arial" panose="020B0604020202020204" pitchFamily="34" charset="0"/>
              <a:ea typeface="汉仪行楷简" panose="02010600000101010101" charset="-122"/>
            </a:endParaRPr>
          </a:p>
          <a:p>
            <a:pPr marL="0" marR="0" lvl="0" indent="0" algn="r" defTabSz="457200" rtl="0" eaLnBrk="1" fontAlgn="auto" latinLnBrk="0" hangingPunct="1">
              <a:lnSpc>
                <a:spcPct val="150000"/>
              </a:lnSpc>
              <a:spcBef>
                <a:spcPts val="0"/>
              </a:spcBef>
              <a:spcAft>
                <a:spcPts val="0"/>
              </a:spcAft>
              <a:buClrTx/>
              <a:buSzTx/>
              <a:buFontTx/>
              <a:buNone/>
              <a:defRPr/>
            </a:pPr>
            <a:endParaRPr kumimoji="0" lang="en-US" altLang="zh-CN" sz="2400" b="0" i="0" u="none" strike="noStrike" kern="1200" cap="none" spc="0" normalizeH="0" baseline="0" noProof="0" dirty="0">
              <a:ln>
                <a:noFill/>
              </a:ln>
              <a:solidFill>
                <a:prstClr val="white"/>
              </a:solidFill>
              <a:effectLst/>
              <a:uLnTx/>
              <a:uFillTx/>
              <a:latin typeface="Arial" panose="020B0604020202020204" pitchFamily="34" charset="0"/>
              <a:ea typeface="汉仪行楷简" panose="02010600000101010101" charset="-122"/>
              <a:cs typeface="+mn-cs"/>
            </a:endParaRPr>
          </a:p>
          <a:p>
            <a:pPr marL="0" marR="0" lvl="0" indent="0" algn="r" defTabSz="457200" rtl="0" eaLnBrk="1" fontAlgn="auto" latinLnBrk="0" hangingPunct="1">
              <a:lnSpc>
                <a:spcPct val="150000"/>
              </a:lnSpc>
              <a:spcBef>
                <a:spcPts val="0"/>
              </a:spcBef>
              <a:spcAft>
                <a:spcPts val="0"/>
              </a:spcAft>
              <a:buClrTx/>
              <a:buSzTx/>
              <a:buFontTx/>
              <a:buNone/>
              <a:defRPr/>
            </a:pPr>
            <a:endParaRPr kumimoji="0" lang="en-US" altLang="zh-CN" sz="2400" b="0" i="0" u="none" strike="noStrike" kern="1200" cap="none" spc="0" normalizeH="0" baseline="0" noProof="0" dirty="0">
              <a:ln>
                <a:noFill/>
              </a:ln>
              <a:solidFill>
                <a:prstClr val="white"/>
              </a:solidFill>
              <a:effectLst/>
              <a:uLnTx/>
              <a:uFillTx/>
              <a:latin typeface="Arial" panose="020B0604020202020204" pitchFamily="34" charset="0"/>
              <a:ea typeface="汉仪行楷简" panose="02010600000101010101" charset="-122"/>
              <a:cs typeface="+mn-cs"/>
            </a:endParaRPr>
          </a:p>
        </p:txBody>
      </p:sp>
      <p:sp>
        <p:nvSpPr>
          <p:cNvPr id="3" name="文本框 2"/>
          <p:cNvSpPr txBox="1"/>
          <p:nvPr/>
        </p:nvSpPr>
        <p:spPr>
          <a:xfrm>
            <a:off x="1078706" y="4710260"/>
            <a:ext cx="6934200" cy="873957"/>
          </a:xfrm>
          <a:prstGeom prst="rect">
            <a:avLst/>
          </a:prstGeom>
          <a:noFill/>
        </p:spPr>
        <p:txBody>
          <a:bodyPr wrap="square" rtlCol="0">
            <a:spAutoFit/>
          </a:bodyPr>
          <a:lstStyle/>
          <a:p>
            <a:pPr marL="0" marR="0" lvl="0" indent="0" algn="l" defTabSz="687705" rtl="0" eaLnBrk="1" fontAlgn="auto" latinLnBrk="0" hangingPunct="1">
              <a:lnSpc>
                <a:spcPct val="150000"/>
              </a:lnSpc>
              <a:spcBef>
                <a:spcPts val="0"/>
              </a:spcBef>
              <a:spcAft>
                <a:spcPts val="0"/>
              </a:spcAft>
              <a:buClrTx/>
              <a:buSzTx/>
              <a:buFontTx/>
              <a:buNone/>
              <a:defRPr/>
            </a:pPr>
            <a:r>
              <a:rPr kumimoji="0" lang="zh-CN" altLang="en-US" sz="1800" b="0" i="0" u="none" strike="noStrike" kern="1200" cap="none" spc="0" normalizeH="0" baseline="0" noProof="0" dirty="0">
                <a:ln>
                  <a:noFill/>
                </a:ln>
                <a:solidFill>
                  <a:prstClr val="black"/>
                </a:solidFill>
                <a:effectLst/>
                <a:uLnTx/>
                <a:uFillTx/>
                <a:latin typeface="Arial" panose="020B0604020202020204" pitchFamily="34" charset="0"/>
                <a:ea typeface="汉仪行楷简" panose="02010600000101010101" charset="-122"/>
                <a:cs typeface="+mn-cs"/>
              </a:rPr>
              <a:t>公众意见反馈途径电子邮箱：</a:t>
            </a:r>
            <a:r>
              <a:rPr kumimoji="0" lang="en-US" altLang="zh-CN" sz="1800" b="0" i="0" u="none" strike="noStrike" kern="1200" cap="none" spc="0" normalizeH="0" baseline="0" noProof="0" dirty="0">
                <a:ln>
                  <a:noFill/>
                </a:ln>
                <a:solidFill>
                  <a:prstClr val="black"/>
                </a:solidFill>
                <a:effectLst/>
                <a:uLnTx/>
                <a:uFillTx/>
                <a:latin typeface="Arial" panose="020B0604020202020204" pitchFamily="34" charset="0"/>
                <a:ea typeface="汉仪行楷简" panose="02010600000101010101" charset="-122"/>
                <a:cs typeface="+mn-cs"/>
              </a:rPr>
              <a:t>lxgtzyj6722230@163.com</a:t>
            </a:r>
            <a:endParaRPr kumimoji="0" lang="en-US" altLang="zh-CN" sz="1800" b="0" i="0" u="none" strike="noStrike" kern="1200" cap="none" spc="0" normalizeH="0" baseline="0" noProof="0" dirty="0">
              <a:ln>
                <a:noFill/>
              </a:ln>
              <a:solidFill>
                <a:prstClr val="black"/>
              </a:solidFill>
              <a:effectLst/>
              <a:uLnTx/>
              <a:uFillTx/>
              <a:latin typeface="Arial" panose="020B0604020202020204" pitchFamily="34" charset="0"/>
              <a:ea typeface="汉仪行楷简" panose="02010600000101010101" charset="-122"/>
              <a:cs typeface="+mn-cs"/>
            </a:endParaRPr>
          </a:p>
          <a:p>
            <a:pPr marL="0" marR="0" lvl="0" indent="0" algn="just" defTabSz="687705" rtl="0" eaLnBrk="1" fontAlgn="auto" latinLnBrk="0" hangingPunct="1">
              <a:lnSpc>
                <a:spcPct val="150000"/>
              </a:lnSpc>
              <a:spcBef>
                <a:spcPts val="0"/>
              </a:spcBef>
              <a:spcAft>
                <a:spcPts val="0"/>
              </a:spcAft>
              <a:buClrTx/>
              <a:buSzTx/>
              <a:buFontTx/>
              <a:buNone/>
              <a:defRPr/>
            </a:pPr>
            <a:r>
              <a:rPr kumimoji="0" lang="zh-CN" altLang="en-US" sz="1800" b="0" i="0" u="none" strike="noStrike" kern="1200" cap="none" spc="0" normalizeH="0" baseline="0" noProof="0" dirty="0">
                <a:ln>
                  <a:noFill/>
                </a:ln>
                <a:solidFill>
                  <a:prstClr val="black"/>
                </a:solidFill>
                <a:effectLst/>
                <a:uLnTx/>
                <a:uFillTx/>
                <a:latin typeface="Arial" panose="020B0604020202020204" pitchFamily="34" charset="0"/>
                <a:ea typeface="汉仪行楷简" panose="02010600000101010101" charset="-122"/>
                <a:cs typeface="+mn-cs"/>
              </a:rPr>
              <a:t>邮寄地址：</a:t>
            </a:r>
            <a:r>
              <a:rPr lang="zh-CN" altLang="en-US" sz="1800" dirty="0">
                <a:solidFill>
                  <a:prstClr val="black"/>
                </a:solidFill>
                <a:latin typeface="Arial" panose="020B0604020202020204" pitchFamily="34" charset="0"/>
                <a:ea typeface="汉仪行楷简" panose="02010600000101010101" charset="-122"/>
              </a:rPr>
              <a:t>岚城镇人民政府</a:t>
            </a:r>
            <a:endParaRPr lang="en-US" altLang="zh-CN" sz="1800" dirty="0">
              <a:solidFill>
                <a:prstClr val="black"/>
              </a:solidFill>
              <a:latin typeface="Arial" panose="020B0604020202020204" pitchFamily="34" charset="0"/>
              <a:ea typeface="汉仪行楷简" panose="02010600000101010101" charset="-122"/>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0"/>
        </a:gradFill>
        <a:effectLst/>
      </p:bgPr>
    </p:bg>
    <p:spTree>
      <p:nvGrpSpPr>
        <p:cNvPr id="1" name=""/>
        <p:cNvGrpSpPr/>
        <p:nvPr/>
      </p:nvGrpSpPr>
      <p:grpSpPr>
        <a:xfrm>
          <a:off x="0" y="0"/>
          <a:ext cx="0" cy="0"/>
          <a:chOff x="0" y="0"/>
          <a:chExt cx="0" cy="0"/>
        </a:xfrm>
      </p:grpSpPr>
      <p:pic>
        <p:nvPicPr>
          <p:cNvPr id="4" name="图片 3"/>
          <p:cNvPicPr>
            <a:picLocks noChangeAspect="1"/>
          </p:cNvPicPr>
          <p:nvPr/>
        </p:nvPicPr>
        <p:blipFill>
          <a:blip r:embed="rId1">
            <a:alphaModFix amt="12000"/>
            <a:extLst>
              <a:ext uri="{28A0092B-C50C-407E-A947-70E740481C1C}">
                <a14:useLocalDpi xmlns:a14="http://schemas.microsoft.com/office/drawing/2010/main" val="0"/>
              </a:ext>
            </a:extLst>
          </a:blip>
          <a:stretch>
            <a:fillRect/>
          </a:stretch>
        </p:blipFill>
        <p:spPr>
          <a:xfrm>
            <a:off x="-1" y="9083675"/>
            <a:ext cx="10691813" cy="6019801"/>
          </a:xfrm>
          <a:prstGeom prst="rect">
            <a:avLst/>
          </a:prstGeom>
        </p:spPr>
      </p:pic>
      <p:sp>
        <p:nvSpPr>
          <p:cNvPr id="2" name="object 2"/>
          <p:cNvSpPr/>
          <p:nvPr/>
        </p:nvSpPr>
        <p:spPr>
          <a:xfrm>
            <a:off x="1120296" y="1477229"/>
            <a:ext cx="1112679" cy="362267"/>
          </a:xfrm>
          <a:prstGeom prst="rect">
            <a:avLst/>
          </a:prstGeom>
          <a:blipFill>
            <a:blip r:embed="rId2" cstate="print">
              <a:alphaModFix amt="30000"/>
            </a:blip>
            <a:stretch>
              <a:fillRect/>
            </a:stretch>
          </a:blipFill>
        </p:spPr>
        <p:txBody>
          <a:bodyPr wrap="square" lIns="0" tIns="0" rIns="0" bIns="0" rtlCol="0"/>
          <a:lstStyle/>
          <a:p>
            <a:endParaRPr sz="1020"/>
          </a:p>
        </p:txBody>
      </p:sp>
      <p:sp>
        <p:nvSpPr>
          <p:cNvPr id="7" name="object 7"/>
          <p:cNvSpPr txBox="1"/>
          <p:nvPr/>
        </p:nvSpPr>
        <p:spPr>
          <a:xfrm>
            <a:off x="1289596" y="1306964"/>
            <a:ext cx="3141910" cy="615315"/>
          </a:xfrm>
          <a:prstGeom prst="rect">
            <a:avLst/>
          </a:prstGeom>
        </p:spPr>
        <p:txBody>
          <a:bodyPr vert="horz" wrap="square" lIns="0" tIns="0" rIns="0" bIns="0" rtlCol="0">
            <a:spAutoFit/>
          </a:bodyPr>
          <a:lstStyle/>
          <a:p>
            <a:pPr marL="9525">
              <a:tabLst>
                <a:tab pos="964565" algn="l"/>
              </a:tabLst>
            </a:pPr>
            <a:r>
              <a:rPr sz="4000" b="1" spc="8" dirty="0">
                <a:solidFill>
                  <a:srgbClr val="5F7AC5"/>
                </a:solidFill>
                <a:latin typeface="Arial" panose="020B0604020202020204" pitchFamily="34" charset="0"/>
                <a:ea typeface="汉仪闫锐敏行楷简" panose="00020600040101010101" charset="-122"/>
                <a:cs typeface="微软雅黑" panose="020B0503020204020204" pitchFamily="34" charset="-122"/>
              </a:rPr>
              <a:t>1</a:t>
            </a:r>
            <a:r>
              <a:rPr sz="4000" b="1" spc="-493" dirty="0">
                <a:solidFill>
                  <a:srgbClr val="5F7AC5"/>
                </a:solidFill>
                <a:latin typeface="Arial" panose="020B0604020202020204" pitchFamily="34" charset="0"/>
                <a:ea typeface="汉仪闫锐敏行楷简" panose="00020600040101010101" charset="-122"/>
                <a:cs typeface="微软雅黑" panose="020B0503020204020204" pitchFamily="34" charset="-122"/>
              </a:rPr>
              <a:t> </a:t>
            </a:r>
            <a:r>
              <a:rPr sz="4000" b="1" spc="4" dirty="0">
                <a:solidFill>
                  <a:srgbClr val="5F7AC5"/>
                </a:solidFill>
                <a:latin typeface="Arial" panose="020B0604020202020204" pitchFamily="34" charset="0"/>
                <a:ea typeface="汉仪闫锐敏行楷简" panose="00020600040101010101" charset="-122"/>
                <a:cs typeface="微软雅黑" panose="020B0503020204020204" pitchFamily="34" charset="-122"/>
              </a:rPr>
              <a:t>.</a:t>
            </a:r>
            <a:r>
              <a:rPr sz="4000" b="1" spc="-493" dirty="0">
                <a:solidFill>
                  <a:srgbClr val="5F7AC5"/>
                </a:solidFill>
                <a:latin typeface="Arial" panose="020B0604020202020204" pitchFamily="34" charset="0"/>
                <a:ea typeface="汉仪闫锐敏行楷简" panose="00020600040101010101" charset="-122"/>
                <a:cs typeface="微软雅黑" panose="020B0503020204020204" pitchFamily="34" charset="-122"/>
              </a:rPr>
              <a:t> </a:t>
            </a:r>
            <a:r>
              <a:rPr sz="4000" b="1" spc="8" dirty="0">
                <a:solidFill>
                  <a:srgbClr val="5F7AC5"/>
                </a:solidFill>
                <a:latin typeface="Arial" panose="020B0604020202020204" pitchFamily="34" charset="0"/>
                <a:ea typeface="汉仪闫锐敏行楷简" panose="00020600040101010101" charset="-122"/>
                <a:cs typeface="微软雅黑" panose="020B0503020204020204" pitchFamily="34" charset="-122"/>
              </a:rPr>
              <a:t>1	</a:t>
            </a:r>
            <a:r>
              <a:rPr lang="zh-CN" altLang="en-US" sz="4000" b="1" spc="199" dirty="0">
                <a:solidFill>
                  <a:srgbClr val="5F7AC5"/>
                </a:solidFill>
                <a:latin typeface="Arial" panose="020B0604020202020204" pitchFamily="34" charset="0"/>
                <a:ea typeface="汉仪闫锐敏行楷简" panose="00020600040101010101" charset="-122"/>
                <a:cs typeface="微软雅黑" panose="020B0503020204020204" pitchFamily="34" charset="-122"/>
              </a:rPr>
              <a:t>规划背景</a:t>
            </a:r>
            <a:r>
              <a:rPr sz="3200" b="1" spc="-489" dirty="0">
                <a:solidFill>
                  <a:srgbClr val="5F7AC5"/>
                </a:solidFill>
                <a:latin typeface="Arial" panose="020B0604020202020204" pitchFamily="34" charset="0"/>
                <a:ea typeface="汉仪闫锐敏行楷简" panose="00020600040101010101" charset="-122"/>
                <a:cs typeface="微软雅黑" panose="020B0503020204020204" pitchFamily="34" charset="-122"/>
              </a:rPr>
              <a:t> </a:t>
            </a:r>
            <a:endParaRPr sz="3200" dirty="0">
              <a:latin typeface="Arial" panose="020B0604020202020204" pitchFamily="34" charset="0"/>
              <a:ea typeface="汉仪闫锐敏行楷简" panose="00020600040101010101" charset="-122"/>
              <a:cs typeface="微软雅黑" panose="020B0503020204020204" pitchFamily="34" charset="-122"/>
            </a:endParaRPr>
          </a:p>
        </p:txBody>
      </p:sp>
      <p:sp>
        <p:nvSpPr>
          <p:cNvPr id="20" name="object 20"/>
          <p:cNvSpPr/>
          <p:nvPr/>
        </p:nvSpPr>
        <p:spPr>
          <a:xfrm>
            <a:off x="8802503" y="5936319"/>
            <a:ext cx="1766471" cy="2144216"/>
          </a:xfrm>
          <a:custGeom>
            <a:avLst/>
            <a:gdLst/>
            <a:ahLst/>
            <a:cxnLst/>
            <a:rect l="l" t="t" r="r" b="b"/>
            <a:pathLst>
              <a:path w="2348865" h="2851150">
                <a:moveTo>
                  <a:pt x="1012828" y="0"/>
                </a:moveTo>
                <a:lnTo>
                  <a:pt x="948145" y="0"/>
                </a:lnTo>
                <a:lnTo>
                  <a:pt x="775771" y="159640"/>
                </a:lnTo>
                <a:lnTo>
                  <a:pt x="0" y="661416"/>
                </a:lnTo>
                <a:lnTo>
                  <a:pt x="1314484" y="706956"/>
                </a:lnTo>
                <a:lnTo>
                  <a:pt x="1486859" y="2485857"/>
                </a:lnTo>
                <a:lnTo>
                  <a:pt x="2348818" y="2850762"/>
                </a:lnTo>
                <a:lnTo>
                  <a:pt x="2284135" y="136871"/>
                </a:lnTo>
                <a:lnTo>
                  <a:pt x="1012828" y="0"/>
                </a:lnTo>
                <a:close/>
              </a:path>
            </a:pathLst>
          </a:custGeom>
          <a:solidFill>
            <a:srgbClr val="FFFFFF"/>
          </a:solidFill>
        </p:spPr>
        <p:txBody>
          <a:bodyPr wrap="square" lIns="0" tIns="0" rIns="0" bIns="0" rtlCol="0"/>
          <a:lstStyle/>
          <a:p>
            <a:endParaRPr sz="1020"/>
          </a:p>
        </p:txBody>
      </p:sp>
      <p:sp>
        <p:nvSpPr>
          <p:cNvPr id="21" name="object 21"/>
          <p:cNvSpPr/>
          <p:nvPr/>
        </p:nvSpPr>
        <p:spPr>
          <a:xfrm>
            <a:off x="165918" y="7365602"/>
            <a:ext cx="714897" cy="3024825"/>
          </a:xfrm>
          <a:custGeom>
            <a:avLst/>
            <a:gdLst/>
            <a:ahLst/>
            <a:cxnLst/>
            <a:rect l="l" t="t" r="r" b="b"/>
            <a:pathLst>
              <a:path w="950594" h="4022090">
                <a:moveTo>
                  <a:pt x="950254" y="0"/>
                </a:moveTo>
                <a:lnTo>
                  <a:pt x="158375" y="791794"/>
                </a:lnTo>
                <a:lnTo>
                  <a:pt x="0" y="4021629"/>
                </a:lnTo>
                <a:lnTo>
                  <a:pt x="923858" y="3625690"/>
                </a:lnTo>
                <a:lnTo>
                  <a:pt x="950254" y="0"/>
                </a:lnTo>
                <a:close/>
              </a:path>
            </a:pathLst>
          </a:custGeom>
          <a:solidFill>
            <a:srgbClr val="FFFFFF"/>
          </a:solidFill>
        </p:spPr>
        <p:txBody>
          <a:bodyPr wrap="square" lIns="0" tIns="0" rIns="0" bIns="0" rtlCol="0"/>
          <a:lstStyle/>
          <a:p>
            <a:endParaRPr sz="1020"/>
          </a:p>
        </p:txBody>
      </p:sp>
      <p:graphicFrame>
        <p:nvGraphicFramePr>
          <p:cNvPr id="22" name="图示 21"/>
          <p:cNvGraphicFramePr/>
          <p:nvPr/>
        </p:nvGraphicFramePr>
        <p:xfrm>
          <a:off x="316706" y="2016204"/>
          <a:ext cx="10002529" cy="1254091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9" name="图片 8"/>
          <p:cNvPicPr>
            <a:picLocks noChangeAspect="1"/>
          </p:cNvPicPr>
          <p:nvPr/>
        </p:nvPicPr>
        <p:blipFill>
          <a:blip r:embed="rId8" cstate="print">
            <a:alphaModFix amt="37000"/>
            <a:extLst>
              <a:ext uri="{28A0092B-C50C-407E-A947-70E740481C1C}">
                <a14:useLocalDpi xmlns:a14="http://schemas.microsoft.com/office/drawing/2010/main" val="0"/>
              </a:ext>
            </a:extLst>
          </a:blip>
          <a:stretch>
            <a:fillRect/>
          </a:stretch>
        </p:blipFill>
        <p:spPr>
          <a:xfrm>
            <a:off x="9430150" y="13813352"/>
            <a:ext cx="1490485" cy="2107839"/>
          </a:xfrm>
          <a:prstGeom prst="rect">
            <a:avLst/>
          </a:prstGeom>
        </p:spPr>
      </p:pic>
      <p:grpSp>
        <p:nvGrpSpPr>
          <p:cNvPr id="5" name="组合 4"/>
          <p:cNvGrpSpPr/>
          <p:nvPr/>
        </p:nvGrpSpPr>
        <p:grpSpPr>
          <a:xfrm>
            <a:off x="0" y="374935"/>
            <a:ext cx="10691813" cy="555340"/>
            <a:chOff x="0" y="487695"/>
            <a:chExt cx="10691813" cy="555340"/>
          </a:xfrm>
        </p:grpSpPr>
        <p:cxnSp>
          <p:nvCxnSpPr>
            <p:cNvPr id="13" name="直接连接符 12"/>
            <p:cNvCxnSpPr/>
            <p:nvPr/>
          </p:nvCxnSpPr>
          <p:spPr>
            <a:xfrm>
              <a:off x="0" y="1043035"/>
              <a:ext cx="10691813" cy="0"/>
            </a:xfrm>
            <a:prstGeom prst="line">
              <a:avLst/>
            </a:prstGeom>
            <a:ln w="25400">
              <a:prstDash val="sysDot"/>
            </a:ln>
          </p:spPr>
          <p:style>
            <a:lnRef idx="1">
              <a:schemeClr val="accent1"/>
            </a:lnRef>
            <a:fillRef idx="0">
              <a:schemeClr val="accent1"/>
            </a:fillRef>
            <a:effectRef idx="0">
              <a:schemeClr val="accent1"/>
            </a:effectRef>
            <a:fontRef idx="minor">
              <a:schemeClr val="tx1"/>
            </a:fontRef>
          </p:style>
        </p:cxnSp>
        <p:grpSp>
          <p:nvGrpSpPr>
            <p:cNvPr id="3" name="组合 2"/>
            <p:cNvGrpSpPr/>
            <p:nvPr/>
          </p:nvGrpSpPr>
          <p:grpSpPr>
            <a:xfrm>
              <a:off x="523366" y="487695"/>
              <a:ext cx="8099140" cy="488542"/>
              <a:chOff x="523366" y="487695"/>
              <a:chExt cx="8099140" cy="488542"/>
            </a:xfrm>
          </p:grpSpPr>
          <p:sp>
            <p:nvSpPr>
              <p:cNvPr id="11" name="矩形 10"/>
              <p:cNvSpPr/>
              <p:nvPr/>
            </p:nvSpPr>
            <p:spPr>
              <a:xfrm>
                <a:off x="523366" y="487695"/>
                <a:ext cx="326740" cy="326740"/>
              </a:xfrm>
              <a:prstGeom prst="rect">
                <a:avLst/>
              </a:prstGeom>
              <a:gradFill flip="none" rotWithShape="1">
                <a:gsLst>
                  <a:gs pos="0">
                    <a:schemeClr val="bg1"/>
                  </a:gs>
                  <a:gs pos="14000">
                    <a:srgbClr val="4F81BD">
                      <a:alpha val="87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nvSpPr>
            <p:spPr>
              <a:xfrm>
                <a:off x="880815" y="674992"/>
                <a:ext cx="239481" cy="239481"/>
              </a:xfrm>
              <a:prstGeom prst="rect">
                <a:avLst/>
              </a:prstGeom>
              <a:gradFill>
                <a:gsLst>
                  <a:gs pos="0">
                    <a:schemeClr val="bg1"/>
                  </a:gs>
                  <a:gs pos="12000">
                    <a:srgbClr val="4F81BD">
                      <a:alpha val="87000"/>
                    </a:srgb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文本框 13"/>
              <p:cNvSpPr txBox="1"/>
              <p:nvPr/>
            </p:nvSpPr>
            <p:spPr>
              <a:xfrm>
                <a:off x="1682928" y="639992"/>
                <a:ext cx="6939578" cy="336245"/>
              </a:xfrm>
              <a:prstGeom prst="rect">
                <a:avLst/>
              </a:prstGeom>
              <a:noFill/>
            </p:spPr>
            <p:txBody>
              <a:bodyPr wrap="square">
                <a:spAutoFit/>
              </a:bodyPr>
              <a:lstStyle/>
              <a:p>
                <a:r>
                  <a:rPr lang="en-US" altLang="zh-CN" sz="1600" b="1" dirty="0">
                    <a:solidFill>
                      <a:schemeClr val="tx2">
                        <a:lumMod val="60000"/>
                        <a:lumOff val="40000"/>
                      </a:schemeClr>
                    </a:solidFill>
                    <a:latin typeface="Arial" panose="020B0604020202020204" pitchFamily="34" charset="0"/>
                    <a:ea typeface="汉仪行楷简" panose="02010600000101010101" charset="-122"/>
                  </a:rPr>
                  <a:t>《</a:t>
                </a:r>
                <a:r>
                  <a:rPr lang="zh-CN" altLang="en-US" sz="1600" b="1" dirty="0">
                    <a:solidFill>
                      <a:schemeClr val="tx2">
                        <a:lumMod val="60000"/>
                        <a:lumOff val="40000"/>
                      </a:schemeClr>
                    </a:solidFill>
                    <a:latin typeface="Arial" panose="020B0604020202020204" pitchFamily="34" charset="0"/>
                    <a:ea typeface="汉仪行楷简" panose="02010600000101010101" charset="-122"/>
                  </a:rPr>
                  <a:t>岚城镇国土空间总体规划（</a:t>
                </a:r>
                <a:r>
                  <a:rPr lang="en-US" altLang="zh-CN" sz="1600" b="1" dirty="0">
                    <a:solidFill>
                      <a:schemeClr val="tx2">
                        <a:lumMod val="60000"/>
                        <a:lumOff val="40000"/>
                      </a:schemeClr>
                    </a:solidFill>
                    <a:latin typeface="Arial" panose="020B0604020202020204" pitchFamily="34" charset="0"/>
                    <a:ea typeface="汉仪行楷简" panose="02010600000101010101" charset="-122"/>
                  </a:rPr>
                  <a:t>2021-2035</a:t>
                </a:r>
                <a:r>
                  <a:rPr lang="zh-CN" altLang="en-US" sz="1600" b="1" dirty="0">
                    <a:solidFill>
                      <a:schemeClr val="tx2">
                        <a:lumMod val="60000"/>
                        <a:lumOff val="40000"/>
                      </a:schemeClr>
                    </a:solidFill>
                    <a:latin typeface="Arial" panose="020B0604020202020204" pitchFamily="34" charset="0"/>
                    <a:ea typeface="汉仪行楷简" panose="02010600000101010101" charset="-122"/>
                  </a:rPr>
                  <a:t>）</a:t>
                </a:r>
                <a:r>
                  <a:rPr lang="en-US" altLang="zh-CN" sz="1600" b="1" dirty="0">
                    <a:solidFill>
                      <a:schemeClr val="tx2">
                        <a:lumMod val="60000"/>
                        <a:lumOff val="40000"/>
                      </a:schemeClr>
                    </a:solidFill>
                    <a:latin typeface="Arial" panose="020B0604020202020204" pitchFamily="34" charset="0"/>
                    <a:ea typeface="汉仪行楷简" panose="02010600000101010101" charset="-122"/>
                  </a:rPr>
                  <a:t>》</a:t>
                </a:r>
                <a:r>
                  <a:rPr lang="zh-CN" altLang="en-US" sz="1600" b="1" dirty="0">
                    <a:solidFill>
                      <a:schemeClr val="tx2">
                        <a:lumMod val="60000"/>
                        <a:lumOff val="40000"/>
                      </a:schemeClr>
                    </a:solidFill>
                    <a:latin typeface="Arial" panose="020B0604020202020204" pitchFamily="34" charset="0"/>
                    <a:ea typeface="汉仪行楷简" panose="02010600000101010101" charset="-122"/>
                  </a:rPr>
                  <a:t>（公众版）</a:t>
                </a:r>
                <a:endParaRPr lang="zh-CN" altLang="en-US" sz="1600" b="1" dirty="0">
                  <a:solidFill>
                    <a:schemeClr val="tx2">
                      <a:lumMod val="60000"/>
                      <a:lumOff val="40000"/>
                    </a:schemeClr>
                  </a:solidFill>
                  <a:latin typeface="Arial" panose="020B0604020202020204" pitchFamily="34" charset="0"/>
                  <a:ea typeface="汉仪行楷简" panose="02010600000101010101" charset="-122"/>
                </a:endParaRPr>
              </a:p>
            </p:txBody>
          </p:sp>
        </p:grpSp>
      </p:grpSp>
    </p:spTree>
    <p:custDataLst>
      <p:tags r:id="rId9"/>
    </p:custData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bg>
      <p:bgPr>
        <a:pattFill prst="pct5">
          <a:fgClr>
            <a:schemeClr val="bg2"/>
          </a:fgClr>
          <a:bgClr>
            <a:schemeClr val="bg1"/>
          </a:bgClr>
        </a:pattFill>
        <a:effectLst/>
      </p:bgPr>
    </p:bg>
    <p:spTree>
      <p:nvGrpSpPr>
        <p:cNvPr id="1" name=""/>
        <p:cNvGrpSpPr/>
        <p:nvPr/>
      </p:nvGrpSpPr>
      <p:grpSpPr>
        <a:xfrm>
          <a:off x="0" y="0"/>
          <a:ext cx="0" cy="0"/>
          <a:chOff x="0" y="0"/>
          <a:chExt cx="0" cy="0"/>
        </a:xfrm>
      </p:grpSpPr>
      <p:sp>
        <p:nvSpPr>
          <p:cNvPr id="4" name="云形标注 3"/>
          <p:cNvSpPr/>
          <p:nvPr/>
        </p:nvSpPr>
        <p:spPr>
          <a:xfrm>
            <a:off x="1120295" y="1997075"/>
            <a:ext cx="8209759" cy="5455787"/>
          </a:xfrm>
          <a:prstGeom prst="cloudCallout">
            <a:avLst/>
          </a:prstGeom>
          <a:blipFill rotWithShape="1">
            <a:blip r:embed="rId1">
              <a:alphaModFix amt="76000"/>
            </a:blip>
            <a:stretch>
              <a:fillRect l="1000"/>
            </a:stretch>
          </a:blipFill>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2" name="object 2"/>
          <p:cNvSpPr/>
          <p:nvPr/>
        </p:nvSpPr>
        <p:spPr>
          <a:xfrm>
            <a:off x="1120296" y="1477229"/>
            <a:ext cx="1112679" cy="362267"/>
          </a:xfrm>
          <a:prstGeom prst="rect">
            <a:avLst/>
          </a:prstGeom>
          <a:blipFill>
            <a:blip r:embed="rId2" cstate="print">
              <a:alphaModFix amt="30000"/>
            </a:blip>
            <a:stretch>
              <a:fillRect/>
            </a:stretch>
          </a:blipFill>
        </p:spPr>
        <p:txBody>
          <a:bodyPr wrap="square" lIns="0" tIns="0" rIns="0" bIns="0" rtlCol="0"/>
          <a:lstStyle/>
          <a:p>
            <a:endParaRPr sz="1020"/>
          </a:p>
        </p:txBody>
      </p:sp>
      <p:sp>
        <p:nvSpPr>
          <p:cNvPr id="6" name="object 6"/>
          <p:cNvSpPr txBox="1"/>
          <p:nvPr/>
        </p:nvSpPr>
        <p:spPr>
          <a:xfrm>
            <a:off x="1231309" y="8321675"/>
            <a:ext cx="8290052" cy="5416550"/>
          </a:xfrm>
          <a:prstGeom prst="rect">
            <a:avLst/>
          </a:prstGeom>
        </p:spPr>
        <p:txBody>
          <a:bodyPr vert="horz" wrap="square" lIns="0" tIns="0" rIns="0" bIns="0" rtlCol="0">
            <a:spAutoFit/>
          </a:bodyPr>
          <a:lstStyle/>
          <a:p>
            <a:pPr indent="457200" fontAlgn="auto">
              <a:lnSpc>
                <a:spcPct val="200000"/>
              </a:lnSpc>
            </a:pPr>
            <a:r>
              <a:rPr lang="zh-CN" altLang="en-US" sz="2200" spc="50" dirty="0">
                <a:solidFill>
                  <a:prstClr val="black">
                    <a:hueOff val="0"/>
                    <a:satOff val="0"/>
                    <a:lumOff val="0"/>
                    <a:alphaOff val="0"/>
                  </a:prstClr>
                </a:solidFill>
                <a:latin typeface="Arial" panose="020B0604020202020204" pitchFamily="34" charset="0"/>
                <a:ea typeface="汉仪行楷简" panose="02010600000101010101" charset="-122"/>
                <a:cs typeface="Times New Roman" panose="02020603050405020304" pitchFamily="18" charset="0"/>
              </a:rPr>
              <a:t>以习近平新时代中国特色社会主义思想为指导，深入贯彻党的二十大精神，全面落实习近平总书记视察山西省的重要指示要求。推进落实黄河流域生态保护和高质量发展的国家战略要求，依据</a:t>
            </a:r>
            <a:r>
              <a:rPr lang="en-US" altLang="zh-CN" sz="2200" spc="50" dirty="0">
                <a:solidFill>
                  <a:prstClr val="black">
                    <a:hueOff val="0"/>
                    <a:satOff val="0"/>
                    <a:lumOff val="0"/>
                    <a:alphaOff val="0"/>
                  </a:prstClr>
                </a:solidFill>
                <a:latin typeface="Arial" panose="020B0604020202020204" pitchFamily="34" charset="0"/>
                <a:ea typeface="汉仪行楷简" panose="02010600000101010101" charset="-122"/>
                <a:cs typeface="Times New Roman" panose="02020603050405020304" pitchFamily="18" charset="0"/>
              </a:rPr>
              <a:t>《</a:t>
            </a:r>
            <a:r>
              <a:rPr lang="zh-CN" altLang="en-US" sz="2200" spc="50" dirty="0">
                <a:solidFill>
                  <a:prstClr val="black">
                    <a:hueOff val="0"/>
                    <a:satOff val="0"/>
                    <a:lumOff val="0"/>
                    <a:alphaOff val="0"/>
                  </a:prstClr>
                </a:solidFill>
                <a:latin typeface="Arial" panose="020B0604020202020204" pitchFamily="34" charset="0"/>
                <a:ea typeface="汉仪行楷简" panose="02010600000101010101" charset="-122"/>
                <a:cs typeface="Times New Roman" panose="02020603050405020304" pitchFamily="18" charset="0"/>
              </a:rPr>
              <a:t>全国国土空间规划纲要（</a:t>
            </a:r>
            <a:r>
              <a:rPr lang="en-US" altLang="zh-CN" sz="2200" spc="50" dirty="0">
                <a:solidFill>
                  <a:prstClr val="black">
                    <a:hueOff val="0"/>
                    <a:satOff val="0"/>
                    <a:lumOff val="0"/>
                    <a:alphaOff val="0"/>
                  </a:prstClr>
                </a:solidFill>
                <a:latin typeface="Arial" panose="020B0604020202020204" pitchFamily="34" charset="0"/>
                <a:ea typeface="汉仪行楷简" panose="02010600000101010101" charset="-122"/>
                <a:cs typeface="Times New Roman" panose="02020603050405020304" pitchFamily="18" charset="0"/>
              </a:rPr>
              <a:t>2021-2035 </a:t>
            </a:r>
            <a:r>
              <a:rPr lang="zh-CN" altLang="en-US" sz="2200" spc="50" dirty="0">
                <a:solidFill>
                  <a:prstClr val="black">
                    <a:hueOff val="0"/>
                    <a:satOff val="0"/>
                    <a:lumOff val="0"/>
                    <a:alphaOff val="0"/>
                  </a:prstClr>
                </a:solidFill>
                <a:latin typeface="Arial" panose="020B0604020202020204" pitchFamily="34" charset="0"/>
                <a:ea typeface="汉仪行楷简" panose="02010600000101010101" charset="-122"/>
                <a:cs typeface="Times New Roman" panose="02020603050405020304" pitchFamily="18" charset="0"/>
              </a:rPr>
              <a:t>年）</a:t>
            </a:r>
            <a:r>
              <a:rPr lang="en-US" altLang="zh-CN" sz="2200" spc="50" dirty="0">
                <a:solidFill>
                  <a:prstClr val="black">
                    <a:hueOff val="0"/>
                    <a:satOff val="0"/>
                    <a:lumOff val="0"/>
                    <a:alphaOff val="0"/>
                  </a:prstClr>
                </a:solidFill>
                <a:latin typeface="Arial" panose="020B0604020202020204" pitchFamily="34" charset="0"/>
                <a:ea typeface="汉仪行楷简" panose="02010600000101010101" charset="-122"/>
                <a:cs typeface="Times New Roman" panose="02020603050405020304" pitchFamily="18" charset="0"/>
              </a:rPr>
              <a:t>》</a:t>
            </a:r>
            <a:r>
              <a:rPr lang="zh-CN" altLang="en-US" sz="2200" spc="50" dirty="0">
                <a:solidFill>
                  <a:prstClr val="black">
                    <a:hueOff val="0"/>
                    <a:satOff val="0"/>
                    <a:lumOff val="0"/>
                    <a:alphaOff val="0"/>
                  </a:prstClr>
                </a:solidFill>
                <a:latin typeface="Arial" panose="020B0604020202020204" pitchFamily="34" charset="0"/>
                <a:ea typeface="汉仪行楷简" panose="02010600000101010101" charset="-122"/>
                <a:cs typeface="Times New Roman" panose="02020603050405020304" pitchFamily="18" charset="0"/>
              </a:rPr>
              <a:t>、</a:t>
            </a:r>
            <a:r>
              <a:rPr lang="en-US" altLang="zh-CN" sz="2200" spc="50" dirty="0">
                <a:solidFill>
                  <a:prstClr val="black">
                    <a:hueOff val="0"/>
                    <a:satOff val="0"/>
                    <a:lumOff val="0"/>
                    <a:alphaOff val="0"/>
                  </a:prstClr>
                </a:solidFill>
                <a:latin typeface="Arial" panose="020B0604020202020204" pitchFamily="34" charset="0"/>
                <a:ea typeface="汉仪行楷简" panose="02010600000101010101" charset="-122"/>
                <a:cs typeface="Times New Roman" panose="02020603050405020304" pitchFamily="18" charset="0"/>
              </a:rPr>
              <a:t>《</a:t>
            </a:r>
            <a:r>
              <a:rPr lang="zh-CN" altLang="en-US" sz="2200" spc="50" dirty="0">
                <a:solidFill>
                  <a:prstClr val="black">
                    <a:hueOff val="0"/>
                    <a:satOff val="0"/>
                    <a:lumOff val="0"/>
                    <a:alphaOff val="0"/>
                  </a:prstClr>
                </a:solidFill>
                <a:latin typeface="Arial" panose="020B0604020202020204" pitchFamily="34" charset="0"/>
                <a:ea typeface="汉仪行楷简" panose="02010600000101010101" charset="-122"/>
                <a:cs typeface="Times New Roman" panose="02020603050405020304" pitchFamily="18" charset="0"/>
              </a:rPr>
              <a:t>山西省国土空间总体规划（</a:t>
            </a:r>
            <a:r>
              <a:rPr lang="en-US" altLang="zh-CN" sz="2200" spc="50" dirty="0">
                <a:solidFill>
                  <a:prstClr val="black">
                    <a:hueOff val="0"/>
                    <a:satOff val="0"/>
                    <a:lumOff val="0"/>
                    <a:alphaOff val="0"/>
                  </a:prstClr>
                </a:solidFill>
                <a:latin typeface="Arial" panose="020B0604020202020204" pitchFamily="34" charset="0"/>
                <a:ea typeface="汉仪行楷简" panose="02010600000101010101" charset="-122"/>
                <a:cs typeface="Times New Roman" panose="02020603050405020304" pitchFamily="18" charset="0"/>
              </a:rPr>
              <a:t>2021-2035 </a:t>
            </a:r>
            <a:r>
              <a:rPr lang="zh-CN" altLang="en-US" sz="2200" spc="50" dirty="0">
                <a:solidFill>
                  <a:prstClr val="black">
                    <a:hueOff val="0"/>
                    <a:satOff val="0"/>
                    <a:lumOff val="0"/>
                    <a:alphaOff val="0"/>
                  </a:prstClr>
                </a:solidFill>
                <a:latin typeface="Arial" panose="020B0604020202020204" pitchFamily="34" charset="0"/>
                <a:ea typeface="汉仪行楷简" panose="02010600000101010101" charset="-122"/>
                <a:cs typeface="Times New Roman" panose="02020603050405020304" pitchFamily="18" charset="0"/>
              </a:rPr>
              <a:t>年）</a:t>
            </a:r>
            <a:r>
              <a:rPr lang="en-US" altLang="zh-CN" sz="2200" spc="50" dirty="0">
                <a:solidFill>
                  <a:prstClr val="black">
                    <a:hueOff val="0"/>
                    <a:satOff val="0"/>
                    <a:lumOff val="0"/>
                    <a:alphaOff val="0"/>
                  </a:prstClr>
                </a:solidFill>
                <a:latin typeface="Arial" panose="020B0604020202020204" pitchFamily="34" charset="0"/>
                <a:ea typeface="汉仪行楷简" panose="02010600000101010101" charset="-122"/>
                <a:cs typeface="Times New Roman" panose="02020603050405020304" pitchFamily="18" charset="0"/>
              </a:rPr>
              <a:t>》</a:t>
            </a:r>
            <a:r>
              <a:rPr lang="zh-CN" altLang="en-US" sz="2200" spc="50" dirty="0">
                <a:solidFill>
                  <a:prstClr val="black">
                    <a:hueOff val="0"/>
                    <a:satOff val="0"/>
                    <a:lumOff val="0"/>
                    <a:alphaOff val="0"/>
                  </a:prstClr>
                </a:solidFill>
                <a:latin typeface="Arial" panose="020B0604020202020204" pitchFamily="34" charset="0"/>
                <a:ea typeface="汉仪行楷简" panose="02010600000101010101" charset="-122"/>
                <a:cs typeface="Times New Roman" panose="02020603050405020304" pitchFamily="18" charset="0"/>
              </a:rPr>
              <a:t>、</a:t>
            </a:r>
            <a:r>
              <a:rPr lang="en-US" altLang="zh-CN" sz="2200" spc="50" dirty="0">
                <a:solidFill>
                  <a:prstClr val="black">
                    <a:hueOff val="0"/>
                    <a:satOff val="0"/>
                    <a:lumOff val="0"/>
                    <a:alphaOff val="0"/>
                  </a:prstClr>
                </a:solidFill>
                <a:latin typeface="Arial" panose="020B0604020202020204" pitchFamily="34" charset="0"/>
                <a:ea typeface="汉仪行楷简" panose="02010600000101010101" charset="-122"/>
                <a:cs typeface="Times New Roman" panose="02020603050405020304" pitchFamily="18" charset="0"/>
              </a:rPr>
              <a:t> 《</a:t>
            </a:r>
            <a:r>
              <a:rPr lang="zh-CN" altLang="en-US" sz="2200" spc="50" dirty="0">
                <a:solidFill>
                  <a:prstClr val="black">
                    <a:hueOff val="0"/>
                    <a:satOff val="0"/>
                    <a:lumOff val="0"/>
                    <a:alphaOff val="0"/>
                  </a:prstClr>
                </a:solidFill>
                <a:latin typeface="Arial" panose="020B0604020202020204" pitchFamily="34" charset="0"/>
                <a:ea typeface="汉仪行楷简" panose="02010600000101010101" charset="-122"/>
                <a:cs typeface="Times New Roman" panose="02020603050405020304" pitchFamily="18" charset="0"/>
              </a:rPr>
              <a:t>吕梁市国土空间总体规划（</a:t>
            </a:r>
            <a:r>
              <a:rPr lang="en-US" altLang="zh-CN" sz="2200" spc="50" dirty="0">
                <a:solidFill>
                  <a:prstClr val="black">
                    <a:hueOff val="0"/>
                    <a:satOff val="0"/>
                    <a:lumOff val="0"/>
                    <a:alphaOff val="0"/>
                  </a:prstClr>
                </a:solidFill>
                <a:latin typeface="Arial" panose="020B0604020202020204" pitchFamily="34" charset="0"/>
                <a:ea typeface="汉仪行楷简" panose="02010600000101010101" charset="-122"/>
                <a:cs typeface="Times New Roman" panose="02020603050405020304" pitchFamily="18" charset="0"/>
              </a:rPr>
              <a:t>2021-2035 </a:t>
            </a:r>
            <a:r>
              <a:rPr lang="zh-CN" altLang="en-US" sz="2200" spc="50" dirty="0">
                <a:solidFill>
                  <a:prstClr val="black">
                    <a:hueOff val="0"/>
                    <a:satOff val="0"/>
                    <a:lumOff val="0"/>
                    <a:alphaOff val="0"/>
                  </a:prstClr>
                </a:solidFill>
                <a:latin typeface="Arial" panose="020B0604020202020204" pitchFamily="34" charset="0"/>
                <a:ea typeface="汉仪行楷简" panose="02010600000101010101" charset="-122"/>
                <a:cs typeface="Times New Roman" panose="02020603050405020304" pitchFamily="18" charset="0"/>
              </a:rPr>
              <a:t>年）</a:t>
            </a:r>
            <a:r>
              <a:rPr lang="en-US" altLang="zh-CN" sz="2200" spc="50" dirty="0">
                <a:solidFill>
                  <a:prstClr val="black">
                    <a:hueOff val="0"/>
                    <a:satOff val="0"/>
                    <a:lumOff val="0"/>
                    <a:alphaOff val="0"/>
                  </a:prstClr>
                </a:solidFill>
                <a:latin typeface="Arial" panose="020B0604020202020204" pitchFamily="34" charset="0"/>
                <a:ea typeface="汉仪行楷简" panose="02010600000101010101" charset="-122"/>
                <a:cs typeface="Times New Roman" panose="02020603050405020304" pitchFamily="18" charset="0"/>
              </a:rPr>
              <a:t>》</a:t>
            </a:r>
            <a:r>
              <a:rPr lang="zh-CN" altLang="en-US" sz="2200" spc="50" dirty="0">
                <a:solidFill>
                  <a:prstClr val="black">
                    <a:hueOff val="0"/>
                    <a:satOff val="0"/>
                    <a:lumOff val="0"/>
                    <a:alphaOff val="0"/>
                  </a:prstClr>
                </a:solidFill>
                <a:latin typeface="Arial" panose="020B0604020202020204" pitchFamily="34" charset="0"/>
                <a:ea typeface="汉仪行楷简" panose="02010600000101010101" charset="-122"/>
                <a:cs typeface="Times New Roman" panose="02020603050405020304" pitchFamily="18" charset="0"/>
              </a:rPr>
              <a:t>、</a:t>
            </a:r>
            <a:r>
              <a:rPr lang="en-US" altLang="zh-CN" sz="2200" spc="50" dirty="0">
                <a:solidFill>
                  <a:prstClr val="black">
                    <a:hueOff val="0"/>
                    <a:satOff val="0"/>
                    <a:lumOff val="0"/>
                    <a:alphaOff val="0"/>
                  </a:prstClr>
                </a:solidFill>
                <a:latin typeface="Arial" panose="020B0604020202020204" pitchFamily="34" charset="0"/>
                <a:ea typeface="汉仪行楷简" panose="02010600000101010101" charset="-122"/>
                <a:cs typeface="Times New Roman" panose="02020603050405020304" pitchFamily="18" charset="0"/>
              </a:rPr>
              <a:t> 《</a:t>
            </a:r>
            <a:r>
              <a:rPr lang="zh-CN" altLang="en-US" sz="2200" spc="50" dirty="0">
                <a:solidFill>
                  <a:prstClr val="black">
                    <a:hueOff val="0"/>
                    <a:satOff val="0"/>
                    <a:lumOff val="0"/>
                    <a:alphaOff val="0"/>
                  </a:prstClr>
                </a:solidFill>
                <a:latin typeface="Arial" panose="020B0604020202020204" pitchFamily="34" charset="0"/>
                <a:ea typeface="汉仪行楷简" panose="02010600000101010101" charset="-122"/>
                <a:cs typeface="Times New Roman" panose="02020603050405020304" pitchFamily="18" charset="0"/>
              </a:rPr>
              <a:t>岚县国土空间总体规划（</a:t>
            </a:r>
            <a:r>
              <a:rPr lang="en-US" altLang="zh-CN" sz="2200" spc="50" dirty="0">
                <a:solidFill>
                  <a:prstClr val="black">
                    <a:hueOff val="0"/>
                    <a:satOff val="0"/>
                    <a:lumOff val="0"/>
                    <a:alphaOff val="0"/>
                  </a:prstClr>
                </a:solidFill>
                <a:latin typeface="Arial" panose="020B0604020202020204" pitchFamily="34" charset="0"/>
                <a:ea typeface="汉仪行楷简" panose="02010600000101010101" charset="-122"/>
                <a:cs typeface="Times New Roman" panose="02020603050405020304" pitchFamily="18" charset="0"/>
              </a:rPr>
              <a:t>2021-2035 </a:t>
            </a:r>
            <a:r>
              <a:rPr lang="zh-CN" altLang="en-US" sz="2200" spc="50" dirty="0">
                <a:solidFill>
                  <a:prstClr val="black">
                    <a:hueOff val="0"/>
                    <a:satOff val="0"/>
                    <a:lumOff val="0"/>
                    <a:alphaOff val="0"/>
                  </a:prstClr>
                </a:solidFill>
                <a:latin typeface="Arial" panose="020B0604020202020204" pitchFamily="34" charset="0"/>
                <a:ea typeface="汉仪行楷简" panose="02010600000101010101" charset="-122"/>
                <a:cs typeface="Times New Roman" panose="02020603050405020304" pitchFamily="18" charset="0"/>
              </a:rPr>
              <a:t>年）</a:t>
            </a:r>
            <a:r>
              <a:rPr lang="en-US" altLang="zh-CN" sz="2200" spc="50" dirty="0">
                <a:solidFill>
                  <a:prstClr val="black">
                    <a:hueOff val="0"/>
                    <a:satOff val="0"/>
                    <a:lumOff val="0"/>
                    <a:alphaOff val="0"/>
                  </a:prstClr>
                </a:solidFill>
                <a:latin typeface="Arial" panose="020B0604020202020204" pitchFamily="34" charset="0"/>
                <a:ea typeface="汉仪行楷简" panose="02010600000101010101" charset="-122"/>
                <a:cs typeface="Times New Roman" panose="02020603050405020304" pitchFamily="18" charset="0"/>
              </a:rPr>
              <a:t>》</a:t>
            </a:r>
            <a:r>
              <a:rPr lang="zh-CN" altLang="en-US" sz="2200" spc="50" dirty="0">
                <a:solidFill>
                  <a:prstClr val="black">
                    <a:hueOff val="0"/>
                    <a:satOff val="0"/>
                    <a:lumOff val="0"/>
                    <a:alphaOff val="0"/>
                  </a:prstClr>
                </a:solidFill>
                <a:latin typeface="Arial" panose="020B0604020202020204" pitchFamily="34" charset="0"/>
                <a:ea typeface="汉仪行楷简" panose="02010600000101010101" charset="-122"/>
                <a:cs typeface="Times New Roman" panose="02020603050405020304" pitchFamily="18" charset="0"/>
              </a:rPr>
              <a:t>的要求，落实上位规划提出的战略部署，高效统筹国土空间资源，支撑和保障岚城镇高质量转型发展。</a:t>
            </a:r>
            <a:endParaRPr lang="zh-CN" altLang="en-US" sz="2200" spc="50" dirty="0">
              <a:solidFill>
                <a:prstClr val="black">
                  <a:hueOff val="0"/>
                  <a:satOff val="0"/>
                  <a:lumOff val="0"/>
                  <a:alphaOff val="0"/>
                </a:prstClr>
              </a:solidFill>
              <a:latin typeface="Arial" panose="020B0604020202020204" pitchFamily="34" charset="0"/>
              <a:ea typeface="汉仪行楷简" panose="02010600000101010101" charset="-122"/>
              <a:cs typeface="Times New Roman" panose="02020603050405020304" pitchFamily="18" charset="0"/>
            </a:endParaRPr>
          </a:p>
        </p:txBody>
      </p:sp>
      <p:sp>
        <p:nvSpPr>
          <p:cNvPr id="7" name="object 7"/>
          <p:cNvSpPr txBox="1"/>
          <p:nvPr/>
        </p:nvSpPr>
        <p:spPr>
          <a:xfrm>
            <a:off x="1289596" y="1306964"/>
            <a:ext cx="2837110" cy="492125"/>
          </a:xfrm>
          <a:prstGeom prst="rect">
            <a:avLst/>
          </a:prstGeom>
        </p:spPr>
        <p:txBody>
          <a:bodyPr vert="horz" wrap="square" lIns="0" tIns="0" rIns="0" bIns="0" rtlCol="0">
            <a:spAutoFit/>
          </a:bodyPr>
          <a:lstStyle/>
          <a:p>
            <a:pPr marL="9525">
              <a:tabLst>
                <a:tab pos="964565" algn="l"/>
              </a:tabLst>
            </a:pPr>
            <a:r>
              <a:rPr sz="3200" b="1" spc="8" dirty="0">
                <a:solidFill>
                  <a:srgbClr val="5F7AC5"/>
                </a:solidFill>
                <a:latin typeface="Arial" panose="020B0604020202020204" pitchFamily="34" charset="0"/>
                <a:ea typeface="汉仪行楷简" panose="02010600000101010101" charset="-122"/>
                <a:cs typeface="微软雅黑" panose="020B0503020204020204" pitchFamily="34" charset="-122"/>
              </a:rPr>
              <a:t>1</a:t>
            </a:r>
            <a:r>
              <a:rPr sz="3200" b="1" spc="-493" dirty="0">
                <a:solidFill>
                  <a:srgbClr val="5F7AC5"/>
                </a:solidFill>
                <a:latin typeface="Arial" panose="020B0604020202020204" pitchFamily="34" charset="0"/>
                <a:ea typeface="汉仪行楷简" panose="02010600000101010101" charset="-122"/>
                <a:cs typeface="微软雅黑" panose="020B0503020204020204" pitchFamily="34" charset="-122"/>
              </a:rPr>
              <a:t> </a:t>
            </a:r>
            <a:r>
              <a:rPr sz="3200" b="1" spc="4" dirty="0">
                <a:solidFill>
                  <a:srgbClr val="5F7AC5"/>
                </a:solidFill>
                <a:latin typeface="Arial" panose="020B0604020202020204" pitchFamily="34" charset="0"/>
                <a:ea typeface="汉仪行楷简" panose="02010600000101010101" charset="-122"/>
                <a:cs typeface="微软雅黑" panose="020B0503020204020204" pitchFamily="34" charset="-122"/>
              </a:rPr>
              <a:t>.</a:t>
            </a:r>
            <a:r>
              <a:rPr sz="3200" b="1" spc="-493" dirty="0">
                <a:solidFill>
                  <a:srgbClr val="5F7AC5"/>
                </a:solidFill>
                <a:latin typeface="Arial" panose="020B0604020202020204" pitchFamily="34" charset="0"/>
                <a:ea typeface="汉仪行楷简" panose="02010600000101010101" charset="-122"/>
                <a:cs typeface="微软雅黑" panose="020B0503020204020204" pitchFamily="34" charset="-122"/>
              </a:rPr>
              <a:t> </a:t>
            </a:r>
            <a:r>
              <a:rPr lang="en-US" sz="3200" b="1" spc="8" dirty="0">
                <a:solidFill>
                  <a:srgbClr val="5F7AC5"/>
                </a:solidFill>
                <a:latin typeface="Arial" panose="020B0604020202020204" pitchFamily="34" charset="0"/>
                <a:ea typeface="汉仪行楷简" panose="02010600000101010101" charset="-122"/>
                <a:cs typeface="微软雅黑" panose="020B0503020204020204" pitchFamily="34" charset="-122"/>
              </a:rPr>
              <a:t>2</a:t>
            </a:r>
            <a:r>
              <a:rPr sz="3200" b="1" spc="8" dirty="0">
                <a:solidFill>
                  <a:srgbClr val="5F7AC5"/>
                </a:solidFill>
                <a:latin typeface="Arial" panose="020B0604020202020204" pitchFamily="34" charset="0"/>
                <a:ea typeface="汉仪行楷简" panose="02010600000101010101" charset="-122"/>
                <a:cs typeface="微软雅黑" panose="020B0503020204020204" pitchFamily="34" charset="-122"/>
              </a:rPr>
              <a:t>	</a:t>
            </a:r>
            <a:r>
              <a:rPr lang="zh-CN" altLang="en-US" sz="3200" b="1" spc="199" dirty="0">
                <a:solidFill>
                  <a:srgbClr val="5F7AC5"/>
                </a:solidFill>
                <a:latin typeface="Arial" panose="020B0604020202020204" pitchFamily="34" charset="0"/>
                <a:ea typeface="汉仪行楷简" panose="02010600000101010101" charset="-122"/>
                <a:cs typeface="微软雅黑" panose="020B0503020204020204" pitchFamily="34" charset="-122"/>
              </a:rPr>
              <a:t>指导思想</a:t>
            </a:r>
            <a:endParaRPr sz="3200" dirty="0">
              <a:latin typeface="Arial" panose="020B0604020202020204" pitchFamily="34" charset="0"/>
              <a:ea typeface="汉仪行楷简" panose="02010600000101010101" charset="-122"/>
              <a:cs typeface="微软雅黑" panose="020B0503020204020204" pitchFamily="34" charset="-122"/>
            </a:endParaRPr>
          </a:p>
        </p:txBody>
      </p:sp>
      <p:sp>
        <p:nvSpPr>
          <p:cNvPr id="20" name="object 20"/>
          <p:cNvSpPr/>
          <p:nvPr/>
        </p:nvSpPr>
        <p:spPr>
          <a:xfrm>
            <a:off x="8802503" y="6012519"/>
            <a:ext cx="1766471" cy="2144216"/>
          </a:xfrm>
          <a:custGeom>
            <a:avLst/>
            <a:gdLst/>
            <a:ahLst/>
            <a:cxnLst/>
            <a:rect l="l" t="t" r="r" b="b"/>
            <a:pathLst>
              <a:path w="2348865" h="2851150">
                <a:moveTo>
                  <a:pt x="1012828" y="0"/>
                </a:moveTo>
                <a:lnTo>
                  <a:pt x="948145" y="0"/>
                </a:lnTo>
                <a:lnTo>
                  <a:pt x="775771" y="159640"/>
                </a:lnTo>
                <a:lnTo>
                  <a:pt x="0" y="661416"/>
                </a:lnTo>
                <a:lnTo>
                  <a:pt x="1314484" y="706956"/>
                </a:lnTo>
                <a:lnTo>
                  <a:pt x="1486859" y="2485857"/>
                </a:lnTo>
                <a:lnTo>
                  <a:pt x="2348818" y="2850762"/>
                </a:lnTo>
                <a:lnTo>
                  <a:pt x="2284135" y="136871"/>
                </a:lnTo>
                <a:lnTo>
                  <a:pt x="1012828" y="0"/>
                </a:lnTo>
                <a:close/>
              </a:path>
            </a:pathLst>
          </a:custGeom>
          <a:solidFill>
            <a:srgbClr val="FFFFFF"/>
          </a:solidFill>
        </p:spPr>
        <p:txBody>
          <a:bodyPr wrap="square" lIns="0" tIns="0" rIns="0" bIns="0" rtlCol="0"/>
          <a:lstStyle/>
          <a:p>
            <a:endParaRPr sz="1020"/>
          </a:p>
        </p:txBody>
      </p:sp>
      <p:sp>
        <p:nvSpPr>
          <p:cNvPr id="21" name="object 21"/>
          <p:cNvSpPr/>
          <p:nvPr/>
        </p:nvSpPr>
        <p:spPr>
          <a:xfrm>
            <a:off x="165918" y="7910298"/>
            <a:ext cx="714897" cy="3024825"/>
          </a:xfrm>
          <a:custGeom>
            <a:avLst/>
            <a:gdLst/>
            <a:ahLst/>
            <a:cxnLst/>
            <a:rect l="l" t="t" r="r" b="b"/>
            <a:pathLst>
              <a:path w="950594" h="4022090">
                <a:moveTo>
                  <a:pt x="950254" y="0"/>
                </a:moveTo>
                <a:lnTo>
                  <a:pt x="158375" y="791794"/>
                </a:lnTo>
                <a:lnTo>
                  <a:pt x="0" y="4021629"/>
                </a:lnTo>
                <a:lnTo>
                  <a:pt x="923858" y="3625690"/>
                </a:lnTo>
                <a:lnTo>
                  <a:pt x="950254" y="0"/>
                </a:lnTo>
                <a:close/>
              </a:path>
            </a:pathLst>
          </a:custGeom>
          <a:solidFill>
            <a:srgbClr val="FFFFFF"/>
          </a:solidFill>
        </p:spPr>
        <p:txBody>
          <a:bodyPr wrap="square" lIns="0" tIns="0" rIns="0" bIns="0" rtlCol="0"/>
          <a:lstStyle/>
          <a:p>
            <a:endParaRPr sz="1020"/>
          </a:p>
        </p:txBody>
      </p:sp>
      <p:pic>
        <p:nvPicPr>
          <p:cNvPr id="29" name="图片 28"/>
          <p:cNvPicPr>
            <a:picLocks noChangeAspect="1"/>
          </p:cNvPicPr>
          <p:nvPr/>
        </p:nvPicPr>
        <p:blipFill>
          <a:blip r:embed="rId3" cstate="print">
            <a:alphaModFix amt="37000"/>
            <a:extLst>
              <a:ext uri="{28A0092B-C50C-407E-A947-70E740481C1C}">
                <a14:useLocalDpi xmlns:a14="http://schemas.microsoft.com/office/drawing/2010/main" val="0"/>
              </a:ext>
            </a:extLst>
          </a:blip>
          <a:stretch>
            <a:fillRect/>
          </a:stretch>
        </p:blipFill>
        <p:spPr>
          <a:xfrm>
            <a:off x="9430150" y="13813352"/>
            <a:ext cx="1490485" cy="2107839"/>
          </a:xfrm>
          <a:prstGeom prst="rect">
            <a:avLst/>
          </a:prstGeom>
        </p:spPr>
      </p:pic>
      <p:grpSp>
        <p:nvGrpSpPr>
          <p:cNvPr id="22" name="组合 21"/>
          <p:cNvGrpSpPr/>
          <p:nvPr/>
        </p:nvGrpSpPr>
        <p:grpSpPr>
          <a:xfrm>
            <a:off x="0" y="374935"/>
            <a:ext cx="10691813" cy="555340"/>
            <a:chOff x="0" y="487695"/>
            <a:chExt cx="10691813" cy="555340"/>
          </a:xfrm>
        </p:grpSpPr>
        <p:cxnSp>
          <p:nvCxnSpPr>
            <p:cNvPr id="24" name="直接连接符 23"/>
            <p:cNvCxnSpPr/>
            <p:nvPr/>
          </p:nvCxnSpPr>
          <p:spPr>
            <a:xfrm>
              <a:off x="0" y="1043035"/>
              <a:ext cx="10691813" cy="0"/>
            </a:xfrm>
            <a:prstGeom prst="line">
              <a:avLst/>
            </a:prstGeom>
            <a:ln w="25400">
              <a:prstDash val="sysDot"/>
            </a:ln>
          </p:spPr>
          <p:style>
            <a:lnRef idx="1">
              <a:schemeClr val="accent1"/>
            </a:lnRef>
            <a:fillRef idx="0">
              <a:schemeClr val="accent1"/>
            </a:fillRef>
            <a:effectRef idx="0">
              <a:schemeClr val="accent1"/>
            </a:effectRef>
            <a:fontRef idx="minor">
              <a:schemeClr val="tx1"/>
            </a:fontRef>
          </p:style>
        </p:cxnSp>
        <p:grpSp>
          <p:nvGrpSpPr>
            <p:cNvPr id="25" name="组合 24"/>
            <p:cNvGrpSpPr/>
            <p:nvPr/>
          </p:nvGrpSpPr>
          <p:grpSpPr>
            <a:xfrm>
              <a:off x="523366" y="487695"/>
              <a:ext cx="8099140" cy="488542"/>
              <a:chOff x="523366" y="487695"/>
              <a:chExt cx="8099140" cy="488542"/>
            </a:xfrm>
          </p:grpSpPr>
          <p:sp>
            <p:nvSpPr>
              <p:cNvPr id="26" name="矩形 25"/>
              <p:cNvSpPr/>
              <p:nvPr/>
            </p:nvSpPr>
            <p:spPr>
              <a:xfrm>
                <a:off x="523366" y="487695"/>
                <a:ext cx="326740" cy="326740"/>
              </a:xfrm>
              <a:prstGeom prst="rect">
                <a:avLst/>
              </a:prstGeom>
              <a:gradFill flip="none" rotWithShape="1">
                <a:gsLst>
                  <a:gs pos="0">
                    <a:schemeClr val="bg1"/>
                  </a:gs>
                  <a:gs pos="14000">
                    <a:srgbClr val="4F81BD">
                      <a:alpha val="87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矩形 26"/>
              <p:cNvSpPr/>
              <p:nvPr/>
            </p:nvSpPr>
            <p:spPr>
              <a:xfrm>
                <a:off x="880815" y="674992"/>
                <a:ext cx="239481" cy="239481"/>
              </a:xfrm>
              <a:prstGeom prst="rect">
                <a:avLst/>
              </a:prstGeom>
              <a:gradFill>
                <a:gsLst>
                  <a:gs pos="0">
                    <a:schemeClr val="bg1"/>
                  </a:gs>
                  <a:gs pos="12000">
                    <a:srgbClr val="4F81BD">
                      <a:alpha val="87000"/>
                    </a:srgb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文本框 27"/>
              <p:cNvSpPr txBox="1"/>
              <p:nvPr/>
            </p:nvSpPr>
            <p:spPr>
              <a:xfrm>
                <a:off x="1682928" y="639992"/>
                <a:ext cx="6939578" cy="336245"/>
              </a:xfrm>
              <a:prstGeom prst="rect">
                <a:avLst/>
              </a:prstGeom>
              <a:noFill/>
            </p:spPr>
            <p:txBody>
              <a:bodyPr wrap="square">
                <a:spAutoFit/>
              </a:bodyPr>
              <a:lstStyle/>
              <a:p>
                <a:r>
                  <a:rPr lang="en-US" altLang="zh-CN" sz="1600" b="1" dirty="0">
                    <a:solidFill>
                      <a:schemeClr val="tx2">
                        <a:lumMod val="60000"/>
                        <a:lumOff val="40000"/>
                      </a:schemeClr>
                    </a:solidFill>
                    <a:latin typeface="Arial" panose="020B0604020202020204" pitchFamily="34" charset="0"/>
                    <a:ea typeface="汉仪闫锐敏行楷简" panose="00020600040101010101" charset="-122"/>
                  </a:rPr>
                  <a:t>《</a:t>
                </a:r>
                <a:r>
                  <a:rPr lang="zh-CN" altLang="en-US" sz="1600" b="1" dirty="0">
                    <a:solidFill>
                      <a:schemeClr val="tx2">
                        <a:lumMod val="60000"/>
                        <a:lumOff val="40000"/>
                      </a:schemeClr>
                    </a:solidFill>
                    <a:latin typeface="Arial" panose="020B0604020202020204" pitchFamily="34" charset="0"/>
                    <a:ea typeface="汉仪闫锐敏行楷简" panose="00020600040101010101" charset="-122"/>
                  </a:rPr>
                  <a:t>岚城镇国土空间总体规划（</a:t>
                </a:r>
                <a:r>
                  <a:rPr lang="en-US" altLang="zh-CN" sz="1600" b="1" dirty="0">
                    <a:solidFill>
                      <a:schemeClr val="tx2">
                        <a:lumMod val="60000"/>
                        <a:lumOff val="40000"/>
                      </a:schemeClr>
                    </a:solidFill>
                    <a:latin typeface="Arial" panose="020B0604020202020204" pitchFamily="34" charset="0"/>
                    <a:ea typeface="汉仪闫锐敏行楷简" panose="00020600040101010101" charset="-122"/>
                  </a:rPr>
                  <a:t>2021-2035</a:t>
                </a:r>
                <a:r>
                  <a:rPr lang="zh-CN" altLang="en-US" sz="1600" b="1" dirty="0">
                    <a:solidFill>
                      <a:schemeClr val="tx2">
                        <a:lumMod val="60000"/>
                        <a:lumOff val="40000"/>
                      </a:schemeClr>
                    </a:solidFill>
                    <a:latin typeface="Arial" panose="020B0604020202020204" pitchFamily="34" charset="0"/>
                    <a:ea typeface="汉仪闫锐敏行楷简" panose="00020600040101010101" charset="-122"/>
                  </a:rPr>
                  <a:t>）</a:t>
                </a:r>
                <a:r>
                  <a:rPr lang="en-US" altLang="zh-CN" sz="1600" b="1" dirty="0">
                    <a:solidFill>
                      <a:schemeClr val="tx2">
                        <a:lumMod val="60000"/>
                        <a:lumOff val="40000"/>
                      </a:schemeClr>
                    </a:solidFill>
                    <a:latin typeface="Arial" panose="020B0604020202020204" pitchFamily="34" charset="0"/>
                    <a:ea typeface="汉仪闫锐敏行楷简" panose="00020600040101010101" charset="-122"/>
                  </a:rPr>
                  <a:t>》</a:t>
                </a:r>
                <a:r>
                  <a:rPr lang="zh-CN" altLang="en-US" sz="1600" b="1" dirty="0">
                    <a:solidFill>
                      <a:schemeClr val="tx2">
                        <a:lumMod val="60000"/>
                        <a:lumOff val="40000"/>
                      </a:schemeClr>
                    </a:solidFill>
                    <a:latin typeface="Arial" panose="020B0604020202020204" pitchFamily="34" charset="0"/>
                    <a:ea typeface="汉仪闫锐敏行楷简" panose="00020600040101010101" charset="-122"/>
                  </a:rPr>
                  <a:t>（公众版）</a:t>
                </a:r>
                <a:endParaRPr lang="zh-CN" altLang="en-US" sz="1600" b="1" dirty="0">
                  <a:solidFill>
                    <a:schemeClr val="tx2">
                      <a:lumMod val="60000"/>
                      <a:lumOff val="40000"/>
                    </a:schemeClr>
                  </a:solidFill>
                  <a:latin typeface="Arial" panose="020B0604020202020204" pitchFamily="34" charset="0"/>
                  <a:ea typeface="汉仪闫锐敏行楷简" panose="00020600040101010101" charset="-122"/>
                </a:endParaRPr>
              </a:p>
            </p:txBody>
          </p:sp>
        </p:grpSp>
      </p:grpSp>
      <p:sp>
        <p:nvSpPr>
          <p:cNvPr id="5" name="半闭框 4"/>
          <p:cNvSpPr/>
          <p:nvPr/>
        </p:nvSpPr>
        <p:spPr>
          <a:xfrm>
            <a:off x="905616" y="8155043"/>
            <a:ext cx="602860" cy="762000"/>
          </a:xfrm>
          <a:prstGeom prst="halfFram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3" name="半闭框 22"/>
          <p:cNvSpPr/>
          <p:nvPr/>
        </p:nvSpPr>
        <p:spPr>
          <a:xfrm rot="10800000">
            <a:off x="8993974" y="12987040"/>
            <a:ext cx="602860" cy="762000"/>
          </a:xfrm>
          <a:prstGeom prst="halfFram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0"/>
        </a:gradFill>
        <a:effectLst/>
      </p:bgPr>
    </p:bg>
    <p:spTree>
      <p:nvGrpSpPr>
        <p:cNvPr id="1" name=""/>
        <p:cNvGrpSpPr/>
        <p:nvPr/>
      </p:nvGrpSpPr>
      <p:grpSpPr>
        <a:xfrm>
          <a:off x="0" y="0"/>
          <a:ext cx="0" cy="0"/>
          <a:chOff x="0" y="0"/>
          <a:chExt cx="0" cy="0"/>
        </a:xfrm>
      </p:grpSpPr>
      <p:sp>
        <p:nvSpPr>
          <p:cNvPr id="3" name="object 3"/>
          <p:cNvSpPr/>
          <p:nvPr/>
        </p:nvSpPr>
        <p:spPr>
          <a:xfrm>
            <a:off x="1120296" y="1477229"/>
            <a:ext cx="1112679" cy="362267"/>
          </a:xfrm>
          <a:prstGeom prst="rect">
            <a:avLst/>
          </a:prstGeom>
          <a:blipFill>
            <a:blip r:embed="rId1" cstate="print">
              <a:alphaModFix amt="30000"/>
            </a:blip>
            <a:stretch>
              <a:fillRect/>
            </a:stretch>
          </a:blipFill>
        </p:spPr>
        <p:txBody>
          <a:bodyPr wrap="square" lIns="0" tIns="0" rIns="0" bIns="0" rtlCol="0"/>
          <a:lstStyle/>
          <a:p>
            <a:endParaRPr sz="1020"/>
          </a:p>
        </p:txBody>
      </p:sp>
      <p:sp>
        <p:nvSpPr>
          <p:cNvPr id="4" name="object 4"/>
          <p:cNvSpPr/>
          <p:nvPr/>
        </p:nvSpPr>
        <p:spPr>
          <a:xfrm flipV="1">
            <a:off x="6904533" y="2642043"/>
            <a:ext cx="2864917" cy="45719"/>
          </a:xfrm>
          <a:custGeom>
            <a:avLst/>
            <a:gdLst/>
            <a:ahLst/>
            <a:cxnLst/>
            <a:rect l="l" t="t" r="r" b="b"/>
            <a:pathLst>
              <a:path w="4069715">
                <a:moveTo>
                  <a:pt x="0" y="0"/>
                </a:moveTo>
                <a:lnTo>
                  <a:pt x="4069193" y="0"/>
                </a:lnTo>
              </a:path>
            </a:pathLst>
          </a:custGeom>
          <a:ln w="53975">
            <a:solidFill>
              <a:srgbClr val="5F7AC5"/>
            </a:solidFill>
            <a:prstDash val="sysDash"/>
          </a:ln>
        </p:spPr>
        <p:txBody>
          <a:bodyPr wrap="square" lIns="0" tIns="0" rIns="0" bIns="0" rtlCol="0"/>
          <a:lstStyle/>
          <a:p>
            <a:endParaRPr sz="1020"/>
          </a:p>
        </p:txBody>
      </p:sp>
      <p:sp>
        <p:nvSpPr>
          <p:cNvPr id="6" name="object 6"/>
          <p:cNvSpPr/>
          <p:nvPr/>
        </p:nvSpPr>
        <p:spPr>
          <a:xfrm>
            <a:off x="6896786" y="5081455"/>
            <a:ext cx="2880409" cy="51349"/>
          </a:xfrm>
          <a:custGeom>
            <a:avLst/>
            <a:gdLst/>
            <a:ahLst/>
            <a:cxnLst/>
            <a:rect l="l" t="t" r="r" b="b"/>
            <a:pathLst>
              <a:path w="4069715">
                <a:moveTo>
                  <a:pt x="0" y="0"/>
                </a:moveTo>
                <a:lnTo>
                  <a:pt x="4069193" y="0"/>
                </a:lnTo>
              </a:path>
            </a:pathLst>
          </a:custGeom>
          <a:ln w="53975">
            <a:solidFill>
              <a:srgbClr val="5F7AC5"/>
            </a:solidFill>
            <a:prstDash val="sysDash"/>
          </a:ln>
        </p:spPr>
        <p:txBody>
          <a:bodyPr wrap="square" lIns="0" tIns="0" rIns="0" bIns="0" rtlCol="0"/>
          <a:lstStyle/>
          <a:p>
            <a:endParaRPr sz="1020"/>
          </a:p>
        </p:txBody>
      </p:sp>
      <p:sp>
        <p:nvSpPr>
          <p:cNvPr id="7" name="object 7"/>
          <p:cNvSpPr/>
          <p:nvPr/>
        </p:nvSpPr>
        <p:spPr>
          <a:xfrm>
            <a:off x="940684" y="5087429"/>
            <a:ext cx="3042972" cy="0"/>
          </a:xfrm>
          <a:custGeom>
            <a:avLst/>
            <a:gdLst/>
            <a:ahLst/>
            <a:cxnLst/>
            <a:rect l="l" t="t" r="r" b="b"/>
            <a:pathLst>
              <a:path w="4046220">
                <a:moveTo>
                  <a:pt x="0" y="0"/>
                </a:moveTo>
                <a:lnTo>
                  <a:pt x="4045917" y="0"/>
                </a:lnTo>
              </a:path>
            </a:pathLst>
          </a:custGeom>
          <a:ln w="53975">
            <a:solidFill>
              <a:srgbClr val="5F7AC5"/>
            </a:solidFill>
            <a:prstDash val="sysDash"/>
          </a:ln>
        </p:spPr>
        <p:txBody>
          <a:bodyPr wrap="square" lIns="0" tIns="0" rIns="0" bIns="0" rtlCol="0"/>
          <a:lstStyle/>
          <a:p>
            <a:endParaRPr sz="1020"/>
          </a:p>
        </p:txBody>
      </p:sp>
      <p:sp>
        <p:nvSpPr>
          <p:cNvPr id="10" name="object 10"/>
          <p:cNvSpPr/>
          <p:nvPr/>
        </p:nvSpPr>
        <p:spPr>
          <a:xfrm flipV="1">
            <a:off x="6896937" y="12184622"/>
            <a:ext cx="2895600" cy="45719"/>
          </a:xfrm>
          <a:custGeom>
            <a:avLst/>
            <a:gdLst/>
            <a:ahLst/>
            <a:cxnLst/>
            <a:rect l="l" t="t" r="r" b="b"/>
            <a:pathLst>
              <a:path w="4069715">
                <a:moveTo>
                  <a:pt x="0" y="0"/>
                </a:moveTo>
                <a:lnTo>
                  <a:pt x="4069193" y="0"/>
                </a:lnTo>
              </a:path>
            </a:pathLst>
          </a:custGeom>
          <a:ln w="53975">
            <a:solidFill>
              <a:srgbClr val="5F7AC5"/>
            </a:solidFill>
            <a:prstDash val="sysDash"/>
          </a:ln>
        </p:spPr>
        <p:txBody>
          <a:bodyPr wrap="square" lIns="0" tIns="0" rIns="0" bIns="0" rtlCol="0"/>
          <a:lstStyle/>
          <a:p>
            <a:endParaRPr sz="1020"/>
          </a:p>
        </p:txBody>
      </p:sp>
      <p:sp>
        <p:nvSpPr>
          <p:cNvPr id="11" name="object 11"/>
          <p:cNvSpPr/>
          <p:nvPr/>
        </p:nvSpPr>
        <p:spPr>
          <a:xfrm>
            <a:off x="940684" y="12230341"/>
            <a:ext cx="3042972" cy="0"/>
          </a:xfrm>
          <a:custGeom>
            <a:avLst/>
            <a:gdLst/>
            <a:ahLst/>
            <a:cxnLst/>
            <a:rect l="l" t="t" r="r" b="b"/>
            <a:pathLst>
              <a:path w="4046220">
                <a:moveTo>
                  <a:pt x="0" y="0"/>
                </a:moveTo>
                <a:lnTo>
                  <a:pt x="4045917" y="0"/>
                </a:lnTo>
              </a:path>
            </a:pathLst>
          </a:custGeom>
          <a:ln w="53975">
            <a:solidFill>
              <a:srgbClr val="5F7AC5"/>
            </a:solidFill>
            <a:prstDash val="sysDash"/>
          </a:ln>
        </p:spPr>
        <p:txBody>
          <a:bodyPr wrap="square" lIns="0" tIns="0" rIns="0" bIns="0" rtlCol="0"/>
          <a:lstStyle/>
          <a:p>
            <a:endParaRPr sz="1020"/>
          </a:p>
        </p:txBody>
      </p:sp>
      <p:sp>
        <p:nvSpPr>
          <p:cNvPr id="12" name="object 12"/>
          <p:cNvSpPr txBox="1"/>
          <p:nvPr/>
        </p:nvSpPr>
        <p:spPr>
          <a:xfrm>
            <a:off x="4078638" y="2443848"/>
            <a:ext cx="2864917" cy="368935"/>
          </a:xfrm>
          <a:prstGeom prst="rect">
            <a:avLst/>
          </a:prstGeom>
        </p:spPr>
        <p:txBody>
          <a:bodyPr vert="horz" wrap="square" lIns="0" tIns="0" rIns="0" bIns="0" rtlCol="0">
            <a:spAutoFit/>
          </a:bodyPr>
          <a:lstStyle/>
          <a:p>
            <a:pPr marL="9525"/>
            <a:r>
              <a:rPr lang="zh-CN" altLang="en-US" sz="2400" b="1" spc="15" dirty="0">
                <a:solidFill>
                  <a:srgbClr val="5F7AC5"/>
                </a:solidFill>
                <a:latin typeface="Arial" panose="020B0604020202020204" pitchFamily="34" charset="0"/>
                <a:ea typeface="汉仪行楷简" panose="02010600000101010101" charset="-122"/>
                <a:cs typeface="微软雅黑" panose="020B0503020204020204" pitchFamily="34" charset="-122"/>
              </a:rPr>
              <a:t>生态优先、绿色发展</a:t>
            </a:r>
            <a:endParaRPr lang="zh-CN" altLang="en-US" sz="2400" b="1" spc="15" dirty="0">
              <a:solidFill>
                <a:srgbClr val="5F7AC5"/>
              </a:solidFill>
              <a:latin typeface="Arial" panose="020B0604020202020204" pitchFamily="34" charset="0"/>
              <a:ea typeface="汉仪行楷简" panose="02010600000101010101" charset="-122"/>
              <a:cs typeface="微软雅黑" panose="020B0503020204020204" pitchFamily="34" charset="-122"/>
            </a:endParaRPr>
          </a:p>
        </p:txBody>
      </p:sp>
      <p:sp>
        <p:nvSpPr>
          <p:cNvPr id="13" name="object 13"/>
          <p:cNvSpPr txBox="1"/>
          <p:nvPr/>
        </p:nvSpPr>
        <p:spPr>
          <a:xfrm>
            <a:off x="3997918" y="4877088"/>
            <a:ext cx="3060641" cy="368935"/>
          </a:xfrm>
          <a:prstGeom prst="rect">
            <a:avLst/>
          </a:prstGeom>
        </p:spPr>
        <p:txBody>
          <a:bodyPr vert="horz" wrap="square" lIns="0" tIns="0" rIns="0" bIns="0" rtlCol="0">
            <a:spAutoFit/>
          </a:bodyPr>
          <a:lstStyle/>
          <a:p>
            <a:pPr marL="9525"/>
            <a:r>
              <a:rPr lang="zh-CN" altLang="en-US" sz="2400" b="1" spc="15" dirty="0">
                <a:solidFill>
                  <a:srgbClr val="5F7AC5"/>
                </a:solidFill>
                <a:latin typeface="Arial" panose="020B0604020202020204" pitchFamily="34" charset="0"/>
                <a:ea typeface="汉仪行楷简" panose="02010600000101010101" charset="-122"/>
              </a:rPr>
              <a:t>战略引领、区域协同</a:t>
            </a:r>
            <a:endParaRPr lang="zh-CN" altLang="en-US" sz="2400" b="1" spc="15" dirty="0">
              <a:solidFill>
                <a:srgbClr val="5F7AC5"/>
              </a:solidFill>
              <a:latin typeface="Arial" panose="020B0604020202020204" pitchFamily="34" charset="0"/>
              <a:ea typeface="汉仪行楷简" panose="02010600000101010101" charset="-122"/>
            </a:endParaRPr>
          </a:p>
        </p:txBody>
      </p:sp>
      <p:sp>
        <p:nvSpPr>
          <p:cNvPr id="15" name="object 15"/>
          <p:cNvSpPr txBox="1"/>
          <p:nvPr/>
        </p:nvSpPr>
        <p:spPr>
          <a:xfrm>
            <a:off x="4027747" y="7280476"/>
            <a:ext cx="3029958" cy="368935"/>
          </a:xfrm>
          <a:prstGeom prst="rect">
            <a:avLst/>
          </a:prstGeom>
        </p:spPr>
        <p:txBody>
          <a:bodyPr vert="horz" wrap="square" lIns="0" tIns="0" rIns="0" bIns="0" rtlCol="0">
            <a:spAutoFit/>
          </a:bodyPr>
          <a:lstStyle/>
          <a:p>
            <a:pPr marL="9525"/>
            <a:r>
              <a:rPr sz="2400" b="1" spc="15" dirty="0" err="1">
                <a:solidFill>
                  <a:srgbClr val="5F7AC5"/>
                </a:solidFill>
                <a:latin typeface="Arial" panose="020B0604020202020204" pitchFamily="34" charset="0"/>
                <a:ea typeface="汉仪行楷简" panose="02010600000101010101" charset="-122"/>
                <a:cs typeface="微软雅黑" panose="020B0503020204020204" pitchFamily="34" charset="-122"/>
              </a:rPr>
              <a:t>以人为本、品质</a:t>
            </a:r>
            <a:r>
              <a:rPr lang="zh-CN" altLang="en-US" sz="2400" b="1" spc="15" dirty="0">
                <a:solidFill>
                  <a:srgbClr val="5F7AC5"/>
                </a:solidFill>
                <a:latin typeface="Arial" panose="020B0604020202020204" pitchFamily="34" charset="0"/>
                <a:ea typeface="汉仪行楷简" panose="02010600000101010101" charset="-122"/>
                <a:cs typeface="微软雅黑" panose="020B0503020204020204" pitchFamily="34" charset="-122"/>
              </a:rPr>
              <a:t>提升</a:t>
            </a:r>
            <a:endParaRPr sz="2400" dirty="0">
              <a:latin typeface="Arial" panose="020B0604020202020204" pitchFamily="34" charset="0"/>
              <a:ea typeface="汉仪行楷简" panose="02010600000101010101" charset="-122"/>
              <a:cs typeface="微软雅黑" panose="020B0503020204020204" pitchFamily="34" charset="-122"/>
            </a:endParaRPr>
          </a:p>
        </p:txBody>
      </p:sp>
      <p:sp>
        <p:nvSpPr>
          <p:cNvPr id="17" name="object 17"/>
          <p:cNvSpPr txBox="1"/>
          <p:nvPr/>
        </p:nvSpPr>
        <p:spPr>
          <a:xfrm>
            <a:off x="4131054" y="9647275"/>
            <a:ext cx="2823344" cy="368935"/>
          </a:xfrm>
          <a:prstGeom prst="rect">
            <a:avLst/>
          </a:prstGeom>
        </p:spPr>
        <p:txBody>
          <a:bodyPr vert="horz" wrap="square" lIns="0" tIns="0" rIns="0" bIns="0" rtlCol="0">
            <a:spAutoFit/>
          </a:bodyPr>
          <a:lstStyle/>
          <a:p>
            <a:pPr marL="9525"/>
            <a:r>
              <a:rPr lang="zh-CN" altLang="en-US" sz="2400" b="1" spc="15" dirty="0">
                <a:solidFill>
                  <a:srgbClr val="5F7AC5"/>
                </a:solidFill>
                <a:latin typeface="Arial" panose="020B0604020202020204" pitchFamily="34" charset="0"/>
                <a:ea typeface="汉仪行楷简" panose="02010600000101010101" charset="-122"/>
                <a:cs typeface="微软雅黑" panose="020B0503020204020204" pitchFamily="34" charset="-122"/>
              </a:rPr>
              <a:t>全域统筹、城乡融合</a:t>
            </a:r>
            <a:endParaRPr lang="zh-CN" altLang="en-US" sz="2400" b="1" spc="15" dirty="0">
              <a:solidFill>
                <a:srgbClr val="5F7AC5"/>
              </a:solidFill>
              <a:latin typeface="Arial" panose="020B0604020202020204" pitchFamily="34" charset="0"/>
              <a:ea typeface="汉仪行楷简" panose="02010600000101010101" charset="-122"/>
              <a:cs typeface="微软雅黑" panose="020B0503020204020204" pitchFamily="34" charset="-122"/>
            </a:endParaRPr>
          </a:p>
        </p:txBody>
      </p:sp>
      <p:sp>
        <p:nvSpPr>
          <p:cNvPr id="18" name="object 18"/>
          <p:cNvSpPr txBox="1"/>
          <p:nvPr/>
        </p:nvSpPr>
        <p:spPr>
          <a:xfrm>
            <a:off x="4057679" y="12040072"/>
            <a:ext cx="2941118" cy="368935"/>
          </a:xfrm>
          <a:prstGeom prst="rect">
            <a:avLst/>
          </a:prstGeom>
        </p:spPr>
        <p:txBody>
          <a:bodyPr vert="horz" wrap="square" lIns="0" tIns="0" rIns="0" bIns="0" rtlCol="0">
            <a:spAutoFit/>
          </a:bodyPr>
          <a:lstStyle/>
          <a:p>
            <a:pPr marL="9525"/>
            <a:r>
              <a:rPr lang="zh-CN" altLang="en-US" sz="2400" b="1" spc="15" dirty="0">
                <a:solidFill>
                  <a:srgbClr val="5F7AC5"/>
                </a:solidFill>
                <a:latin typeface="Arial" panose="020B0604020202020204" pitchFamily="34" charset="0"/>
                <a:ea typeface="汉仪行楷简" panose="02010600000101010101" charset="-122"/>
                <a:cs typeface="微软雅黑" panose="020B0503020204020204" pitchFamily="34" charset="-122"/>
              </a:rPr>
              <a:t>公众参与、共建共治</a:t>
            </a:r>
            <a:endParaRPr lang="zh-CN" altLang="en-US" sz="2400" b="1" spc="15" dirty="0">
              <a:solidFill>
                <a:srgbClr val="5F7AC5"/>
              </a:solidFill>
              <a:latin typeface="Arial" panose="020B0604020202020204" pitchFamily="34" charset="0"/>
              <a:ea typeface="汉仪行楷简" panose="02010600000101010101" charset="-122"/>
              <a:cs typeface="微软雅黑" panose="020B0503020204020204" pitchFamily="34" charset="-122"/>
            </a:endParaRPr>
          </a:p>
        </p:txBody>
      </p:sp>
      <p:sp>
        <p:nvSpPr>
          <p:cNvPr id="22" name="object 22"/>
          <p:cNvSpPr/>
          <p:nvPr/>
        </p:nvSpPr>
        <p:spPr>
          <a:xfrm>
            <a:off x="940685" y="2912601"/>
            <a:ext cx="8828373" cy="1697178"/>
          </a:xfrm>
          <a:prstGeom prst="rect">
            <a:avLst/>
          </a:prstGeom>
          <a:blipFill>
            <a:blip r:embed="rId2" cstate="print"/>
            <a:stretch>
              <a:fillRect/>
            </a:stretch>
          </a:blipFill>
        </p:spPr>
        <p:txBody>
          <a:bodyPr wrap="square" lIns="0" tIns="0" rIns="0" bIns="0" rtlCol="0"/>
          <a:lstStyle/>
          <a:p>
            <a:endParaRPr sz="1020"/>
          </a:p>
        </p:txBody>
      </p:sp>
      <p:sp>
        <p:nvSpPr>
          <p:cNvPr id="23" name="object 23"/>
          <p:cNvSpPr/>
          <p:nvPr/>
        </p:nvSpPr>
        <p:spPr>
          <a:xfrm>
            <a:off x="940748" y="10090411"/>
            <a:ext cx="8828373" cy="1697306"/>
          </a:xfrm>
          <a:prstGeom prst="rect">
            <a:avLst/>
          </a:prstGeom>
          <a:blipFill>
            <a:blip r:embed="rId3" cstate="print"/>
            <a:stretch>
              <a:fillRect/>
            </a:stretch>
          </a:blipFill>
        </p:spPr>
        <p:txBody>
          <a:bodyPr wrap="square" lIns="0" tIns="0" rIns="0" bIns="0" rtlCol="0"/>
          <a:lstStyle/>
          <a:p>
            <a:endParaRPr sz="1020"/>
          </a:p>
        </p:txBody>
      </p:sp>
      <p:sp>
        <p:nvSpPr>
          <p:cNvPr id="24" name="object 24"/>
          <p:cNvSpPr txBox="1"/>
          <p:nvPr/>
        </p:nvSpPr>
        <p:spPr>
          <a:xfrm>
            <a:off x="1290230" y="1306964"/>
            <a:ext cx="2693199" cy="492125"/>
          </a:xfrm>
          <a:prstGeom prst="rect">
            <a:avLst/>
          </a:prstGeom>
        </p:spPr>
        <p:txBody>
          <a:bodyPr vert="horz" wrap="square" lIns="0" tIns="0" rIns="0" bIns="0" rtlCol="0">
            <a:spAutoFit/>
          </a:bodyPr>
          <a:lstStyle/>
          <a:p>
            <a:pPr marL="9525">
              <a:tabLst>
                <a:tab pos="838835" algn="l"/>
              </a:tabLst>
            </a:pPr>
            <a:r>
              <a:rPr sz="3200" b="1" spc="169" dirty="0">
                <a:solidFill>
                  <a:srgbClr val="5F7AC5"/>
                </a:solidFill>
                <a:latin typeface="Arial" panose="020B0604020202020204" pitchFamily="34" charset="0"/>
                <a:ea typeface="汉仪闫锐敏行楷简" panose="00020600040101010101" charset="-122"/>
                <a:cs typeface="微软雅黑" panose="020B0503020204020204" pitchFamily="34" charset="-122"/>
              </a:rPr>
              <a:t>1.</a:t>
            </a:r>
            <a:r>
              <a:rPr lang="en-US" sz="3200" b="1" spc="169" dirty="0">
                <a:solidFill>
                  <a:srgbClr val="5F7AC5"/>
                </a:solidFill>
                <a:latin typeface="Arial" panose="020B0604020202020204" pitchFamily="34" charset="0"/>
                <a:ea typeface="汉仪闫锐敏行楷简" panose="00020600040101010101" charset="-122"/>
                <a:cs typeface="微软雅黑" panose="020B0503020204020204" pitchFamily="34" charset="-122"/>
              </a:rPr>
              <a:t>3</a:t>
            </a:r>
            <a:r>
              <a:rPr sz="3200" b="1" spc="169" dirty="0">
                <a:solidFill>
                  <a:srgbClr val="5F7AC5"/>
                </a:solidFill>
                <a:latin typeface="Arial" panose="020B0604020202020204" pitchFamily="34" charset="0"/>
                <a:ea typeface="汉仪闫锐敏行楷简" panose="00020600040101010101" charset="-122"/>
                <a:cs typeface="微软雅黑" panose="020B0503020204020204" pitchFamily="34" charset="-122"/>
              </a:rPr>
              <a:t>	</a:t>
            </a:r>
            <a:r>
              <a:rPr sz="3200" b="1" spc="199" dirty="0">
                <a:solidFill>
                  <a:srgbClr val="5F7AC5"/>
                </a:solidFill>
                <a:latin typeface="Arial" panose="020B0604020202020204" pitchFamily="34" charset="0"/>
                <a:ea typeface="汉仪闫锐敏行楷简" panose="00020600040101010101" charset="-122"/>
                <a:cs typeface="微软雅黑" panose="020B0503020204020204" pitchFamily="34" charset="-122"/>
              </a:rPr>
              <a:t>规划原则</a:t>
            </a:r>
            <a:r>
              <a:rPr sz="3200" b="1" spc="-489" dirty="0">
                <a:solidFill>
                  <a:srgbClr val="5F7AC5"/>
                </a:solidFill>
                <a:latin typeface="Arial" panose="020B0604020202020204" pitchFamily="34" charset="0"/>
                <a:ea typeface="汉仪闫锐敏行楷简" panose="00020600040101010101" charset="-122"/>
                <a:cs typeface="微软雅黑" panose="020B0503020204020204" pitchFamily="34" charset="-122"/>
              </a:rPr>
              <a:t> </a:t>
            </a:r>
            <a:endParaRPr sz="3200" dirty="0">
              <a:latin typeface="Arial" panose="020B0604020202020204" pitchFamily="34" charset="0"/>
              <a:ea typeface="汉仪闫锐敏行楷简" panose="00020600040101010101" charset="-122"/>
              <a:cs typeface="微软雅黑" panose="020B0503020204020204" pitchFamily="34" charset="-122"/>
            </a:endParaRPr>
          </a:p>
        </p:txBody>
      </p:sp>
      <p:pic>
        <p:nvPicPr>
          <p:cNvPr id="29" name="图片 28"/>
          <p:cNvPicPr>
            <a:picLocks noChangeAspect="1"/>
          </p:cNvPicPr>
          <p:nvPr/>
        </p:nvPicPr>
        <p:blipFill rotWithShape="1">
          <a:blip r:embed="rId4">
            <a:extLst>
              <a:ext uri="{28A0092B-C50C-407E-A947-70E740481C1C}">
                <a14:useLocalDpi xmlns:a14="http://schemas.microsoft.com/office/drawing/2010/main" val="0"/>
              </a:ext>
            </a:extLst>
          </a:blip>
          <a:srcRect t="46724" b="8615"/>
          <a:stretch>
            <a:fillRect/>
          </a:stretch>
        </p:blipFill>
        <p:spPr>
          <a:xfrm>
            <a:off x="919029" y="2910410"/>
            <a:ext cx="8850029" cy="1697306"/>
          </a:xfrm>
          <a:prstGeom prst="rect">
            <a:avLst/>
          </a:prstGeom>
        </p:spPr>
      </p:pic>
      <p:pic>
        <p:nvPicPr>
          <p:cNvPr id="33" name="图片 32"/>
          <p:cNvPicPr>
            <a:picLocks noChangeAspect="1"/>
          </p:cNvPicPr>
          <p:nvPr/>
        </p:nvPicPr>
        <p:blipFill rotWithShape="1">
          <a:blip r:embed="rId5">
            <a:extLst>
              <a:ext uri="{28A0092B-C50C-407E-A947-70E740481C1C}">
                <a14:useLocalDpi xmlns:a14="http://schemas.microsoft.com/office/drawing/2010/main" val="0"/>
              </a:ext>
            </a:extLst>
          </a:blip>
          <a:srcRect l="1112" t="36432" r="1851" b="26777"/>
          <a:stretch>
            <a:fillRect/>
          </a:stretch>
        </p:blipFill>
        <p:spPr>
          <a:xfrm>
            <a:off x="906709" y="7763660"/>
            <a:ext cx="8862349" cy="1646108"/>
          </a:xfrm>
          <a:prstGeom prst="rect">
            <a:avLst/>
          </a:prstGeom>
        </p:spPr>
      </p:pic>
      <p:pic>
        <p:nvPicPr>
          <p:cNvPr id="28" name="图片 27"/>
          <p:cNvPicPr>
            <a:picLocks noChangeAspect="1"/>
          </p:cNvPicPr>
          <p:nvPr/>
        </p:nvPicPr>
        <p:blipFill>
          <a:blip r:embed="rId6" cstate="print">
            <a:alphaModFix amt="37000"/>
            <a:extLst>
              <a:ext uri="{28A0092B-C50C-407E-A947-70E740481C1C}">
                <a14:useLocalDpi xmlns:a14="http://schemas.microsoft.com/office/drawing/2010/main" val="0"/>
              </a:ext>
            </a:extLst>
          </a:blip>
          <a:stretch>
            <a:fillRect/>
          </a:stretch>
        </p:blipFill>
        <p:spPr>
          <a:xfrm>
            <a:off x="9430150" y="13813352"/>
            <a:ext cx="1490485" cy="2107839"/>
          </a:xfrm>
          <a:prstGeom prst="rect">
            <a:avLst/>
          </a:prstGeom>
        </p:spPr>
      </p:pic>
      <p:grpSp>
        <p:nvGrpSpPr>
          <p:cNvPr id="30" name="组合 29"/>
          <p:cNvGrpSpPr/>
          <p:nvPr/>
        </p:nvGrpSpPr>
        <p:grpSpPr>
          <a:xfrm>
            <a:off x="0" y="374935"/>
            <a:ext cx="10691813" cy="555340"/>
            <a:chOff x="0" y="487695"/>
            <a:chExt cx="10691813" cy="555340"/>
          </a:xfrm>
        </p:grpSpPr>
        <p:cxnSp>
          <p:nvCxnSpPr>
            <p:cNvPr id="32" name="直接连接符 31"/>
            <p:cNvCxnSpPr/>
            <p:nvPr/>
          </p:nvCxnSpPr>
          <p:spPr>
            <a:xfrm>
              <a:off x="0" y="1043035"/>
              <a:ext cx="10691813" cy="0"/>
            </a:xfrm>
            <a:prstGeom prst="line">
              <a:avLst/>
            </a:prstGeom>
            <a:ln w="25400">
              <a:prstDash val="sysDot"/>
            </a:ln>
          </p:spPr>
          <p:style>
            <a:lnRef idx="1">
              <a:schemeClr val="accent1"/>
            </a:lnRef>
            <a:fillRef idx="0">
              <a:schemeClr val="accent1"/>
            </a:fillRef>
            <a:effectRef idx="0">
              <a:schemeClr val="accent1"/>
            </a:effectRef>
            <a:fontRef idx="minor">
              <a:schemeClr val="tx1"/>
            </a:fontRef>
          </p:style>
        </p:cxnSp>
        <p:grpSp>
          <p:nvGrpSpPr>
            <p:cNvPr id="34" name="组合 33"/>
            <p:cNvGrpSpPr/>
            <p:nvPr/>
          </p:nvGrpSpPr>
          <p:grpSpPr>
            <a:xfrm>
              <a:off x="523366" y="487695"/>
              <a:ext cx="8099140" cy="488542"/>
              <a:chOff x="523366" y="487695"/>
              <a:chExt cx="8099140" cy="488542"/>
            </a:xfrm>
          </p:grpSpPr>
          <p:sp>
            <p:nvSpPr>
              <p:cNvPr id="35" name="矩形 34"/>
              <p:cNvSpPr/>
              <p:nvPr/>
            </p:nvSpPr>
            <p:spPr>
              <a:xfrm>
                <a:off x="523366" y="487695"/>
                <a:ext cx="326740" cy="326740"/>
              </a:xfrm>
              <a:prstGeom prst="rect">
                <a:avLst/>
              </a:prstGeom>
              <a:gradFill flip="none" rotWithShape="1">
                <a:gsLst>
                  <a:gs pos="0">
                    <a:schemeClr val="bg1"/>
                  </a:gs>
                  <a:gs pos="14000">
                    <a:srgbClr val="4F81BD">
                      <a:alpha val="87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矩形 35"/>
              <p:cNvSpPr/>
              <p:nvPr/>
            </p:nvSpPr>
            <p:spPr>
              <a:xfrm>
                <a:off x="880815" y="674992"/>
                <a:ext cx="239481" cy="239481"/>
              </a:xfrm>
              <a:prstGeom prst="rect">
                <a:avLst/>
              </a:prstGeom>
              <a:gradFill>
                <a:gsLst>
                  <a:gs pos="0">
                    <a:schemeClr val="bg1"/>
                  </a:gs>
                  <a:gs pos="12000">
                    <a:srgbClr val="4F81BD">
                      <a:alpha val="87000"/>
                    </a:srgb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文本框 36"/>
              <p:cNvSpPr txBox="1"/>
              <p:nvPr/>
            </p:nvSpPr>
            <p:spPr>
              <a:xfrm>
                <a:off x="1682928" y="639992"/>
                <a:ext cx="6939578" cy="336245"/>
              </a:xfrm>
              <a:prstGeom prst="rect">
                <a:avLst/>
              </a:prstGeom>
              <a:noFill/>
            </p:spPr>
            <p:txBody>
              <a:bodyPr wrap="square">
                <a:spAutoFit/>
              </a:bodyPr>
              <a:lstStyle/>
              <a:p>
                <a:r>
                  <a:rPr lang="en-US" altLang="zh-CN" sz="1600" b="1" dirty="0">
                    <a:solidFill>
                      <a:schemeClr val="tx2">
                        <a:lumMod val="60000"/>
                        <a:lumOff val="40000"/>
                      </a:schemeClr>
                    </a:solidFill>
                    <a:latin typeface="Arial" panose="020B0604020202020204" pitchFamily="34" charset="0"/>
                    <a:ea typeface="汉仪行楷简" panose="02010600000101010101" charset="-122"/>
                  </a:rPr>
                  <a:t>《</a:t>
                </a:r>
                <a:r>
                  <a:rPr lang="zh-CN" altLang="en-US" sz="1600" b="1" dirty="0">
                    <a:solidFill>
                      <a:schemeClr val="tx2">
                        <a:lumMod val="60000"/>
                        <a:lumOff val="40000"/>
                      </a:schemeClr>
                    </a:solidFill>
                    <a:latin typeface="Arial" panose="020B0604020202020204" pitchFamily="34" charset="0"/>
                    <a:ea typeface="汉仪行楷简" panose="02010600000101010101" charset="-122"/>
                  </a:rPr>
                  <a:t>岚城镇国土空间总体规划（</a:t>
                </a:r>
                <a:r>
                  <a:rPr lang="en-US" altLang="zh-CN" sz="1600" b="1" dirty="0">
                    <a:solidFill>
                      <a:schemeClr val="tx2">
                        <a:lumMod val="60000"/>
                        <a:lumOff val="40000"/>
                      </a:schemeClr>
                    </a:solidFill>
                    <a:latin typeface="Arial" panose="020B0604020202020204" pitchFamily="34" charset="0"/>
                    <a:ea typeface="汉仪行楷简" panose="02010600000101010101" charset="-122"/>
                  </a:rPr>
                  <a:t>2021-2035</a:t>
                </a:r>
                <a:r>
                  <a:rPr lang="zh-CN" altLang="en-US" sz="1600" b="1" dirty="0">
                    <a:solidFill>
                      <a:schemeClr val="tx2">
                        <a:lumMod val="60000"/>
                        <a:lumOff val="40000"/>
                      </a:schemeClr>
                    </a:solidFill>
                    <a:latin typeface="Arial" panose="020B0604020202020204" pitchFamily="34" charset="0"/>
                    <a:ea typeface="汉仪行楷简" panose="02010600000101010101" charset="-122"/>
                  </a:rPr>
                  <a:t>）</a:t>
                </a:r>
                <a:r>
                  <a:rPr lang="en-US" altLang="zh-CN" sz="1600" b="1" dirty="0">
                    <a:solidFill>
                      <a:schemeClr val="tx2">
                        <a:lumMod val="60000"/>
                        <a:lumOff val="40000"/>
                      </a:schemeClr>
                    </a:solidFill>
                    <a:latin typeface="Arial" panose="020B0604020202020204" pitchFamily="34" charset="0"/>
                    <a:ea typeface="汉仪行楷简" panose="02010600000101010101" charset="-122"/>
                  </a:rPr>
                  <a:t>》</a:t>
                </a:r>
                <a:r>
                  <a:rPr lang="zh-CN" altLang="en-US" sz="1600" b="1" dirty="0">
                    <a:solidFill>
                      <a:schemeClr val="tx2">
                        <a:lumMod val="60000"/>
                        <a:lumOff val="40000"/>
                      </a:schemeClr>
                    </a:solidFill>
                    <a:latin typeface="Arial" panose="020B0604020202020204" pitchFamily="34" charset="0"/>
                    <a:ea typeface="汉仪行楷简" panose="02010600000101010101" charset="-122"/>
                  </a:rPr>
                  <a:t>（公众版）</a:t>
                </a:r>
                <a:endParaRPr lang="zh-CN" altLang="en-US" sz="1600" b="1" dirty="0">
                  <a:solidFill>
                    <a:schemeClr val="tx2">
                      <a:lumMod val="60000"/>
                      <a:lumOff val="40000"/>
                    </a:schemeClr>
                  </a:solidFill>
                  <a:latin typeface="Arial" panose="020B0604020202020204" pitchFamily="34" charset="0"/>
                  <a:ea typeface="汉仪行楷简" panose="02010600000101010101" charset="-122"/>
                </a:endParaRPr>
              </a:p>
            </p:txBody>
          </p:sp>
        </p:grpSp>
      </p:grpSp>
      <p:sp>
        <p:nvSpPr>
          <p:cNvPr id="38" name="object 7"/>
          <p:cNvSpPr/>
          <p:nvPr/>
        </p:nvSpPr>
        <p:spPr>
          <a:xfrm>
            <a:off x="958614" y="7483475"/>
            <a:ext cx="3042972" cy="0"/>
          </a:xfrm>
          <a:custGeom>
            <a:avLst/>
            <a:gdLst/>
            <a:ahLst/>
            <a:cxnLst/>
            <a:rect l="l" t="t" r="r" b="b"/>
            <a:pathLst>
              <a:path w="4046220">
                <a:moveTo>
                  <a:pt x="0" y="0"/>
                </a:moveTo>
                <a:lnTo>
                  <a:pt x="4045917" y="0"/>
                </a:lnTo>
              </a:path>
            </a:pathLst>
          </a:custGeom>
          <a:ln w="53975">
            <a:solidFill>
              <a:srgbClr val="5F7AC5"/>
            </a:solidFill>
            <a:prstDash val="sysDash"/>
          </a:ln>
        </p:spPr>
        <p:txBody>
          <a:bodyPr wrap="square" lIns="0" tIns="0" rIns="0" bIns="0" rtlCol="0"/>
          <a:lstStyle/>
          <a:p>
            <a:endParaRPr sz="1020"/>
          </a:p>
        </p:txBody>
      </p:sp>
      <p:sp>
        <p:nvSpPr>
          <p:cNvPr id="39" name="object 7"/>
          <p:cNvSpPr/>
          <p:nvPr/>
        </p:nvSpPr>
        <p:spPr>
          <a:xfrm>
            <a:off x="6904533" y="7481731"/>
            <a:ext cx="2873013" cy="45719"/>
          </a:xfrm>
          <a:custGeom>
            <a:avLst/>
            <a:gdLst/>
            <a:ahLst/>
            <a:cxnLst/>
            <a:rect l="l" t="t" r="r" b="b"/>
            <a:pathLst>
              <a:path w="4046220">
                <a:moveTo>
                  <a:pt x="0" y="0"/>
                </a:moveTo>
                <a:lnTo>
                  <a:pt x="4045917" y="0"/>
                </a:lnTo>
              </a:path>
            </a:pathLst>
          </a:custGeom>
          <a:ln w="53975">
            <a:solidFill>
              <a:srgbClr val="5F7AC5"/>
            </a:solidFill>
            <a:prstDash val="sysDash"/>
          </a:ln>
        </p:spPr>
        <p:txBody>
          <a:bodyPr wrap="square" lIns="0" tIns="0" rIns="0" bIns="0" rtlCol="0"/>
          <a:lstStyle/>
          <a:p>
            <a:endParaRPr sz="1020"/>
          </a:p>
        </p:txBody>
      </p:sp>
      <p:sp>
        <p:nvSpPr>
          <p:cNvPr id="40" name="object 7"/>
          <p:cNvSpPr/>
          <p:nvPr/>
        </p:nvSpPr>
        <p:spPr>
          <a:xfrm>
            <a:off x="958614" y="9838055"/>
            <a:ext cx="3042972" cy="0"/>
          </a:xfrm>
          <a:custGeom>
            <a:avLst/>
            <a:gdLst/>
            <a:ahLst/>
            <a:cxnLst/>
            <a:rect l="l" t="t" r="r" b="b"/>
            <a:pathLst>
              <a:path w="4046220">
                <a:moveTo>
                  <a:pt x="0" y="0"/>
                </a:moveTo>
                <a:lnTo>
                  <a:pt x="4045917" y="0"/>
                </a:lnTo>
              </a:path>
            </a:pathLst>
          </a:custGeom>
          <a:ln w="53975">
            <a:solidFill>
              <a:srgbClr val="5F7AC5"/>
            </a:solidFill>
            <a:prstDash val="sysDash"/>
          </a:ln>
        </p:spPr>
        <p:txBody>
          <a:bodyPr wrap="square" lIns="0" tIns="0" rIns="0" bIns="0" rtlCol="0"/>
          <a:lstStyle/>
          <a:p>
            <a:endParaRPr sz="1020"/>
          </a:p>
        </p:txBody>
      </p:sp>
      <p:sp>
        <p:nvSpPr>
          <p:cNvPr id="41" name="object 7"/>
          <p:cNvSpPr/>
          <p:nvPr/>
        </p:nvSpPr>
        <p:spPr>
          <a:xfrm>
            <a:off x="6919773" y="9837787"/>
            <a:ext cx="2857773" cy="46276"/>
          </a:xfrm>
          <a:custGeom>
            <a:avLst/>
            <a:gdLst/>
            <a:ahLst/>
            <a:cxnLst/>
            <a:rect l="l" t="t" r="r" b="b"/>
            <a:pathLst>
              <a:path w="4046220">
                <a:moveTo>
                  <a:pt x="0" y="0"/>
                </a:moveTo>
                <a:lnTo>
                  <a:pt x="4045917" y="0"/>
                </a:lnTo>
              </a:path>
            </a:pathLst>
          </a:custGeom>
          <a:ln w="53975">
            <a:solidFill>
              <a:srgbClr val="5F7AC5"/>
            </a:solidFill>
            <a:prstDash val="sysDash"/>
          </a:ln>
        </p:spPr>
        <p:txBody>
          <a:bodyPr wrap="square" lIns="0" tIns="0" rIns="0" bIns="0" rtlCol="0"/>
          <a:lstStyle/>
          <a:p>
            <a:endParaRPr sz="1020"/>
          </a:p>
        </p:txBody>
      </p:sp>
      <p:sp>
        <p:nvSpPr>
          <p:cNvPr id="42" name="object 7"/>
          <p:cNvSpPr/>
          <p:nvPr/>
        </p:nvSpPr>
        <p:spPr>
          <a:xfrm>
            <a:off x="1014707" y="2664902"/>
            <a:ext cx="3042972" cy="0"/>
          </a:xfrm>
          <a:custGeom>
            <a:avLst/>
            <a:gdLst/>
            <a:ahLst/>
            <a:cxnLst/>
            <a:rect l="l" t="t" r="r" b="b"/>
            <a:pathLst>
              <a:path w="4046220">
                <a:moveTo>
                  <a:pt x="0" y="0"/>
                </a:moveTo>
                <a:lnTo>
                  <a:pt x="4045917" y="0"/>
                </a:lnTo>
              </a:path>
            </a:pathLst>
          </a:custGeom>
          <a:ln w="53975">
            <a:solidFill>
              <a:srgbClr val="5F7AC5"/>
            </a:solidFill>
            <a:prstDash val="sysDash"/>
          </a:ln>
        </p:spPr>
        <p:txBody>
          <a:bodyPr wrap="square" lIns="0" tIns="0" rIns="0" bIns="0" rtlCol="0"/>
          <a:lstStyle/>
          <a:p>
            <a:endParaRPr sz="1020"/>
          </a:p>
        </p:txBody>
      </p:sp>
      <p:pic>
        <p:nvPicPr>
          <p:cNvPr id="5" name="图片 4"/>
          <p:cNvPicPr>
            <a:picLocks noChangeAspect="1"/>
          </p:cNvPicPr>
          <p:nvPr/>
        </p:nvPicPr>
        <p:blipFill>
          <a:blip r:embed="rId7"/>
          <a:stretch>
            <a:fillRect/>
          </a:stretch>
        </p:blipFill>
        <p:spPr>
          <a:xfrm>
            <a:off x="932453" y="5320223"/>
            <a:ext cx="8870542" cy="1753905"/>
          </a:xfrm>
          <a:prstGeom prst="rect">
            <a:avLst/>
          </a:prstGeom>
        </p:spPr>
      </p:pic>
      <p:pic>
        <p:nvPicPr>
          <p:cNvPr id="9" name="图片 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32994" y="12517109"/>
            <a:ext cx="8828373" cy="1871923"/>
          </a:xfrm>
          <a:prstGeom prst="rect">
            <a:avLst/>
          </a:prstGeom>
        </p:spPr>
      </p:pic>
    </p:spTree>
    <p:custDataLst>
      <p:tags r:id="rId9"/>
    </p:custData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3" name="object 3"/>
          <p:cNvSpPr/>
          <p:nvPr/>
        </p:nvSpPr>
        <p:spPr>
          <a:xfrm>
            <a:off x="1120296" y="1477229"/>
            <a:ext cx="1112679" cy="362267"/>
          </a:xfrm>
          <a:prstGeom prst="rect">
            <a:avLst/>
          </a:prstGeom>
          <a:blipFill>
            <a:blip r:embed="rId1" cstate="print">
              <a:alphaModFix amt="31000"/>
            </a:blip>
            <a:stretch>
              <a:fillRect/>
            </a:stretch>
          </a:blipFill>
        </p:spPr>
        <p:txBody>
          <a:bodyPr wrap="square" lIns="0" tIns="0" rIns="0" bIns="0" rtlCol="0"/>
          <a:lstStyle/>
          <a:p>
            <a:endParaRPr sz="1020"/>
          </a:p>
        </p:txBody>
      </p:sp>
      <p:sp>
        <p:nvSpPr>
          <p:cNvPr id="4" name="object 4"/>
          <p:cNvSpPr txBox="1"/>
          <p:nvPr/>
        </p:nvSpPr>
        <p:spPr>
          <a:xfrm>
            <a:off x="774074" y="2301654"/>
            <a:ext cx="8585032" cy="861695"/>
          </a:xfrm>
          <a:prstGeom prst="rect">
            <a:avLst/>
          </a:prstGeom>
        </p:spPr>
        <p:txBody>
          <a:bodyPr vert="horz" wrap="square" lIns="0" tIns="0" rIns="0" bIns="0" rtlCol="0">
            <a:spAutoFit/>
          </a:bodyPr>
          <a:lstStyle/>
          <a:p>
            <a:pPr marL="9525"/>
            <a:r>
              <a:rPr sz="2800" b="1" spc="143" dirty="0">
                <a:latin typeface="Arial" panose="020B0604020202020204" pitchFamily="34" charset="0"/>
                <a:ea typeface="汉仪行楷简" panose="02010600000101010101" charset="-122"/>
                <a:cs typeface="微软雅黑" panose="020B0503020204020204" pitchFamily="34" charset="-122"/>
              </a:rPr>
              <a:t>规划期限：</a:t>
            </a:r>
            <a:r>
              <a:rPr lang="zh-CN" altLang="en-US" sz="2800" b="1" spc="147" dirty="0">
                <a:solidFill>
                  <a:schemeClr val="accent1"/>
                </a:solidFill>
                <a:latin typeface="Arial" panose="020B0604020202020204" pitchFamily="34" charset="0"/>
                <a:ea typeface="汉仪行楷简" panose="02010600000101010101" charset="-122"/>
              </a:rPr>
              <a:t>2021-2035年</a:t>
            </a:r>
            <a:r>
              <a:rPr lang="zh-CN" altLang="en-US" sz="2800" spc="147" dirty="0">
                <a:latin typeface="Arial" panose="020B0604020202020204" pitchFamily="34" charset="0"/>
                <a:ea typeface="汉仪行楷简" panose="02010600000101010101" charset="-122"/>
              </a:rPr>
              <a:t>,其中近期规划为</a:t>
            </a:r>
            <a:r>
              <a:rPr lang="en-US" altLang="zh-CN" sz="2800" spc="147" dirty="0">
                <a:latin typeface="Arial" panose="020B0604020202020204" pitchFamily="34" charset="0"/>
                <a:ea typeface="汉仪行楷简" panose="02010600000101010101" charset="-122"/>
              </a:rPr>
              <a:t>2021-2025</a:t>
            </a:r>
            <a:r>
              <a:rPr lang="zh-CN" altLang="en-US" sz="2800" spc="147" dirty="0">
                <a:latin typeface="Arial" panose="020B0604020202020204" pitchFamily="34" charset="0"/>
                <a:ea typeface="汉仪行楷简" panose="02010600000101010101" charset="-122"/>
              </a:rPr>
              <a:t>年，远期规划至</a:t>
            </a:r>
            <a:r>
              <a:rPr lang="en-US" altLang="zh-CN" sz="2800" spc="147" dirty="0">
                <a:latin typeface="Arial" panose="020B0604020202020204" pitchFamily="34" charset="0"/>
                <a:ea typeface="汉仪行楷简" panose="02010600000101010101" charset="-122"/>
              </a:rPr>
              <a:t>2035</a:t>
            </a:r>
            <a:r>
              <a:rPr lang="zh-CN" altLang="en-US" sz="2800" spc="147" dirty="0">
                <a:latin typeface="Arial" panose="020B0604020202020204" pitchFamily="34" charset="0"/>
                <a:ea typeface="汉仪行楷简" panose="02010600000101010101" charset="-122"/>
              </a:rPr>
              <a:t>年，展望至</a:t>
            </a:r>
            <a:r>
              <a:rPr lang="en-US" altLang="zh-CN" sz="2800" spc="147" dirty="0">
                <a:latin typeface="Arial" panose="020B0604020202020204" pitchFamily="34" charset="0"/>
                <a:ea typeface="汉仪行楷简" panose="02010600000101010101" charset="-122"/>
              </a:rPr>
              <a:t>2050</a:t>
            </a:r>
            <a:r>
              <a:rPr lang="zh-CN" altLang="en-US" sz="2800" spc="147" dirty="0">
                <a:latin typeface="Arial" panose="020B0604020202020204" pitchFamily="34" charset="0"/>
                <a:ea typeface="汉仪行楷简" panose="02010600000101010101" charset="-122"/>
              </a:rPr>
              <a:t>年。</a:t>
            </a:r>
            <a:endParaRPr lang="zh-CN" altLang="en-US" sz="2800" spc="147" dirty="0">
              <a:latin typeface="Arial" panose="020B0604020202020204" pitchFamily="34" charset="0"/>
              <a:ea typeface="汉仪行楷简" panose="02010600000101010101" charset="-122"/>
            </a:endParaRPr>
          </a:p>
        </p:txBody>
      </p:sp>
      <p:sp>
        <p:nvSpPr>
          <p:cNvPr id="8" name="object 8"/>
          <p:cNvSpPr txBox="1"/>
          <p:nvPr/>
        </p:nvSpPr>
        <p:spPr>
          <a:xfrm>
            <a:off x="1306784" y="1306964"/>
            <a:ext cx="4039122" cy="492125"/>
          </a:xfrm>
          <a:prstGeom prst="rect">
            <a:avLst/>
          </a:prstGeom>
        </p:spPr>
        <p:txBody>
          <a:bodyPr vert="horz" wrap="square" lIns="0" tIns="0" rIns="0" bIns="0" rtlCol="0">
            <a:spAutoFit/>
          </a:bodyPr>
          <a:lstStyle/>
          <a:p>
            <a:pPr marL="9525">
              <a:tabLst>
                <a:tab pos="838835" algn="l"/>
              </a:tabLst>
            </a:pPr>
            <a:r>
              <a:rPr sz="3200" b="1" spc="8" dirty="0">
                <a:solidFill>
                  <a:srgbClr val="5F7AC5"/>
                </a:solidFill>
                <a:latin typeface="Arial" panose="020B0604020202020204" pitchFamily="34" charset="0"/>
                <a:ea typeface="汉仪闫锐敏行楷简" panose="00020600040101010101" charset="-122"/>
                <a:cs typeface="微软雅黑" panose="020B0503020204020204" pitchFamily="34" charset="-122"/>
              </a:rPr>
              <a:t>1</a:t>
            </a:r>
            <a:r>
              <a:rPr sz="3200" b="1" spc="-493" dirty="0">
                <a:solidFill>
                  <a:srgbClr val="5F7AC5"/>
                </a:solidFill>
                <a:latin typeface="Arial" panose="020B0604020202020204" pitchFamily="34" charset="0"/>
                <a:ea typeface="汉仪闫锐敏行楷简" panose="00020600040101010101" charset="-122"/>
                <a:cs typeface="微软雅黑" panose="020B0503020204020204" pitchFamily="34" charset="-122"/>
              </a:rPr>
              <a:t> </a:t>
            </a:r>
            <a:r>
              <a:rPr sz="3200" b="1" spc="4" dirty="0">
                <a:solidFill>
                  <a:srgbClr val="5F7AC5"/>
                </a:solidFill>
                <a:latin typeface="Arial" panose="020B0604020202020204" pitchFamily="34" charset="0"/>
                <a:ea typeface="汉仪闫锐敏行楷简" panose="00020600040101010101" charset="-122"/>
                <a:cs typeface="微软雅黑" panose="020B0503020204020204" pitchFamily="34" charset="-122"/>
              </a:rPr>
              <a:t>.</a:t>
            </a:r>
            <a:r>
              <a:rPr sz="3200" b="1" spc="-493" dirty="0">
                <a:solidFill>
                  <a:srgbClr val="5F7AC5"/>
                </a:solidFill>
                <a:latin typeface="Arial" panose="020B0604020202020204" pitchFamily="34" charset="0"/>
                <a:ea typeface="汉仪闫锐敏行楷简" panose="00020600040101010101" charset="-122"/>
                <a:cs typeface="微软雅黑" panose="020B0503020204020204" pitchFamily="34" charset="-122"/>
              </a:rPr>
              <a:t> </a:t>
            </a:r>
            <a:r>
              <a:rPr lang="en-US" sz="3200" b="1" spc="8" dirty="0">
                <a:solidFill>
                  <a:srgbClr val="5F7AC5"/>
                </a:solidFill>
                <a:latin typeface="Arial" panose="020B0604020202020204" pitchFamily="34" charset="0"/>
                <a:ea typeface="汉仪闫锐敏行楷简" panose="00020600040101010101" charset="-122"/>
                <a:cs typeface="微软雅黑" panose="020B0503020204020204" pitchFamily="34" charset="-122"/>
              </a:rPr>
              <a:t>4</a:t>
            </a:r>
            <a:r>
              <a:rPr sz="3200" b="1" dirty="0">
                <a:solidFill>
                  <a:srgbClr val="5F7AC5"/>
                </a:solidFill>
                <a:latin typeface="Arial" panose="020B0604020202020204" pitchFamily="34" charset="0"/>
                <a:ea typeface="汉仪闫锐敏行楷简" panose="00020600040101010101" charset="-122"/>
                <a:cs typeface="微软雅黑" panose="020B0503020204020204" pitchFamily="34" charset="-122"/>
              </a:rPr>
              <a:t>	</a:t>
            </a:r>
            <a:r>
              <a:rPr sz="3200" b="1" spc="263" dirty="0">
                <a:solidFill>
                  <a:srgbClr val="5F7AC5"/>
                </a:solidFill>
                <a:latin typeface="Arial" panose="020B0604020202020204" pitchFamily="34" charset="0"/>
                <a:ea typeface="汉仪闫锐敏行楷简" panose="00020600040101010101" charset="-122"/>
                <a:cs typeface="微软雅黑" panose="020B0503020204020204" pitchFamily="34" charset="-122"/>
              </a:rPr>
              <a:t>规划期限</a:t>
            </a:r>
            <a:r>
              <a:rPr sz="3200" b="1" spc="252" dirty="0">
                <a:solidFill>
                  <a:srgbClr val="5F7AC5"/>
                </a:solidFill>
                <a:latin typeface="Arial" panose="020B0604020202020204" pitchFamily="34" charset="0"/>
                <a:ea typeface="汉仪闫锐敏行楷简" panose="00020600040101010101" charset="-122"/>
                <a:cs typeface="微软雅黑" panose="020B0503020204020204" pitchFamily="34" charset="-122"/>
              </a:rPr>
              <a:t>与</a:t>
            </a:r>
            <a:r>
              <a:rPr sz="3200" b="1" spc="263" dirty="0">
                <a:solidFill>
                  <a:srgbClr val="5F7AC5"/>
                </a:solidFill>
                <a:latin typeface="Arial" panose="020B0604020202020204" pitchFamily="34" charset="0"/>
                <a:ea typeface="汉仪闫锐敏行楷简" panose="00020600040101010101" charset="-122"/>
                <a:cs typeface="微软雅黑" panose="020B0503020204020204" pitchFamily="34" charset="-122"/>
              </a:rPr>
              <a:t>范</a:t>
            </a:r>
            <a:r>
              <a:rPr sz="3200" b="1" spc="15" dirty="0">
                <a:solidFill>
                  <a:srgbClr val="5F7AC5"/>
                </a:solidFill>
                <a:latin typeface="Arial" panose="020B0604020202020204" pitchFamily="34" charset="0"/>
                <a:ea typeface="汉仪闫锐敏行楷简" panose="00020600040101010101" charset="-122"/>
                <a:cs typeface="微软雅黑" panose="020B0503020204020204" pitchFamily="34" charset="-122"/>
              </a:rPr>
              <a:t>围</a:t>
            </a:r>
            <a:endParaRPr sz="3200" dirty="0">
              <a:latin typeface="Arial" panose="020B0604020202020204" pitchFamily="34" charset="0"/>
              <a:ea typeface="汉仪闫锐敏行楷简" panose="00020600040101010101" charset="-122"/>
              <a:cs typeface="微软雅黑" panose="020B0503020204020204" pitchFamily="34" charset="-122"/>
            </a:endParaRPr>
          </a:p>
        </p:txBody>
      </p:sp>
      <p:pic>
        <p:nvPicPr>
          <p:cNvPr id="12" name="图片 11"/>
          <p:cNvPicPr>
            <a:picLocks noChangeAspect="1"/>
          </p:cNvPicPr>
          <p:nvPr/>
        </p:nvPicPr>
        <p:blipFill>
          <a:blip r:embed="rId2" cstate="print">
            <a:alphaModFix amt="37000"/>
            <a:extLst>
              <a:ext uri="{28A0092B-C50C-407E-A947-70E740481C1C}">
                <a14:useLocalDpi xmlns:a14="http://schemas.microsoft.com/office/drawing/2010/main" val="0"/>
              </a:ext>
            </a:extLst>
          </a:blip>
          <a:stretch>
            <a:fillRect/>
          </a:stretch>
        </p:blipFill>
        <p:spPr>
          <a:xfrm>
            <a:off x="9430150" y="13813352"/>
            <a:ext cx="1490485" cy="2107839"/>
          </a:xfrm>
          <a:prstGeom prst="rect">
            <a:avLst/>
          </a:prstGeom>
        </p:spPr>
      </p:pic>
      <p:grpSp>
        <p:nvGrpSpPr>
          <p:cNvPr id="13" name="组合 12"/>
          <p:cNvGrpSpPr/>
          <p:nvPr/>
        </p:nvGrpSpPr>
        <p:grpSpPr>
          <a:xfrm>
            <a:off x="0" y="374935"/>
            <a:ext cx="10691813" cy="555340"/>
            <a:chOff x="0" y="487695"/>
            <a:chExt cx="10691813" cy="555340"/>
          </a:xfrm>
        </p:grpSpPr>
        <p:cxnSp>
          <p:nvCxnSpPr>
            <p:cNvPr id="16" name="直接连接符 15"/>
            <p:cNvCxnSpPr/>
            <p:nvPr/>
          </p:nvCxnSpPr>
          <p:spPr>
            <a:xfrm>
              <a:off x="0" y="1043035"/>
              <a:ext cx="10691813" cy="0"/>
            </a:xfrm>
            <a:prstGeom prst="line">
              <a:avLst/>
            </a:prstGeom>
            <a:ln w="25400">
              <a:prstDash val="sysDot"/>
            </a:ln>
          </p:spPr>
          <p:style>
            <a:lnRef idx="1">
              <a:schemeClr val="accent1"/>
            </a:lnRef>
            <a:fillRef idx="0">
              <a:schemeClr val="accent1"/>
            </a:fillRef>
            <a:effectRef idx="0">
              <a:schemeClr val="accent1"/>
            </a:effectRef>
            <a:fontRef idx="minor">
              <a:schemeClr val="tx1"/>
            </a:fontRef>
          </p:style>
        </p:cxnSp>
        <p:grpSp>
          <p:nvGrpSpPr>
            <p:cNvPr id="17" name="组合 16"/>
            <p:cNvGrpSpPr/>
            <p:nvPr/>
          </p:nvGrpSpPr>
          <p:grpSpPr>
            <a:xfrm>
              <a:off x="523366" y="487695"/>
              <a:ext cx="8099140" cy="488542"/>
              <a:chOff x="523366" y="487695"/>
              <a:chExt cx="8099140" cy="488542"/>
            </a:xfrm>
          </p:grpSpPr>
          <p:sp>
            <p:nvSpPr>
              <p:cNvPr id="18" name="矩形 17"/>
              <p:cNvSpPr/>
              <p:nvPr/>
            </p:nvSpPr>
            <p:spPr>
              <a:xfrm>
                <a:off x="523366" y="487695"/>
                <a:ext cx="326740" cy="326740"/>
              </a:xfrm>
              <a:prstGeom prst="rect">
                <a:avLst/>
              </a:prstGeom>
              <a:gradFill flip="none" rotWithShape="1">
                <a:gsLst>
                  <a:gs pos="0">
                    <a:schemeClr val="bg1"/>
                  </a:gs>
                  <a:gs pos="14000">
                    <a:srgbClr val="4F81BD">
                      <a:alpha val="87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矩形 18"/>
              <p:cNvSpPr/>
              <p:nvPr/>
            </p:nvSpPr>
            <p:spPr>
              <a:xfrm>
                <a:off x="880815" y="674992"/>
                <a:ext cx="239481" cy="239481"/>
              </a:xfrm>
              <a:prstGeom prst="rect">
                <a:avLst/>
              </a:prstGeom>
              <a:gradFill>
                <a:gsLst>
                  <a:gs pos="0">
                    <a:schemeClr val="bg1"/>
                  </a:gs>
                  <a:gs pos="12000">
                    <a:srgbClr val="4F81BD">
                      <a:alpha val="87000"/>
                    </a:srgb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文本框 19"/>
              <p:cNvSpPr txBox="1"/>
              <p:nvPr/>
            </p:nvSpPr>
            <p:spPr>
              <a:xfrm>
                <a:off x="1682928" y="639992"/>
                <a:ext cx="6939578" cy="336245"/>
              </a:xfrm>
              <a:prstGeom prst="rect">
                <a:avLst/>
              </a:prstGeom>
              <a:noFill/>
            </p:spPr>
            <p:txBody>
              <a:bodyPr wrap="square">
                <a:spAutoFit/>
              </a:bodyPr>
              <a:lstStyle/>
              <a:p>
                <a:r>
                  <a:rPr lang="en-US" altLang="zh-CN" sz="1600" b="1" dirty="0">
                    <a:solidFill>
                      <a:schemeClr val="tx2">
                        <a:lumMod val="60000"/>
                        <a:lumOff val="40000"/>
                      </a:schemeClr>
                    </a:solidFill>
                    <a:latin typeface="Arial" panose="020B0604020202020204" pitchFamily="34" charset="0"/>
                    <a:ea typeface="汉仪闫锐敏行楷简" panose="00020600040101010101" charset="-122"/>
                  </a:rPr>
                  <a:t>《</a:t>
                </a:r>
                <a:r>
                  <a:rPr lang="zh-CN" altLang="en-US" sz="1600" b="1" dirty="0">
                    <a:solidFill>
                      <a:schemeClr val="tx2">
                        <a:lumMod val="60000"/>
                        <a:lumOff val="40000"/>
                      </a:schemeClr>
                    </a:solidFill>
                    <a:latin typeface="Arial" panose="020B0604020202020204" pitchFamily="34" charset="0"/>
                    <a:ea typeface="汉仪闫锐敏行楷简" panose="00020600040101010101" charset="-122"/>
                  </a:rPr>
                  <a:t>岚城镇国土空间总体规划（</a:t>
                </a:r>
                <a:r>
                  <a:rPr lang="en-US" altLang="zh-CN" sz="1600" b="1" dirty="0">
                    <a:solidFill>
                      <a:schemeClr val="tx2">
                        <a:lumMod val="60000"/>
                        <a:lumOff val="40000"/>
                      </a:schemeClr>
                    </a:solidFill>
                    <a:latin typeface="Arial" panose="020B0604020202020204" pitchFamily="34" charset="0"/>
                    <a:ea typeface="汉仪闫锐敏行楷简" panose="00020600040101010101" charset="-122"/>
                  </a:rPr>
                  <a:t>2021-2035</a:t>
                </a:r>
                <a:r>
                  <a:rPr lang="zh-CN" altLang="en-US" sz="1600" b="1" dirty="0">
                    <a:solidFill>
                      <a:schemeClr val="tx2">
                        <a:lumMod val="60000"/>
                        <a:lumOff val="40000"/>
                      </a:schemeClr>
                    </a:solidFill>
                    <a:latin typeface="Arial" panose="020B0604020202020204" pitchFamily="34" charset="0"/>
                    <a:ea typeface="汉仪闫锐敏行楷简" panose="00020600040101010101" charset="-122"/>
                  </a:rPr>
                  <a:t>）</a:t>
                </a:r>
                <a:r>
                  <a:rPr lang="en-US" altLang="zh-CN" sz="1600" b="1" dirty="0">
                    <a:solidFill>
                      <a:schemeClr val="tx2">
                        <a:lumMod val="60000"/>
                        <a:lumOff val="40000"/>
                      </a:schemeClr>
                    </a:solidFill>
                    <a:latin typeface="Arial" panose="020B0604020202020204" pitchFamily="34" charset="0"/>
                    <a:ea typeface="汉仪闫锐敏行楷简" panose="00020600040101010101" charset="-122"/>
                  </a:rPr>
                  <a:t>》</a:t>
                </a:r>
                <a:r>
                  <a:rPr lang="zh-CN" altLang="en-US" sz="1600" b="1" dirty="0">
                    <a:solidFill>
                      <a:schemeClr val="tx2">
                        <a:lumMod val="60000"/>
                        <a:lumOff val="40000"/>
                      </a:schemeClr>
                    </a:solidFill>
                    <a:latin typeface="Arial" panose="020B0604020202020204" pitchFamily="34" charset="0"/>
                    <a:ea typeface="汉仪闫锐敏行楷简" panose="00020600040101010101" charset="-122"/>
                  </a:rPr>
                  <a:t>（公众版）</a:t>
                </a:r>
                <a:endParaRPr lang="zh-CN" altLang="en-US" sz="1600" b="1" dirty="0">
                  <a:solidFill>
                    <a:schemeClr val="tx2">
                      <a:lumMod val="60000"/>
                      <a:lumOff val="40000"/>
                    </a:schemeClr>
                  </a:solidFill>
                  <a:latin typeface="Arial" panose="020B0604020202020204" pitchFamily="34" charset="0"/>
                  <a:ea typeface="汉仪闫锐敏行楷简" panose="00020600040101010101" charset="-122"/>
                </a:endParaRPr>
              </a:p>
            </p:txBody>
          </p:sp>
        </p:grpSp>
      </p:grpSp>
      <p:sp>
        <p:nvSpPr>
          <p:cNvPr id="24" name="文本框 23"/>
          <p:cNvSpPr txBox="1"/>
          <p:nvPr/>
        </p:nvSpPr>
        <p:spPr>
          <a:xfrm>
            <a:off x="697776" y="3368525"/>
            <a:ext cx="8763793" cy="1383665"/>
          </a:xfrm>
          <a:prstGeom prst="rect">
            <a:avLst/>
          </a:prstGeom>
          <a:noFill/>
        </p:spPr>
        <p:txBody>
          <a:bodyPr wrap="square">
            <a:spAutoFit/>
          </a:bodyPr>
          <a:lstStyle/>
          <a:p>
            <a:pPr algn="just">
              <a:lnSpc>
                <a:spcPct val="150000"/>
              </a:lnSpc>
            </a:pPr>
            <a:r>
              <a:rPr lang="zh-CN" altLang="en-US" sz="2800" b="1" spc="147" dirty="0">
                <a:latin typeface="Arial" panose="020B0604020202020204" pitchFamily="34" charset="0"/>
                <a:ea typeface="汉仪行楷简" panose="02010600000101010101" charset="-122"/>
                <a:cs typeface="微软雅黑" panose="020B0503020204020204" pitchFamily="34" charset="-122"/>
              </a:rPr>
              <a:t> 规划范围：</a:t>
            </a:r>
            <a:r>
              <a:rPr lang="zh-CN" altLang="zh-CN" sz="2800" spc="147" dirty="0">
                <a:latin typeface="Arial" panose="020B0604020202020204" pitchFamily="34" charset="0"/>
                <a:ea typeface="汉仪行楷简" panose="02010600000101010101" charset="-122"/>
              </a:rPr>
              <a:t>规划范围为</a:t>
            </a:r>
            <a:r>
              <a:rPr lang="zh-CN" altLang="en-US" sz="2800" spc="147" dirty="0">
                <a:latin typeface="Arial" panose="020B0604020202020204" pitchFamily="34" charset="0"/>
                <a:ea typeface="汉仪行楷简" panose="02010600000101010101" charset="-122"/>
              </a:rPr>
              <a:t>岚城</a:t>
            </a:r>
            <a:r>
              <a:rPr lang="zh-CN" altLang="zh-CN" sz="2800" spc="147" dirty="0">
                <a:latin typeface="Arial" panose="020B0604020202020204" pitchFamily="34" charset="0"/>
                <a:ea typeface="汉仪行楷简" panose="02010600000101010101" charset="-122"/>
              </a:rPr>
              <a:t>镇行政辖区范围，包括</a:t>
            </a:r>
            <a:r>
              <a:rPr lang="en-US" altLang="zh-CN" sz="2800" spc="147" dirty="0">
                <a:latin typeface="Arial" panose="020B0604020202020204" pitchFamily="34" charset="0"/>
                <a:ea typeface="汉仪行楷简" panose="02010600000101010101" charset="-122"/>
              </a:rPr>
              <a:t>16</a:t>
            </a:r>
            <a:r>
              <a:rPr lang="zh-CN" altLang="zh-CN" sz="2800" spc="147" dirty="0">
                <a:latin typeface="Arial" panose="020B0604020202020204" pitchFamily="34" charset="0"/>
                <a:ea typeface="汉仪行楷简" panose="02010600000101010101" charset="-122"/>
              </a:rPr>
              <a:t>个行村</a:t>
            </a:r>
            <a:r>
              <a:rPr lang="zh-CN" altLang="en-US" sz="2800" spc="147" dirty="0">
                <a:latin typeface="Arial" panose="020B0604020202020204" pitchFamily="34" charset="0"/>
                <a:ea typeface="汉仪行楷简" panose="02010600000101010101" charset="-122"/>
              </a:rPr>
              <a:t>，</a:t>
            </a:r>
            <a:r>
              <a:rPr lang="zh-CN" altLang="zh-CN" sz="2800" spc="147" dirty="0">
                <a:latin typeface="Arial" panose="020B0604020202020204" pitchFamily="34" charset="0"/>
                <a:ea typeface="汉仪行楷简" panose="02010600000101010101" charset="-122"/>
              </a:rPr>
              <a:t>面积</a:t>
            </a:r>
            <a:r>
              <a:rPr lang="en-US" altLang="zh-CN" sz="2800" spc="147" dirty="0">
                <a:latin typeface="Arial" panose="020B0604020202020204" pitchFamily="34" charset="0"/>
                <a:ea typeface="汉仪行楷简" panose="02010600000101010101" charset="-122"/>
              </a:rPr>
              <a:t>254.58</a:t>
            </a:r>
            <a:r>
              <a:rPr lang="zh-CN" altLang="en-US" sz="2800" spc="147" dirty="0">
                <a:latin typeface="Arial" panose="020B0604020202020204" pitchFamily="34" charset="0"/>
                <a:ea typeface="汉仪行楷简" panose="02010600000101010101" charset="-122"/>
              </a:rPr>
              <a:t>平方公里</a:t>
            </a:r>
            <a:r>
              <a:rPr lang="zh-CN" altLang="zh-CN" sz="2800" spc="147" dirty="0">
                <a:latin typeface="Arial" panose="020B0604020202020204" pitchFamily="34" charset="0"/>
                <a:ea typeface="汉仪行楷简" panose="02010600000101010101" charset="-122"/>
              </a:rPr>
              <a:t>。</a:t>
            </a:r>
            <a:endParaRPr lang="zh-CN" altLang="zh-CN" sz="2800" spc="147" dirty="0">
              <a:latin typeface="Arial" panose="020B0604020202020204" pitchFamily="34" charset="0"/>
              <a:ea typeface="汉仪行楷简" panose="02010600000101010101" charset="-122"/>
            </a:endParaRPr>
          </a:p>
        </p:txBody>
      </p:sp>
      <p:pic>
        <p:nvPicPr>
          <p:cNvPr id="6" name="图片 5"/>
          <p:cNvPicPr>
            <a:picLocks noChangeAspect="1"/>
          </p:cNvPicPr>
          <p:nvPr/>
        </p:nvPicPr>
        <p:blipFill>
          <a:blip r:embed="rId3"/>
          <a:stretch>
            <a:fillRect/>
          </a:stretch>
        </p:blipFill>
        <p:spPr>
          <a:xfrm>
            <a:off x="1459865" y="4740275"/>
            <a:ext cx="7274560" cy="10115550"/>
          </a:xfrm>
          <a:prstGeom prst="rect">
            <a:avLst/>
          </a:prstGeom>
          <a:solidFill>
            <a:schemeClr val="bg1"/>
          </a:solidFill>
        </p:spPr>
      </p:pic>
      <p:sp>
        <p:nvSpPr>
          <p:cNvPr id="7" name="object 7"/>
          <p:cNvSpPr txBox="1"/>
          <p:nvPr/>
        </p:nvSpPr>
        <p:spPr>
          <a:xfrm>
            <a:off x="6489065" y="8702675"/>
            <a:ext cx="3988435" cy="1545590"/>
          </a:xfrm>
          <a:prstGeom prst="rect">
            <a:avLst/>
          </a:prstGeom>
        </p:spPr>
        <p:txBody>
          <a:bodyPr vert="horz" wrap="square" lIns="0" tIns="0" rIns="0" bIns="0" rtlCol="0">
            <a:noAutofit/>
          </a:bodyPr>
          <a:lstStyle/>
          <a:p>
            <a:pPr marL="9525"/>
            <a:r>
              <a:rPr sz="2400" b="1" spc="-8" dirty="0">
                <a:latin typeface="Arial" panose="020B0604020202020204" pitchFamily="34" charset="0"/>
                <a:ea typeface="汉仪行楷简" panose="02010600000101010101" charset="-122"/>
                <a:cs typeface="等线" panose="02010600030101010101" charset="-122"/>
              </a:rPr>
              <a:t>总面积</a:t>
            </a:r>
            <a:r>
              <a:rPr sz="2400" b="1" spc="-8" dirty="0">
                <a:latin typeface="Arial" panose="020B0604020202020204" pitchFamily="34" charset="0"/>
                <a:ea typeface="汉仪行楷简" panose="02010600000101010101" charset="-122"/>
                <a:cs typeface="Calibri" panose="020F0502020204030204"/>
              </a:rPr>
              <a:t>:</a:t>
            </a:r>
            <a:endParaRPr sz="2400" b="1" dirty="0">
              <a:latin typeface="Arial" panose="020B0604020202020204" pitchFamily="34" charset="0"/>
              <a:ea typeface="汉仪行楷简" panose="02010600000101010101" charset="-122"/>
              <a:cs typeface="Calibri" panose="020F0502020204030204"/>
            </a:endParaRPr>
          </a:p>
          <a:p>
            <a:pPr marL="9525">
              <a:spcBef>
                <a:spcPts val="675"/>
              </a:spcBef>
            </a:pPr>
            <a:r>
              <a:rPr lang="en-US" sz="4000" b="1" spc="-8" dirty="0">
                <a:solidFill>
                  <a:srgbClr val="5F7AC5"/>
                </a:solidFill>
                <a:latin typeface="Arial" panose="020B0604020202020204" pitchFamily="34" charset="0"/>
                <a:ea typeface="汉仪行楷简" panose="02010600000101010101" charset="-122"/>
                <a:cs typeface="Calibri" panose="020F0502020204030204"/>
              </a:rPr>
              <a:t>254.58</a:t>
            </a:r>
            <a:r>
              <a:rPr sz="4000" b="1" spc="-8" dirty="0">
                <a:solidFill>
                  <a:srgbClr val="5F7AC5"/>
                </a:solidFill>
                <a:latin typeface="Arial" panose="020B0604020202020204" pitchFamily="34" charset="0"/>
                <a:ea typeface="汉仪行楷简" panose="02010600000101010101" charset="-122"/>
                <a:cs typeface="等线" panose="02010600030101010101" charset="-122"/>
              </a:rPr>
              <a:t>平方公里</a:t>
            </a:r>
            <a:endParaRPr sz="4000" dirty="0">
              <a:latin typeface="Arial" panose="020B0604020202020204" pitchFamily="34" charset="0"/>
              <a:ea typeface="汉仪行楷简" panose="02010600000101010101" charset="-122"/>
              <a:cs typeface="等线" panose="02010600030101010101" charset="-122"/>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descr="C:/Users/a1840/Desktop/3.jpg3"/>
          <p:cNvPicPr>
            <a:picLocks noChangeAspect="1"/>
          </p:cNvPicPr>
          <p:nvPr/>
        </p:nvPicPr>
        <p:blipFill>
          <a:blip r:embed="rId1"/>
          <a:srcRect t="24993" b="24993"/>
          <a:stretch>
            <a:fillRect/>
          </a:stretch>
        </p:blipFill>
        <p:spPr>
          <a:xfrm>
            <a:off x="-22730" y="8037616"/>
            <a:ext cx="10691813" cy="7129152"/>
          </a:xfrm>
          <a:prstGeom prst="rect">
            <a:avLst/>
          </a:prstGeom>
        </p:spPr>
      </p:pic>
      <p:sp>
        <p:nvSpPr>
          <p:cNvPr id="4" name="object 4"/>
          <p:cNvSpPr txBox="1"/>
          <p:nvPr/>
        </p:nvSpPr>
        <p:spPr>
          <a:xfrm>
            <a:off x="9805615" y="14299554"/>
            <a:ext cx="109360" cy="214033"/>
          </a:xfrm>
          <a:prstGeom prst="rect">
            <a:avLst/>
          </a:prstGeom>
        </p:spPr>
        <p:txBody>
          <a:bodyPr vert="horz" wrap="square" lIns="0" tIns="0" rIns="0" bIns="0" rtlCol="0">
            <a:spAutoFit/>
          </a:bodyPr>
          <a:lstStyle/>
          <a:p>
            <a:pPr marL="9525"/>
            <a:r>
              <a:rPr sz="1390" spc="4" dirty="0">
                <a:solidFill>
                  <a:srgbClr val="888888"/>
                </a:solidFill>
                <a:latin typeface="Calibri" panose="020F0502020204030204"/>
                <a:cs typeface="Calibri" panose="020F0502020204030204"/>
              </a:rPr>
              <a:t>3</a:t>
            </a:r>
            <a:endParaRPr sz="1390">
              <a:latin typeface="Calibri" panose="020F0502020204030204"/>
              <a:cs typeface="Calibri" panose="020F0502020204030204"/>
            </a:endParaRPr>
          </a:p>
        </p:txBody>
      </p:sp>
      <p:sp>
        <p:nvSpPr>
          <p:cNvPr id="3" name="object 3"/>
          <p:cNvSpPr/>
          <p:nvPr/>
        </p:nvSpPr>
        <p:spPr>
          <a:xfrm>
            <a:off x="-22730" y="0"/>
            <a:ext cx="10703098" cy="15210374"/>
          </a:xfrm>
          <a:custGeom>
            <a:avLst/>
            <a:gdLst/>
            <a:ahLst/>
            <a:cxnLst/>
            <a:rect l="l" t="t" r="r" b="b"/>
            <a:pathLst>
              <a:path w="14199235" h="20104100">
                <a:moveTo>
                  <a:pt x="14199165" y="20104091"/>
                </a:moveTo>
                <a:lnTo>
                  <a:pt x="14199165" y="0"/>
                </a:lnTo>
                <a:lnTo>
                  <a:pt x="0" y="0"/>
                </a:lnTo>
                <a:lnTo>
                  <a:pt x="0" y="20104091"/>
                </a:lnTo>
                <a:lnTo>
                  <a:pt x="14199165" y="20104091"/>
                </a:lnTo>
                <a:close/>
              </a:path>
            </a:pathLst>
          </a:custGeom>
          <a:gradFill>
            <a:gsLst>
              <a:gs pos="0">
                <a:schemeClr val="bg1">
                  <a:alpha val="20000"/>
                </a:schemeClr>
              </a:gs>
              <a:gs pos="76000">
                <a:srgbClr val="F3BB95">
                  <a:alpha val="100000"/>
                </a:srgbClr>
              </a:gs>
              <a:gs pos="43000">
                <a:srgbClr val="F9DECB"/>
              </a:gs>
            </a:gsLst>
            <a:lin ang="16200000" scaled="1"/>
          </a:gradFill>
        </p:spPr>
        <p:txBody>
          <a:bodyPr wrap="square" lIns="0" tIns="0" rIns="0" bIns="0" rtlCol="0"/>
          <a:lstStyle/>
          <a:p>
            <a:endParaRPr sz="1020"/>
          </a:p>
        </p:txBody>
      </p:sp>
      <p:grpSp>
        <p:nvGrpSpPr>
          <p:cNvPr id="5" name="组合 4"/>
          <p:cNvGrpSpPr/>
          <p:nvPr/>
        </p:nvGrpSpPr>
        <p:grpSpPr>
          <a:xfrm>
            <a:off x="3364231" y="3902075"/>
            <a:ext cx="6531611" cy="3771871"/>
            <a:chOff x="2809741" y="11066125"/>
            <a:chExt cx="5007351" cy="2624608"/>
          </a:xfrm>
        </p:grpSpPr>
        <p:sp>
          <p:nvSpPr>
            <p:cNvPr id="7" name="object 6"/>
            <p:cNvSpPr txBox="1"/>
            <p:nvPr/>
          </p:nvSpPr>
          <p:spPr>
            <a:xfrm>
              <a:off x="2809741" y="11066125"/>
              <a:ext cx="5007351" cy="577948"/>
            </a:xfrm>
            <a:prstGeom prst="rect">
              <a:avLst/>
            </a:prstGeom>
          </p:spPr>
          <p:txBody>
            <a:bodyPr vert="horz" wrap="square" lIns="0" tIns="0" rIns="0" bIns="0" rtlCol="0">
              <a:spAutoFit/>
            </a:bodyPr>
            <a:lstStyle/>
            <a:p>
              <a:pPr marL="9525"/>
              <a:r>
                <a:rPr lang="zh-CN" sz="5400" b="1" spc="-8" dirty="0">
                  <a:solidFill>
                    <a:srgbClr val="FFFFFF"/>
                  </a:solidFill>
                  <a:effectLst>
                    <a:glow rad="419100">
                      <a:srgbClr val="CB6C2B">
                        <a:alpha val="40000"/>
                      </a:srgbClr>
                    </a:glow>
                  </a:effectLst>
                  <a:latin typeface="Arial" panose="020B0604020202020204" pitchFamily="34" charset="0"/>
                  <a:ea typeface="汉仪闫锐敏行楷简" panose="00020600040101010101" charset="-122"/>
                  <a:cs typeface="微软雅黑" panose="020B0503020204020204" pitchFamily="34" charset="-122"/>
                </a:rPr>
                <a:t>目标愿景与发展战略</a:t>
              </a:r>
              <a:endParaRPr lang="zh-CN" sz="5400" b="1" spc="-8" dirty="0">
                <a:solidFill>
                  <a:srgbClr val="FFFFFF"/>
                </a:solidFill>
                <a:effectLst>
                  <a:glow rad="419100">
                    <a:srgbClr val="CB6C2B">
                      <a:alpha val="40000"/>
                    </a:srgbClr>
                  </a:glow>
                </a:effectLst>
                <a:latin typeface="Arial" panose="020B0604020202020204" pitchFamily="34" charset="0"/>
                <a:ea typeface="汉仪闫锐敏行楷简" panose="00020600040101010101" charset="-122"/>
                <a:cs typeface="微软雅黑" panose="020B0503020204020204" pitchFamily="34" charset="-122"/>
              </a:endParaRPr>
            </a:p>
          </p:txBody>
        </p:sp>
        <p:sp>
          <p:nvSpPr>
            <p:cNvPr id="13" name="object 8"/>
            <p:cNvSpPr txBox="1"/>
            <p:nvPr/>
          </p:nvSpPr>
          <p:spPr>
            <a:xfrm>
              <a:off x="3510751" y="11649356"/>
              <a:ext cx="2458402" cy="2041377"/>
            </a:xfrm>
            <a:prstGeom prst="rect">
              <a:avLst/>
            </a:prstGeom>
            <a:effectLst>
              <a:outerShdw blurRad="50800" dist="50800" dir="5400000" sx="70000" sy="70000" algn="ctr" rotWithShape="0">
                <a:srgbClr val="000000">
                  <a:alpha val="87000"/>
                </a:srgbClr>
              </a:outerShdw>
            </a:effectLst>
          </p:spPr>
          <p:txBody>
            <a:bodyPr vert="horz" wrap="square" lIns="0" tIns="0" rIns="0" bIns="0" rtlCol="0">
              <a:spAutoFit/>
            </a:bodyPr>
            <a:lstStyle/>
            <a:p>
              <a:pPr marL="9525" marR="745490">
                <a:lnSpc>
                  <a:spcPct val="149000"/>
                </a:lnSpc>
              </a:pPr>
              <a:r>
                <a:rPr lang="zh-CN" altLang="en-US" sz="3200" b="1" spc="135" dirty="0">
                  <a:solidFill>
                    <a:srgbClr val="FFFFFF"/>
                  </a:solidFill>
                  <a:latin typeface="Arial" panose="020B0604020202020204" pitchFamily="34" charset="0"/>
                  <a:ea typeface="汉仪行楷简" panose="02010600000101010101" charset="-122"/>
                  <a:cs typeface="微软雅黑" panose="020B0503020204020204" pitchFamily="34" charset="-122"/>
                  <a:sym typeface="+mn-ea"/>
                </a:rPr>
                <a:t>发展思路</a:t>
              </a:r>
              <a:endParaRPr lang="zh-CN" altLang="en-US" sz="3200" b="1" spc="135" dirty="0">
                <a:solidFill>
                  <a:srgbClr val="FFFFFF"/>
                </a:solidFill>
                <a:latin typeface="Arial" panose="020B0604020202020204" pitchFamily="34" charset="0"/>
                <a:ea typeface="汉仪行楷简" panose="02010600000101010101" charset="-122"/>
                <a:cs typeface="微软雅黑" panose="020B0503020204020204" pitchFamily="34" charset="-122"/>
              </a:endParaRPr>
            </a:p>
            <a:p>
              <a:pPr marL="9525" marR="745490">
                <a:lnSpc>
                  <a:spcPct val="149000"/>
                </a:lnSpc>
              </a:pPr>
              <a:r>
                <a:rPr lang="zh-CN" altLang="en-US" sz="3200" b="1" spc="135" dirty="0">
                  <a:solidFill>
                    <a:srgbClr val="FFFFFF"/>
                  </a:solidFill>
                  <a:latin typeface="Arial" panose="020B0604020202020204" pitchFamily="34" charset="0"/>
                  <a:ea typeface="汉仪行楷简" panose="02010600000101010101" charset="-122"/>
                  <a:cs typeface="微软雅黑" panose="020B0503020204020204" pitchFamily="34" charset="-122"/>
                  <a:sym typeface="+mn-ea"/>
                </a:rPr>
                <a:t>发展定位</a:t>
              </a:r>
              <a:endParaRPr lang="en-US" altLang="zh-CN" sz="3200" b="1" spc="135" dirty="0">
                <a:solidFill>
                  <a:srgbClr val="FFFFFF"/>
                </a:solidFill>
                <a:latin typeface="Arial" panose="020B0604020202020204" pitchFamily="34" charset="0"/>
                <a:ea typeface="汉仪行楷简" panose="02010600000101010101" charset="-122"/>
                <a:cs typeface="微软雅黑" panose="020B0503020204020204" pitchFamily="34" charset="-122"/>
              </a:endParaRPr>
            </a:p>
            <a:p>
              <a:pPr marL="9525" marR="745490">
                <a:lnSpc>
                  <a:spcPct val="149000"/>
                </a:lnSpc>
              </a:pPr>
              <a:r>
                <a:rPr lang="zh-CN" altLang="en-US" sz="3200" b="1" spc="135" dirty="0">
                  <a:solidFill>
                    <a:srgbClr val="FFFFFF"/>
                  </a:solidFill>
                  <a:latin typeface="Arial" panose="020B0604020202020204" pitchFamily="34" charset="0"/>
                  <a:ea typeface="汉仪行楷简" panose="02010600000101010101" charset="-122"/>
                  <a:cs typeface="微软雅黑" panose="020B0503020204020204" pitchFamily="34" charset="-122"/>
                  <a:sym typeface="+mn-ea"/>
                </a:rPr>
                <a:t>规划目标</a:t>
              </a:r>
              <a:endParaRPr lang="en-US" altLang="zh-CN" sz="3200" b="1" spc="135" dirty="0">
                <a:solidFill>
                  <a:srgbClr val="FFFFFF"/>
                </a:solidFill>
                <a:latin typeface="Arial" panose="020B0604020202020204" pitchFamily="34" charset="0"/>
                <a:ea typeface="汉仪行楷简" panose="02010600000101010101" charset="-122"/>
                <a:cs typeface="微软雅黑" panose="020B0503020204020204" pitchFamily="34" charset="-122"/>
              </a:endParaRPr>
            </a:p>
            <a:p>
              <a:pPr marL="9525" marR="745490">
                <a:lnSpc>
                  <a:spcPct val="149000"/>
                </a:lnSpc>
              </a:pPr>
              <a:r>
                <a:rPr lang="zh-CN" altLang="en-US" sz="3200" b="1" spc="135" dirty="0">
                  <a:solidFill>
                    <a:srgbClr val="FFFFFF"/>
                  </a:solidFill>
                  <a:latin typeface="Arial" panose="020B0604020202020204" pitchFamily="34" charset="0"/>
                  <a:ea typeface="汉仪行楷简" panose="02010600000101010101" charset="-122"/>
                  <a:cs typeface="微软雅黑" panose="020B0503020204020204" pitchFamily="34" charset="-122"/>
                  <a:sym typeface="+mn-ea"/>
                </a:rPr>
                <a:t>实施战略</a:t>
              </a:r>
              <a:endParaRPr lang="zh-CN" altLang="en-US" sz="3200" b="1" spc="139" dirty="0">
                <a:solidFill>
                  <a:srgbClr val="FFFFFF"/>
                </a:solidFill>
                <a:latin typeface="Arial" panose="020B0604020202020204" pitchFamily="34" charset="0"/>
                <a:ea typeface="汉仪行楷简" panose="02010600000101010101" charset="-122"/>
                <a:cs typeface="微软雅黑" panose="020B0503020204020204" pitchFamily="34" charset="-122"/>
              </a:endParaRPr>
            </a:p>
          </p:txBody>
        </p:sp>
      </p:grpSp>
      <p:sp>
        <p:nvSpPr>
          <p:cNvPr id="18" name="object 8"/>
          <p:cNvSpPr/>
          <p:nvPr/>
        </p:nvSpPr>
        <p:spPr>
          <a:xfrm>
            <a:off x="544830" y="1771015"/>
            <a:ext cx="5131435" cy="6093460"/>
          </a:xfrm>
          <a:prstGeom prst="rect">
            <a:avLst/>
          </a:prstGeom>
          <a:blipFill>
            <a:blip r:embed="rId2" cstate="print"/>
            <a:stretch>
              <a:fillRect/>
            </a:stretch>
          </a:blipFill>
        </p:spPr>
        <p:txBody>
          <a:bodyPr wrap="square" lIns="0" tIns="0" rIns="0" bIns="0" rtlCol="0"/>
          <a:lstStyle/>
          <a:p>
            <a:endParaRPr sz="1020" dirty="0"/>
          </a:p>
        </p:txBody>
      </p:sp>
      <p:sp>
        <p:nvSpPr>
          <p:cNvPr id="17" name="object 9"/>
          <p:cNvSpPr/>
          <p:nvPr/>
        </p:nvSpPr>
        <p:spPr>
          <a:xfrm>
            <a:off x="779145" y="2987675"/>
            <a:ext cx="2585085" cy="2504440"/>
          </a:xfrm>
          <a:custGeom>
            <a:avLst/>
            <a:gdLst/>
            <a:ahLst/>
            <a:cxnLst/>
            <a:rect l="l" t="t" r="r" b="b"/>
            <a:pathLst>
              <a:path w="3121025" h="2994025">
                <a:moveTo>
                  <a:pt x="172383" y="2546829"/>
                </a:moveTo>
                <a:lnTo>
                  <a:pt x="116015" y="2614295"/>
                </a:lnTo>
                <a:lnTo>
                  <a:pt x="105252" y="2622728"/>
                </a:lnTo>
                <a:lnTo>
                  <a:pt x="90532" y="2631161"/>
                </a:lnTo>
                <a:lnTo>
                  <a:pt x="71856" y="2648028"/>
                </a:lnTo>
                <a:lnTo>
                  <a:pt x="27690" y="2690194"/>
                </a:lnTo>
                <a:lnTo>
                  <a:pt x="3076" y="2749226"/>
                </a:lnTo>
                <a:lnTo>
                  <a:pt x="0" y="2782959"/>
                </a:lnTo>
                <a:lnTo>
                  <a:pt x="18789" y="2875725"/>
                </a:lnTo>
                <a:lnTo>
                  <a:pt x="44457" y="2943190"/>
                </a:lnTo>
                <a:lnTo>
                  <a:pt x="88255" y="2985356"/>
                </a:lnTo>
                <a:lnTo>
                  <a:pt x="116954" y="2993790"/>
                </a:lnTo>
                <a:lnTo>
                  <a:pt x="171366" y="2993790"/>
                </a:lnTo>
                <a:lnTo>
                  <a:pt x="195168" y="2985356"/>
                </a:lnTo>
                <a:lnTo>
                  <a:pt x="221592" y="2976923"/>
                </a:lnTo>
                <a:lnTo>
                  <a:pt x="250635" y="2951624"/>
                </a:lnTo>
                <a:lnTo>
                  <a:pt x="282299" y="2926324"/>
                </a:lnTo>
                <a:lnTo>
                  <a:pt x="316582" y="2901024"/>
                </a:lnTo>
                <a:lnTo>
                  <a:pt x="331020" y="2892591"/>
                </a:lnTo>
                <a:lnTo>
                  <a:pt x="350300" y="2875725"/>
                </a:lnTo>
                <a:lnTo>
                  <a:pt x="374422" y="2850425"/>
                </a:lnTo>
                <a:lnTo>
                  <a:pt x="403385" y="2825125"/>
                </a:lnTo>
                <a:lnTo>
                  <a:pt x="391284" y="2799826"/>
                </a:lnTo>
                <a:lnTo>
                  <a:pt x="404775" y="2791392"/>
                </a:lnTo>
                <a:lnTo>
                  <a:pt x="426012" y="2782959"/>
                </a:lnTo>
                <a:lnTo>
                  <a:pt x="454996" y="2766093"/>
                </a:lnTo>
                <a:lnTo>
                  <a:pt x="491732" y="2740793"/>
                </a:lnTo>
                <a:lnTo>
                  <a:pt x="619748" y="2715494"/>
                </a:lnTo>
                <a:lnTo>
                  <a:pt x="668745" y="2681761"/>
                </a:lnTo>
                <a:lnTo>
                  <a:pt x="702815" y="2681761"/>
                </a:lnTo>
                <a:lnTo>
                  <a:pt x="737697" y="2639595"/>
                </a:lnTo>
                <a:lnTo>
                  <a:pt x="763281" y="2614295"/>
                </a:lnTo>
                <a:lnTo>
                  <a:pt x="779568" y="2597429"/>
                </a:lnTo>
                <a:lnTo>
                  <a:pt x="786557" y="2588995"/>
                </a:lnTo>
                <a:lnTo>
                  <a:pt x="181685" y="2588995"/>
                </a:lnTo>
                <a:lnTo>
                  <a:pt x="157456" y="2580562"/>
                </a:lnTo>
                <a:lnTo>
                  <a:pt x="180242" y="2551162"/>
                </a:lnTo>
                <a:lnTo>
                  <a:pt x="172383" y="2546829"/>
                </a:lnTo>
                <a:close/>
              </a:path>
              <a:path w="3121025" h="2994025">
                <a:moveTo>
                  <a:pt x="2109559" y="2833559"/>
                </a:moveTo>
                <a:lnTo>
                  <a:pt x="1869465" y="2833559"/>
                </a:lnTo>
                <a:lnTo>
                  <a:pt x="1869465" y="2884158"/>
                </a:lnTo>
                <a:lnTo>
                  <a:pt x="1976989" y="2867291"/>
                </a:lnTo>
                <a:lnTo>
                  <a:pt x="2061793" y="2867291"/>
                </a:lnTo>
                <a:lnTo>
                  <a:pt x="2109559" y="2833559"/>
                </a:lnTo>
                <a:close/>
              </a:path>
              <a:path w="3121025" h="2994025">
                <a:moveTo>
                  <a:pt x="2061793" y="2867291"/>
                </a:moveTo>
                <a:lnTo>
                  <a:pt x="1976989" y="2867291"/>
                </a:lnTo>
                <a:lnTo>
                  <a:pt x="2049852" y="2875725"/>
                </a:lnTo>
                <a:lnTo>
                  <a:pt x="2061793" y="2867291"/>
                </a:lnTo>
                <a:close/>
              </a:path>
              <a:path w="3121025" h="2994025">
                <a:moveTo>
                  <a:pt x="2715003" y="2799826"/>
                </a:moveTo>
                <a:lnTo>
                  <a:pt x="1788591" y="2799826"/>
                </a:lnTo>
                <a:lnTo>
                  <a:pt x="1805307" y="2808259"/>
                </a:lnTo>
                <a:lnTo>
                  <a:pt x="1824348" y="2825125"/>
                </a:lnTo>
                <a:lnTo>
                  <a:pt x="1845729" y="2833559"/>
                </a:lnTo>
                <a:lnTo>
                  <a:pt x="2109559" y="2833559"/>
                </a:lnTo>
                <a:lnTo>
                  <a:pt x="2184362" y="2858858"/>
                </a:lnTo>
                <a:lnTo>
                  <a:pt x="2295440" y="2842426"/>
                </a:lnTo>
                <a:lnTo>
                  <a:pt x="2294921" y="2825125"/>
                </a:lnTo>
                <a:lnTo>
                  <a:pt x="2627050" y="2825125"/>
                </a:lnTo>
                <a:lnTo>
                  <a:pt x="2644288" y="2816692"/>
                </a:lnTo>
                <a:lnTo>
                  <a:pt x="2715003" y="2799826"/>
                </a:lnTo>
                <a:close/>
              </a:path>
              <a:path w="3121025" h="2994025">
                <a:moveTo>
                  <a:pt x="2477806" y="2850425"/>
                </a:moveTo>
                <a:lnTo>
                  <a:pt x="2362344" y="2850425"/>
                </a:lnTo>
                <a:lnTo>
                  <a:pt x="2390554" y="2858858"/>
                </a:lnTo>
                <a:lnTo>
                  <a:pt x="2446281" y="2858858"/>
                </a:lnTo>
                <a:lnTo>
                  <a:pt x="2477806" y="2850425"/>
                </a:lnTo>
                <a:close/>
              </a:path>
              <a:path w="3121025" h="2994025">
                <a:moveTo>
                  <a:pt x="2627050" y="2825125"/>
                </a:moveTo>
                <a:lnTo>
                  <a:pt x="2294921" y="2825125"/>
                </a:lnTo>
                <a:lnTo>
                  <a:pt x="2298379" y="2841992"/>
                </a:lnTo>
                <a:lnTo>
                  <a:pt x="2295440" y="2842426"/>
                </a:lnTo>
                <a:lnTo>
                  <a:pt x="2295680" y="2850425"/>
                </a:lnTo>
                <a:lnTo>
                  <a:pt x="2509923" y="2850425"/>
                </a:lnTo>
                <a:lnTo>
                  <a:pt x="2542629" y="2841992"/>
                </a:lnTo>
                <a:lnTo>
                  <a:pt x="2575926" y="2841992"/>
                </a:lnTo>
                <a:lnTo>
                  <a:pt x="2609812" y="2833559"/>
                </a:lnTo>
                <a:lnTo>
                  <a:pt x="2627050" y="2825125"/>
                </a:lnTo>
                <a:close/>
              </a:path>
              <a:path w="3121025" h="2994025">
                <a:moveTo>
                  <a:pt x="2294921" y="2825125"/>
                </a:moveTo>
                <a:lnTo>
                  <a:pt x="2295440" y="2842426"/>
                </a:lnTo>
                <a:lnTo>
                  <a:pt x="2298379" y="2841992"/>
                </a:lnTo>
                <a:lnTo>
                  <a:pt x="2294921" y="2825125"/>
                </a:lnTo>
                <a:close/>
              </a:path>
              <a:path w="3121025" h="2994025">
                <a:moveTo>
                  <a:pt x="2815519" y="2757660"/>
                </a:moveTo>
                <a:lnTo>
                  <a:pt x="1631649" y="2757660"/>
                </a:lnTo>
                <a:lnTo>
                  <a:pt x="1649959" y="2766093"/>
                </a:lnTo>
                <a:lnTo>
                  <a:pt x="1669345" y="2782959"/>
                </a:lnTo>
                <a:lnTo>
                  <a:pt x="1761099" y="2816692"/>
                </a:lnTo>
                <a:lnTo>
                  <a:pt x="1788591" y="2799826"/>
                </a:lnTo>
                <a:lnTo>
                  <a:pt x="2715003" y="2799826"/>
                </a:lnTo>
                <a:lnTo>
                  <a:pt x="2751242" y="2782959"/>
                </a:lnTo>
                <a:lnTo>
                  <a:pt x="2782169" y="2774526"/>
                </a:lnTo>
                <a:lnTo>
                  <a:pt x="2808364" y="2766093"/>
                </a:lnTo>
                <a:lnTo>
                  <a:pt x="2815519" y="2757660"/>
                </a:lnTo>
                <a:close/>
              </a:path>
              <a:path w="3121025" h="2994025">
                <a:moveTo>
                  <a:pt x="2937447" y="2664894"/>
                </a:moveTo>
                <a:lnTo>
                  <a:pt x="1385736" y="2664894"/>
                </a:lnTo>
                <a:lnTo>
                  <a:pt x="1392993" y="2698627"/>
                </a:lnTo>
                <a:lnTo>
                  <a:pt x="1412313" y="2732360"/>
                </a:lnTo>
                <a:lnTo>
                  <a:pt x="1454351" y="2766093"/>
                </a:lnTo>
                <a:lnTo>
                  <a:pt x="1472592" y="2766093"/>
                </a:lnTo>
                <a:lnTo>
                  <a:pt x="1493007" y="2774526"/>
                </a:lnTo>
                <a:lnTo>
                  <a:pt x="1598253" y="2757660"/>
                </a:lnTo>
                <a:lnTo>
                  <a:pt x="2815519" y="2757660"/>
                </a:lnTo>
                <a:lnTo>
                  <a:pt x="2829831" y="2740793"/>
                </a:lnTo>
                <a:lnTo>
                  <a:pt x="2846574" y="2715494"/>
                </a:lnTo>
                <a:lnTo>
                  <a:pt x="2858597" y="2681761"/>
                </a:lnTo>
                <a:lnTo>
                  <a:pt x="2924882" y="2681761"/>
                </a:lnTo>
                <a:lnTo>
                  <a:pt x="2937447" y="2664894"/>
                </a:lnTo>
                <a:close/>
              </a:path>
              <a:path w="3121025" h="2994025">
                <a:moveTo>
                  <a:pt x="2920834" y="2681761"/>
                </a:moveTo>
                <a:lnTo>
                  <a:pt x="2858597" y="2681761"/>
                </a:lnTo>
                <a:lnTo>
                  <a:pt x="2920834" y="2698627"/>
                </a:lnTo>
                <a:lnTo>
                  <a:pt x="2920834" y="2681761"/>
                </a:lnTo>
                <a:close/>
              </a:path>
              <a:path w="3121025" h="2994025">
                <a:moveTo>
                  <a:pt x="1348462" y="2648028"/>
                </a:moveTo>
                <a:lnTo>
                  <a:pt x="1226759" y="2648028"/>
                </a:lnTo>
                <a:lnTo>
                  <a:pt x="1257131" y="2656461"/>
                </a:lnTo>
                <a:lnTo>
                  <a:pt x="1294802" y="2664894"/>
                </a:lnTo>
                <a:lnTo>
                  <a:pt x="1339775" y="2681761"/>
                </a:lnTo>
                <a:lnTo>
                  <a:pt x="1348462" y="2648028"/>
                </a:lnTo>
                <a:close/>
              </a:path>
              <a:path w="3121025" h="2994025">
                <a:moveTo>
                  <a:pt x="2934927" y="2201068"/>
                </a:moveTo>
                <a:lnTo>
                  <a:pt x="2537268" y="2201068"/>
                </a:lnTo>
                <a:lnTo>
                  <a:pt x="2515049" y="2209501"/>
                </a:lnTo>
                <a:lnTo>
                  <a:pt x="2495834" y="2226367"/>
                </a:lnTo>
                <a:lnTo>
                  <a:pt x="2479608" y="2234801"/>
                </a:lnTo>
                <a:lnTo>
                  <a:pt x="2464637" y="2243234"/>
                </a:lnTo>
                <a:lnTo>
                  <a:pt x="2449080" y="2260100"/>
                </a:lnTo>
                <a:lnTo>
                  <a:pt x="2432954" y="2285400"/>
                </a:lnTo>
                <a:lnTo>
                  <a:pt x="2416275" y="2302266"/>
                </a:lnTo>
                <a:lnTo>
                  <a:pt x="2401381" y="2327566"/>
                </a:lnTo>
                <a:lnTo>
                  <a:pt x="2390733" y="2344432"/>
                </a:lnTo>
                <a:lnTo>
                  <a:pt x="2384338" y="2361299"/>
                </a:lnTo>
                <a:lnTo>
                  <a:pt x="2382205" y="2378165"/>
                </a:lnTo>
                <a:lnTo>
                  <a:pt x="2386253" y="2470930"/>
                </a:lnTo>
                <a:lnTo>
                  <a:pt x="2328738" y="2555263"/>
                </a:lnTo>
                <a:lnTo>
                  <a:pt x="2278054" y="2563696"/>
                </a:lnTo>
                <a:lnTo>
                  <a:pt x="957414" y="2563696"/>
                </a:lnTo>
                <a:lnTo>
                  <a:pt x="1008142" y="2588995"/>
                </a:lnTo>
                <a:lnTo>
                  <a:pt x="1047122" y="2597429"/>
                </a:lnTo>
                <a:lnTo>
                  <a:pt x="1074369" y="2605862"/>
                </a:lnTo>
                <a:lnTo>
                  <a:pt x="1089899" y="2614295"/>
                </a:lnTo>
                <a:lnTo>
                  <a:pt x="1106141" y="2631161"/>
                </a:lnTo>
                <a:lnTo>
                  <a:pt x="1123506" y="2639595"/>
                </a:lnTo>
                <a:lnTo>
                  <a:pt x="1142009" y="2648028"/>
                </a:lnTo>
                <a:lnTo>
                  <a:pt x="1348462" y="2648028"/>
                </a:lnTo>
                <a:lnTo>
                  <a:pt x="1377809" y="2673328"/>
                </a:lnTo>
                <a:lnTo>
                  <a:pt x="1385736" y="2664894"/>
                </a:lnTo>
                <a:lnTo>
                  <a:pt x="2937447" y="2664894"/>
                </a:lnTo>
                <a:lnTo>
                  <a:pt x="2962578" y="2631161"/>
                </a:lnTo>
                <a:lnTo>
                  <a:pt x="3065042" y="2622728"/>
                </a:lnTo>
                <a:lnTo>
                  <a:pt x="3120785" y="2403465"/>
                </a:lnTo>
                <a:lnTo>
                  <a:pt x="3100285" y="2369732"/>
                </a:lnTo>
                <a:lnTo>
                  <a:pt x="3081455" y="2344432"/>
                </a:lnTo>
                <a:lnTo>
                  <a:pt x="3064293" y="2310699"/>
                </a:lnTo>
                <a:lnTo>
                  <a:pt x="3048797" y="2285400"/>
                </a:lnTo>
                <a:lnTo>
                  <a:pt x="3034964" y="2260100"/>
                </a:lnTo>
                <a:lnTo>
                  <a:pt x="3022791" y="2234801"/>
                </a:lnTo>
                <a:lnTo>
                  <a:pt x="2981570" y="2217934"/>
                </a:lnTo>
                <a:lnTo>
                  <a:pt x="2952279" y="2209501"/>
                </a:lnTo>
                <a:lnTo>
                  <a:pt x="2934927" y="2201068"/>
                </a:lnTo>
                <a:close/>
              </a:path>
              <a:path w="3121025" h="2994025">
                <a:moveTo>
                  <a:pt x="180242" y="2551162"/>
                </a:moveTo>
                <a:lnTo>
                  <a:pt x="157456" y="2580562"/>
                </a:lnTo>
                <a:lnTo>
                  <a:pt x="181685" y="2588995"/>
                </a:lnTo>
                <a:lnTo>
                  <a:pt x="202978" y="2563696"/>
                </a:lnTo>
                <a:lnTo>
                  <a:pt x="180242" y="2551162"/>
                </a:lnTo>
                <a:close/>
              </a:path>
              <a:path w="3121025" h="2994025">
                <a:moveTo>
                  <a:pt x="915416" y="1872172"/>
                </a:moveTo>
                <a:lnTo>
                  <a:pt x="901238" y="1914339"/>
                </a:lnTo>
                <a:lnTo>
                  <a:pt x="869482" y="1973371"/>
                </a:lnTo>
                <a:lnTo>
                  <a:pt x="833192" y="1990237"/>
                </a:lnTo>
                <a:lnTo>
                  <a:pt x="729548" y="2099869"/>
                </a:lnTo>
                <a:lnTo>
                  <a:pt x="593352" y="2192634"/>
                </a:lnTo>
                <a:lnTo>
                  <a:pt x="452669" y="2251667"/>
                </a:lnTo>
                <a:lnTo>
                  <a:pt x="232157" y="2437198"/>
                </a:lnTo>
                <a:lnTo>
                  <a:pt x="232157" y="2462497"/>
                </a:lnTo>
                <a:lnTo>
                  <a:pt x="227488" y="2479364"/>
                </a:lnTo>
                <a:lnTo>
                  <a:pt x="213481" y="2504663"/>
                </a:lnTo>
                <a:lnTo>
                  <a:pt x="190137" y="2538396"/>
                </a:lnTo>
                <a:lnTo>
                  <a:pt x="180242" y="2551162"/>
                </a:lnTo>
                <a:lnTo>
                  <a:pt x="202978" y="2563696"/>
                </a:lnTo>
                <a:lnTo>
                  <a:pt x="181685" y="2588995"/>
                </a:lnTo>
                <a:lnTo>
                  <a:pt x="789677" y="2588995"/>
                </a:lnTo>
                <a:lnTo>
                  <a:pt x="791870" y="2580562"/>
                </a:lnTo>
                <a:lnTo>
                  <a:pt x="896104" y="2580562"/>
                </a:lnTo>
                <a:lnTo>
                  <a:pt x="957414" y="2563696"/>
                </a:lnTo>
                <a:lnTo>
                  <a:pt x="2278054" y="2563696"/>
                </a:lnTo>
                <a:lnTo>
                  <a:pt x="2137895" y="2521530"/>
                </a:lnTo>
                <a:lnTo>
                  <a:pt x="2133088" y="2521530"/>
                </a:lnTo>
                <a:lnTo>
                  <a:pt x="2127522" y="2513097"/>
                </a:lnTo>
                <a:lnTo>
                  <a:pt x="2131485" y="2470930"/>
                </a:lnTo>
                <a:lnTo>
                  <a:pt x="2080539" y="2470930"/>
                </a:lnTo>
                <a:lnTo>
                  <a:pt x="2041050" y="2462497"/>
                </a:lnTo>
                <a:lnTo>
                  <a:pt x="2013024" y="2462497"/>
                </a:lnTo>
                <a:lnTo>
                  <a:pt x="1996470" y="2454064"/>
                </a:lnTo>
                <a:lnTo>
                  <a:pt x="1951942" y="2437198"/>
                </a:lnTo>
                <a:lnTo>
                  <a:pt x="1940005" y="2428764"/>
                </a:lnTo>
                <a:lnTo>
                  <a:pt x="1930891" y="2420331"/>
                </a:lnTo>
                <a:lnTo>
                  <a:pt x="1924607" y="2420331"/>
                </a:lnTo>
                <a:lnTo>
                  <a:pt x="1921161" y="2411898"/>
                </a:lnTo>
                <a:lnTo>
                  <a:pt x="1879754" y="2352866"/>
                </a:lnTo>
                <a:lnTo>
                  <a:pt x="1814312" y="2335999"/>
                </a:lnTo>
                <a:lnTo>
                  <a:pt x="1810686" y="2310699"/>
                </a:lnTo>
                <a:lnTo>
                  <a:pt x="1729727" y="2285400"/>
                </a:lnTo>
                <a:lnTo>
                  <a:pt x="1636456" y="2285400"/>
                </a:lnTo>
                <a:lnTo>
                  <a:pt x="1575990" y="2226367"/>
                </a:lnTo>
                <a:lnTo>
                  <a:pt x="1543358" y="2226367"/>
                </a:lnTo>
                <a:lnTo>
                  <a:pt x="1538061" y="2217934"/>
                </a:lnTo>
                <a:lnTo>
                  <a:pt x="1531341" y="2201068"/>
                </a:lnTo>
                <a:lnTo>
                  <a:pt x="1523198" y="2184201"/>
                </a:lnTo>
                <a:lnTo>
                  <a:pt x="1492569" y="2167335"/>
                </a:lnTo>
                <a:lnTo>
                  <a:pt x="1460897" y="2150468"/>
                </a:lnTo>
                <a:lnTo>
                  <a:pt x="1428182" y="2142035"/>
                </a:lnTo>
                <a:lnTo>
                  <a:pt x="1394423" y="2142035"/>
                </a:lnTo>
                <a:lnTo>
                  <a:pt x="1077671" y="2074570"/>
                </a:lnTo>
                <a:lnTo>
                  <a:pt x="1192094" y="1920710"/>
                </a:lnTo>
                <a:lnTo>
                  <a:pt x="1188737" y="1914339"/>
                </a:lnTo>
                <a:lnTo>
                  <a:pt x="1275927" y="1914339"/>
                </a:lnTo>
                <a:lnTo>
                  <a:pt x="1292484" y="1889039"/>
                </a:lnTo>
                <a:lnTo>
                  <a:pt x="962473" y="1889039"/>
                </a:lnTo>
                <a:lnTo>
                  <a:pt x="915416" y="1872172"/>
                </a:lnTo>
                <a:close/>
              </a:path>
              <a:path w="3121025" h="2994025">
                <a:moveTo>
                  <a:pt x="1675755" y="2268533"/>
                </a:moveTo>
                <a:lnTo>
                  <a:pt x="1636456" y="2285400"/>
                </a:lnTo>
                <a:lnTo>
                  <a:pt x="1729727" y="2285400"/>
                </a:lnTo>
                <a:lnTo>
                  <a:pt x="1675755" y="2268533"/>
                </a:lnTo>
                <a:close/>
              </a:path>
              <a:path w="3121025" h="2994025">
                <a:moveTo>
                  <a:pt x="2786155" y="2116736"/>
                </a:moveTo>
                <a:lnTo>
                  <a:pt x="2562507" y="2201068"/>
                </a:lnTo>
                <a:lnTo>
                  <a:pt x="2929520" y="2201068"/>
                </a:lnTo>
                <a:lnTo>
                  <a:pt x="2911389" y="2184201"/>
                </a:lnTo>
                <a:lnTo>
                  <a:pt x="2887101" y="2158902"/>
                </a:lnTo>
                <a:lnTo>
                  <a:pt x="2858133" y="2142035"/>
                </a:lnTo>
                <a:lnTo>
                  <a:pt x="2824484" y="2125169"/>
                </a:lnTo>
                <a:lnTo>
                  <a:pt x="2786155" y="2116736"/>
                </a:lnTo>
                <a:close/>
              </a:path>
              <a:path w="3121025" h="2994025">
                <a:moveTo>
                  <a:pt x="1275927" y="1914339"/>
                </a:moveTo>
                <a:lnTo>
                  <a:pt x="1196832" y="1914339"/>
                </a:lnTo>
                <a:lnTo>
                  <a:pt x="1192094" y="1920710"/>
                </a:lnTo>
                <a:lnTo>
                  <a:pt x="1197623" y="1931205"/>
                </a:lnTo>
                <a:lnTo>
                  <a:pt x="1213277" y="1939638"/>
                </a:lnTo>
                <a:lnTo>
                  <a:pt x="1235699" y="1939638"/>
                </a:lnTo>
                <a:lnTo>
                  <a:pt x="1264888" y="1931205"/>
                </a:lnTo>
                <a:lnTo>
                  <a:pt x="1275927" y="1914339"/>
                </a:lnTo>
                <a:close/>
              </a:path>
              <a:path w="3121025" h="2994025">
                <a:moveTo>
                  <a:pt x="1196832" y="1914339"/>
                </a:moveTo>
                <a:lnTo>
                  <a:pt x="1188737" y="1914339"/>
                </a:lnTo>
                <a:lnTo>
                  <a:pt x="1192094" y="1920710"/>
                </a:lnTo>
                <a:lnTo>
                  <a:pt x="1196832" y="1914339"/>
                </a:lnTo>
                <a:close/>
              </a:path>
              <a:path w="3121025" h="2994025">
                <a:moveTo>
                  <a:pt x="2778583" y="489126"/>
                </a:moveTo>
                <a:lnTo>
                  <a:pt x="2339954" y="489126"/>
                </a:lnTo>
                <a:lnTo>
                  <a:pt x="2339765" y="489170"/>
                </a:lnTo>
                <a:lnTo>
                  <a:pt x="2267176" y="640924"/>
                </a:lnTo>
                <a:lnTo>
                  <a:pt x="2124233" y="750555"/>
                </a:lnTo>
                <a:lnTo>
                  <a:pt x="1911463" y="961386"/>
                </a:lnTo>
                <a:lnTo>
                  <a:pt x="1906767" y="961386"/>
                </a:lnTo>
                <a:lnTo>
                  <a:pt x="1897611" y="969819"/>
                </a:lnTo>
                <a:lnTo>
                  <a:pt x="1883997" y="978252"/>
                </a:lnTo>
                <a:lnTo>
                  <a:pt x="1865923" y="995118"/>
                </a:lnTo>
                <a:lnTo>
                  <a:pt x="1844880" y="1011985"/>
                </a:lnTo>
                <a:lnTo>
                  <a:pt x="1822239" y="1028851"/>
                </a:lnTo>
                <a:lnTo>
                  <a:pt x="1798018" y="1054151"/>
                </a:lnTo>
                <a:lnTo>
                  <a:pt x="1772230" y="1079451"/>
                </a:lnTo>
                <a:lnTo>
                  <a:pt x="1748165" y="1104750"/>
                </a:lnTo>
                <a:lnTo>
                  <a:pt x="1729105" y="1130050"/>
                </a:lnTo>
                <a:lnTo>
                  <a:pt x="1715057" y="1146916"/>
                </a:lnTo>
                <a:lnTo>
                  <a:pt x="1706030" y="1163783"/>
                </a:lnTo>
                <a:lnTo>
                  <a:pt x="1688320" y="1197516"/>
                </a:lnTo>
                <a:lnTo>
                  <a:pt x="1579616" y="1281848"/>
                </a:lnTo>
                <a:lnTo>
                  <a:pt x="1556172" y="1307147"/>
                </a:lnTo>
                <a:lnTo>
                  <a:pt x="1520246" y="1307147"/>
                </a:lnTo>
                <a:lnTo>
                  <a:pt x="1464924" y="1374613"/>
                </a:lnTo>
                <a:lnTo>
                  <a:pt x="1337836" y="1484245"/>
                </a:lnTo>
                <a:lnTo>
                  <a:pt x="1265226" y="1568577"/>
                </a:lnTo>
                <a:lnTo>
                  <a:pt x="1184689" y="1610743"/>
                </a:lnTo>
                <a:lnTo>
                  <a:pt x="1150281" y="1661342"/>
                </a:lnTo>
                <a:lnTo>
                  <a:pt x="1143025" y="1669775"/>
                </a:lnTo>
                <a:lnTo>
                  <a:pt x="1126924" y="1678209"/>
                </a:lnTo>
                <a:lnTo>
                  <a:pt x="1101979" y="1703508"/>
                </a:lnTo>
                <a:lnTo>
                  <a:pt x="1068189" y="1728808"/>
                </a:lnTo>
                <a:lnTo>
                  <a:pt x="1025554" y="1770974"/>
                </a:lnTo>
                <a:lnTo>
                  <a:pt x="1029602" y="1770974"/>
                </a:lnTo>
                <a:lnTo>
                  <a:pt x="981111" y="1804707"/>
                </a:lnTo>
                <a:lnTo>
                  <a:pt x="989207" y="1855306"/>
                </a:lnTo>
                <a:lnTo>
                  <a:pt x="980191" y="1863739"/>
                </a:lnTo>
                <a:lnTo>
                  <a:pt x="972741" y="1872172"/>
                </a:lnTo>
                <a:lnTo>
                  <a:pt x="966840" y="1880606"/>
                </a:lnTo>
                <a:lnTo>
                  <a:pt x="962473" y="1889039"/>
                </a:lnTo>
                <a:lnTo>
                  <a:pt x="1292484" y="1889039"/>
                </a:lnTo>
                <a:lnTo>
                  <a:pt x="1314560" y="1855306"/>
                </a:lnTo>
                <a:lnTo>
                  <a:pt x="1409771" y="1796274"/>
                </a:lnTo>
                <a:lnTo>
                  <a:pt x="1447353" y="1754107"/>
                </a:lnTo>
                <a:lnTo>
                  <a:pt x="1468475" y="1703508"/>
                </a:lnTo>
                <a:lnTo>
                  <a:pt x="1475399" y="1669775"/>
                </a:lnTo>
                <a:lnTo>
                  <a:pt x="1524631" y="1669775"/>
                </a:lnTo>
                <a:lnTo>
                  <a:pt x="1551449" y="1602310"/>
                </a:lnTo>
                <a:lnTo>
                  <a:pt x="1588480" y="1585443"/>
                </a:lnTo>
                <a:lnTo>
                  <a:pt x="1616711" y="1568577"/>
                </a:lnTo>
                <a:lnTo>
                  <a:pt x="1636136" y="1551710"/>
                </a:lnTo>
                <a:lnTo>
                  <a:pt x="1646744" y="1534844"/>
                </a:lnTo>
                <a:lnTo>
                  <a:pt x="1701476" y="1517978"/>
                </a:lnTo>
                <a:lnTo>
                  <a:pt x="1697428" y="1475812"/>
                </a:lnTo>
                <a:lnTo>
                  <a:pt x="1698772" y="1467378"/>
                </a:lnTo>
                <a:lnTo>
                  <a:pt x="1702804" y="1458945"/>
                </a:lnTo>
                <a:lnTo>
                  <a:pt x="1709524" y="1450512"/>
                </a:lnTo>
                <a:lnTo>
                  <a:pt x="1718933" y="1442079"/>
                </a:lnTo>
                <a:lnTo>
                  <a:pt x="1734744" y="1425212"/>
                </a:lnTo>
                <a:lnTo>
                  <a:pt x="1760666" y="1416779"/>
                </a:lnTo>
                <a:lnTo>
                  <a:pt x="1796693" y="1408346"/>
                </a:lnTo>
                <a:lnTo>
                  <a:pt x="1842816" y="1399913"/>
                </a:lnTo>
                <a:lnTo>
                  <a:pt x="1842816" y="1374613"/>
                </a:lnTo>
                <a:lnTo>
                  <a:pt x="1851750" y="1366180"/>
                </a:lnTo>
                <a:lnTo>
                  <a:pt x="1860210" y="1357747"/>
                </a:lnTo>
                <a:lnTo>
                  <a:pt x="1868195" y="1340880"/>
                </a:lnTo>
                <a:lnTo>
                  <a:pt x="1875706" y="1324014"/>
                </a:lnTo>
                <a:lnTo>
                  <a:pt x="1912559" y="1324014"/>
                </a:lnTo>
                <a:lnTo>
                  <a:pt x="1954303" y="1248115"/>
                </a:lnTo>
                <a:lnTo>
                  <a:pt x="1976498" y="1248115"/>
                </a:lnTo>
                <a:lnTo>
                  <a:pt x="1997443" y="1231248"/>
                </a:lnTo>
                <a:lnTo>
                  <a:pt x="2023382" y="1205949"/>
                </a:lnTo>
                <a:lnTo>
                  <a:pt x="2043834" y="1189082"/>
                </a:lnTo>
                <a:lnTo>
                  <a:pt x="2058791" y="1163783"/>
                </a:lnTo>
                <a:lnTo>
                  <a:pt x="2069112" y="1146916"/>
                </a:lnTo>
                <a:lnTo>
                  <a:pt x="2075773" y="1138483"/>
                </a:lnTo>
                <a:lnTo>
                  <a:pt x="2078750" y="1130050"/>
                </a:lnTo>
                <a:lnTo>
                  <a:pt x="2135533" y="1130050"/>
                </a:lnTo>
                <a:lnTo>
                  <a:pt x="2244490" y="1020418"/>
                </a:lnTo>
                <a:lnTo>
                  <a:pt x="2316004" y="978252"/>
                </a:lnTo>
                <a:lnTo>
                  <a:pt x="2350866" y="978252"/>
                </a:lnTo>
                <a:lnTo>
                  <a:pt x="2382085" y="969819"/>
                </a:lnTo>
                <a:lnTo>
                  <a:pt x="2433595" y="944519"/>
                </a:lnTo>
                <a:lnTo>
                  <a:pt x="2470541" y="902353"/>
                </a:lnTo>
                <a:lnTo>
                  <a:pt x="2492933" y="851754"/>
                </a:lnTo>
                <a:lnTo>
                  <a:pt x="2508028" y="851754"/>
                </a:lnTo>
                <a:lnTo>
                  <a:pt x="2520156" y="826454"/>
                </a:lnTo>
                <a:lnTo>
                  <a:pt x="2534783" y="809588"/>
                </a:lnTo>
                <a:lnTo>
                  <a:pt x="2551907" y="792721"/>
                </a:lnTo>
                <a:lnTo>
                  <a:pt x="2571530" y="775855"/>
                </a:lnTo>
                <a:lnTo>
                  <a:pt x="2589746" y="699956"/>
                </a:lnTo>
                <a:lnTo>
                  <a:pt x="2589746" y="691523"/>
                </a:lnTo>
                <a:lnTo>
                  <a:pt x="2614539" y="674656"/>
                </a:lnTo>
                <a:lnTo>
                  <a:pt x="2638417" y="657790"/>
                </a:lnTo>
                <a:lnTo>
                  <a:pt x="2661376" y="632490"/>
                </a:lnTo>
                <a:lnTo>
                  <a:pt x="2683413" y="607191"/>
                </a:lnTo>
                <a:lnTo>
                  <a:pt x="2704522" y="565025"/>
                </a:lnTo>
                <a:lnTo>
                  <a:pt x="2736103" y="548158"/>
                </a:lnTo>
                <a:lnTo>
                  <a:pt x="2760782" y="522859"/>
                </a:lnTo>
                <a:lnTo>
                  <a:pt x="2778583" y="489126"/>
                </a:lnTo>
                <a:close/>
              </a:path>
              <a:path w="3121025" h="2994025">
                <a:moveTo>
                  <a:pt x="1912559" y="1324014"/>
                </a:moveTo>
                <a:lnTo>
                  <a:pt x="1875706" y="1324014"/>
                </a:lnTo>
                <a:lnTo>
                  <a:pt x="1907921" y="1332447"/>
                </a:lnTo>
                <a:lnTo>
                  <a:pt x="1912559" y="1324014"/>
                </a:lnTo>
                <a:close/>
              </a:path>
              <a:path w="3121025" h="2994025">
                <a:moveTo>
                  <a:pt x="1976498" y="1248115"/>
                </a:moveTo>
                <a:lnTo>
                  <a:pt x="1954303" y="1248115"/>
                </a:lnTo>
                <a:lnTo>
                  <a:pt x="1966026" y="1256548"/>
                </a:lnTo>
                <a:lnTo>
                  <a:pt x="1976498" y="1248115"/>
                </a:lnTo>
                <a:close/>
              </a:path>
              <a:path w="3121025" h="2994025">
                <a:moveTo>
                  <a:pt x="2860958" y="101198"/>
                </a:moveTo>
                <a:lnTo>
                  <a:pt x="2452471" y="101198"/>
                </a:lnTo>
                <a:lnTo>
                  <a:pt x="2421256" y="109631"/>
                </a:lnTo>
                <a:lnTo>
                  <a:pt x="2392376" y="126498"/>
                </a:lnTo>
                <a:lnTo>
                  <a:pt x="2365837" y="143364"/>
                </a:lnTo>
                <a:lnTo>
                  <a:pt x="2341641" y="160231"/>
                </a:lnTo>
                <a:lnTo>
                  <a:pt x="2312467" y="168664"/>
                </a:lnTo>
                <a:lnTo>
                  <a:pt x="2280732" y="177097"/>
                </a:lnTo>
                <a:lnTo>
                  <a:pt x="2246435" y="185530"/>
                </a:lnTo>
                <a:lnTo>
                  <a:pt x="2209577" y="210830"/>
                </a:lnTo>
                <a:lnTo>
                  <a:pt x="2105680" y="210830"/>
                </a:lnTo>
                <a:lnTo>
                  <a:pt x="2093362" y="219263"/>
                </a:lnTo>
                <a:lnTo>
                  <a:pt x="2079558" y="227696"/>
                </a:lnTo>
                <a:lnTo>
                  <a:pt x="2064267" y="236129"/>
                </a:lnTo>
                <a:lnTo>
                  <a:pt x="2047490" y="244563"/>
                </a:lnTo>
                <a:lnTo>
                  <a:pt x="1966785" y="252996"/>
                </a:lnTo>
                <a:lnTo>
                  <a:pt x="1952583" y="252996"/>
                </a:lnTo>
                <a:lnTo>
                  <a:pt x="1929826" y="269862"/>
                </a:lnTo>
                <a:lnTo>
                  <a:pt x="1898499" y="286729"/>
                </a:lnTo>
                <a:lnTo>
                  <a:pt x="1858587" y="312028"/>
                </a:lnTo>
                <a:lnTo>
                  <a:pt x="1760846" y="345761"/>
                </a:lnTo>
                <a:lnTo>
                  <a:pt x="1751374" y="362628"/>
                </a:lnTo>
                <a:lnTo>
                  <a:pt x="1739531" y="379494"/>
                </a:lnTo>
                <a:lnTo>
                  <a:pt x="1725315" y="379494"/>
                </a:lnTo>
                <a:lnTo>
                  <a:pt x="1708728" y="387927"/>
                </a:lnTo>
                <a:lnTo>
                  <a:pt x="1674911" y="387927"/>
                </a:lnTo>
                <a:lnTo>
                  <a:pt x="1588133" y="463826"/>
                </a:lnTo>
                <a:lnTo>
                  <a:pt x="1535089" y="463826"/>
                </a:lnTo>
                <a:lnTo>
                  <a:pt x="1517610" y="489170"/>
                </a:lnTo>
                <a:lnTo>
                  <a:pt x="1502526" y="505992"/>
                </a:lnTo>
                <a:lnTo>
                  <a:pt x="1489727" y="531292"/>
                </a:lnTo>
                <a:lnTo>
                  <a:pt x="1479261" y="548158"/>
                </a:lnTo>
                <a:lnTo>
                  <a:pt x="1467463" y="565025"/>
                </a:lnTo>
                <a:lnTo>
                  <a:pt x="1450788" y="573458"/>
                </a:lnTo>
                <a:lnTo>
                  <a:pt x="1429227" y="581891"/>
                </a:lnTo>
                <a:lnTo>
                  <a:pt x="1402771" y="581891"/>
                </a:lnTo>
                <a:lnTo>
                  <a:pt x="1261570" y="742122"/>
                </a:lnTo>
                <a:lnTo>
                  <a:pt x="1245140" y="758989"/>
                </a:lnTo>
                <a:lnTo>
                  <a:pt x="1227241" y="792721"/>
                </a:lnTo>
                <a:lnTo>
                  <a:pt x="1207876" y="826454"/>
                </a:lnTo>
                <a:lnTo>
                  <a:pt x="1187050" y="868620"/>
                </a:lnTo>
                <a:lnTo>
                  <a:pt x="1204386" y="902353"/>
                </a:lnTo>
                <a:lnTo>
                  <a:pt x="1224768" y="927653"/>
                </a:lnTo>
                <a:lnTo>
                  <a:pt x="1248191" y="952952"/>
                </a:lnTo>
                <a:lnTo>
                  <a:pt x="1274649" y="978252"/>
                </a:lnTo>
                <a:lnTo>
                  <a:pt x="1304139" y="995118"/>
                </a:lnTo>
                <a:lnTo>
                  <a:pt x="1336655" y="1011985"/>
                </a:lnTo>
                <a:lnTo>
                  <a:pt x="1378038" y="995118"/>
                </a:lnTo>
                <a:lnTo>
                  <a:pt x="1414433" y="969819"/>
                </a:lnTo>
                <a:lnTo>
                  <a:pt x="1445841" y="952952"/>
                </a:lnTo>
                <a:lnTo>
                  <a:pt x="1472261" y="927653"/>
                </a:lnTo>
                <a:lnTo>
                  <a:pt x="1493694" y="910786"/>
                </a:lnTo>
                <a:lnTo>
                  <a:pt x="1510138" y="893920"/>
                </a:lnTo>
                <a:lnTo>
                  <a:pt x="1521595" y="868620"/>
                </a:lnTo>
                <a:lnTo>
                  <a:pt x="1597171" y="868620"/>
                </a:lnTo>
                <a:lnTo>
                  <a:pt x="1602291" y="860187"/>
                </a:lnTo>
                <a:lnTo>
                  <a:pt x="1615485" y="834887"/>
                </a:lnTo>
                <a:lnTo>
                  <a:pt x="1626505" y="809588"/>
                </a:lnTo>
                <a:lnTo>
                  <a:pt x="1637805" y="801155"/>
                </a:lnTo>
                <a:lnTo>
                  <a:pt x="1712228" y="801155"/>
                </a:lnTo>
                <a:lnTo>
                  <a:pt x="1722875" y="792721"/>
                </a:lnTo>
                <a:lnTo>
                  <a:pt x="1746340" y="784288"/>
                </a:lnTo>
                <a:lnTo>
                  <a:pt x="1761331" y="775855"/>
                </a:lnTo>
                <a:lnTo>
                  <a:pt x="1767845" y="767422"/>
                </a:lnTo>
                <a:lnTo>
                  <a:pt x="1820131" y="767422"/>
                </a:lnTo>
                <a:lnTo>
                  <a:pt x="1830420" y="750555"/>
                </a:lnTo>
                <a:lnTo>
                  <a:pt x="1915290" y="750555"/>
                </a:lnTo>
                <a:lnTo>
                  <a:pt x="1917441" y="716822"/>
                </a:lnTo>
                <a:lnTo>
                  <a:pt x="1920581" y="683090"/>
                </a:lnTo>
                <a:lnTo>
                  <a:pt x="1924180" y="657790"/>
                </a:lnTo>
                <a:lnTo>
                  <a:pt x="1928245" y="649357"/>
                </a:lnTo>
                <a:lnTo>
                  <a:pt x="1954666" y="649357"/>
                </a:lnTo>
                <a:lnTo>
                  <a:pt x="1966076" y="640924"/>
                </a:lnTo>
                <a:lnTo>
                  <a:pt x="1994255" y="632490"/>
                </a:lnTo>
                <a:lnTo>
                  <a:pt x="2027789" y="615624"/>
                </a:lnTo>
                <a:lnTo>
                  <a:pt x="2066675" y="598758"/>
                </a:lnTo>
                <a:lnTo>
                  <a:pt x="2110908" y="581891"/>
                </a:lnTo>
                <a:lnTo>
                  <a:pt x="2134353" y="556591"/>
                </a:lnTo>
                <a:lnTo>
                  <a:pt x="2238503" y="548158"/>
                </a:lnTo>
                <a:lnTo>
                  <a:pt x="2303438" y="497559"/>
                </a:lnTo>
                <a:lnTo>
                  <a:pt x="2339765" y="489170"/>
                </a:lnTo>
                <a:lnTo>
                  <a:pt x="2778583" y="489126"/>
                </a:lnTo>
                <a:lnTo>
                  <a:pt x="2789529" y="455393"/>
                </a:lnTo>
                <a:lnTo>
                  <a:pt x="2813732" y="455393"/>
                </a:lnTo>
                <a:lnTo>
                  <a:pt x="2820900" y="421660"/>
                </a:lnTo>
                <a:lnTo>
                  <a:pt x="2824334" y="421660"/>
                </a:lnTo>
                <a:lnTo>
                  <a:pt x="2835279" y="404794"/>
                </a:lnTo>
                <a:lnTo>
                  <a:pt x="2853750" y="379494"/>
                </a:lnTo>
                <a:lnTo>
                  <a:pt x="2879764" y="345761"/>
                </a:lnTo>
                <a:lnTo>
                  <a:pt x="2906819" y="312028"/>
                </a:lnTo>
                <a:lnTo>
                  <a:pt x="2944515" y="252996"/>
                </a:lnTo>
                <a:lnTo>
                  <a:pt x="2955157" y="236129"/>
                </a:lnTo>
                <a:lnTo>
                  <a:pt x="2942519" y="210830"/>
                </a:lnTo>
                <a:lnTo>
                  <a:pt x="2926772" y="185530"/>
                </a:lnTo>
                <a:lnTo>
                  <a:pt x="2907924" y="160231"/>
                </a:lnTo>
                <a:lnTo>
                  <a:pt x="2885983" y="126498"/>
                </a:lnTo>
                <a:lnTo>
                  <a:pt x="2860958" y="101198"/>
                </a:lnTo>
                <a:close/>
              </a:path>
              <a:path w="3121025" h="2994025">
                <a:moveTo>
                  <a:pt x="1597171" y="868620"/>
                </a:moveTo>
                <a:lnTo>
                  <a:pt x="1521595" y="868620"/>
                </a:lnTo>
                <a:lnTo>
                  <a:pt x="1569412" y="893920"/>
                </a:lnTo>
                <a:lnTo>
                  <a:pt x="1586930" y="885487"/>
                </a:lnTo>
                <a:lnTo>
                  <a:pt x="1597171" y="868620"/>
                </a:lnTo>
                <a:close/>
              </a:path>
              <a:path w="3121025" h="2994025">
                <a:moveTo>
                  <a:pt x="1712228" y="801155"/>
                </a:moveTo>
                <a:lnTo>
                  <a:pt x="1637805" y="801155"/>
                </a:lnTo>
                <a:lnTo>
                  <a:pt x="1690934" y="818021"/>
                </a:lnTo>
                <a:lnTo>
                  <a:pt x="1712228" y="801155"/>
                </a:lnTo>
                <a:close/>
              </a:path>
              <a:path w="3121025" h="2994025">
                <a:moveTo>
                  <a:pt x="1915290" y="750555"/>
                </a:moveTo>
                <a:lnTo>
                  <a:pt x="1830420" y="750555"/>
                </a:lnTo>
                <a:lnTo>
                  <a:pt x="1914752" y="758989"/>
                </a:lnTo>
                <a:lnTo>
                  <a:pt x="1915290" y="750555"/>
                </a:lnTo>
                <a:close/>
              </a:path>
              <a:path w="3121025" h="2994025">
                <a:moveTo>
                  <a:pt x="1954666" y="649357"/>
                </a:moveTo>
                <a:lnTo>
                  <a:pt x="1928245" y="649357"/>
                </a:lnTo>
                <a:lnTo>
                  <a:pt x="1943256" y="657790"/>
                </a:lnTo>
                <a:lnTo>
                  <a:pt x="1954666" y="649357"/>
                </a:lnTo>
                <a:close/>
              </a:path>
              <a:path w="3121025" h="2994025">
                <a:moveTo>
                  <a:pt x="2339954" y="489126"/>
                </a:moveTo>
                <a:lnTo>
                  <a:pt x="2339786" y="489126"/>
                </a:lnTo>
                <a:lnTo>
                  <a:pt x="2339954" y="489126"/>
                </a:lnTo>
                <a:close/>
              </a:path>
              <a:path w="3121025" h="2994025">
                <a:moveTo>
                  <a:pt x="2195578" y="202397"/>
                </a:moveTo>
                <a:lnTo>
                  <a:pt x="2164916" y="202397"/>
                </a:lnTo>
                <a:lnTo>
                  <a:pt x="2139718" y="210830"/>
                </a:lnTo>
                <a:lnTo>
                  <a:pt x="2209577" y="210830"/>
                </a:lnTo>
                <a:lnTo>
                  <a:pt x="2195578" y="202397"/>
                </a:lnTo>
                <a:close/>
              </a:path>
              <a:path w="3121025" h="2994025">
                <a:moveTo>
                  <a:pt x="2643297" y="8433"/>
                </a:moveTo>
                <a:lnTo>
                  <a:pt x="2583252" y="67465"/>
                </a:lnTo>
                <a:lnTo>
                  <a:pt x="2517726" y="75898"/>
                </a:lnTo>
                <a:lnTo>
                  <a:pt x="2483909" y="101198"/>
                </a:lnTo>
                <a:lnTo>
                  <a:pt x="2860030" y="101198"/>
                </a:lnTo>
                <a:lnTo>
                  <a:pt x="2846975" y="75898"/>
                </a:lnTo>
                <a:lnTo>
                  <a:pt x="2826427" y="50599"/>
                </a:lnTo>
                <a:lnTo>
                  <a:pt x="2798382" y="33732"/>
                </a:lnTo>
                <a:lnTo>
                  <a:pt x="2673994" y="33732"/>
                </a:lnTo>
                <a:lnTo>
                  <a:pt x="2643297" y="8433"/>
                </a:lnTo>
                <a:close/>
              </a:path>
              <a:path w="3121025" h="2994025">
                <a:moveTo>
                  <a:pt x="2719786" y="0"/>
                </a:moveTo>
                <a:lnTo>
                  <a:pt x="2673994" y="33732"/>
                </a:lnTo>
                <a:lnTo>
                  <a:pt x="2798382" y="33732"/>
                </a:lnTo>
                <a:lnTo>
                  <a:pt x="2762837" y="16866"/>
                </a:lnTo>
                <a:lnTo>
                  <a:pt x="2719786" y="0"/>
                </a:lnTo>
                <a:close/>
              </a:path>
            </a:pathLst>
          </a:custGeom>
          <a:solidFill>
            <a:srgbClr val="FFFFFF"/>
          </a:solidFill>
        </p:spPr>
        <p:txBody>
          <a:bodyPr wrap="square" lIns="0" tIns="0" rIns="0" bIns="0" rtlCol="0"/>
          <a:lstStyle/>
          <a:p>
            <a:endParaRPr sz="1400">
              <a:solidFill>
                <a:schemeClr val="tx1">
                  <a:lumMod val="95000"/>
                  <a:lumOff val="5000"/>
                </a:schemeClr>
              </a:solidFill>
            </a:endParaRPr>
          </a:p>
          <a:p>
            <a:endParaRPr sz="1400">
              <a:solidFill>
                <a:schemeClr val="tx1">
                  <a:lumMod val="95000"/>
                  <a:lumOff val="5000"/>
                </a:schemeClr>
              </a:solidFill>
            </a:endParaRPr>
          </a:p>
          <a:p>
            <a:endParaRPr sz="1400">
              <a:solidFill>
                <a:schemeClr val="tx1">
                  <a:lumMod val="95000"/>
                  <a:lumOff val="5000"/>
                </a:schemeClr>
              </a:solidFill>
            </a:endParaRPr>
          </a:p>
          <a:p>
            <a:endParaRPr sz="1400">
              <a:solidFill>
                <a:schemeClr val="tx1">
                  <a:lumMod val="95000"/>
                  <a:lumOff val="5000"/>
                </a:schemeClr>
              </a:solidFill>
            </a:endParaRPr>
          </a:p>
          <a:p>
            <a:endParaRPr sz="1400">
              <a:solidFill>
                <a:schemeClr val="tx1">
                  <a:lumMod val="95000"/>
                  <a:lumOff val="5000"/>
                </a:schemeClr>
              </a:solidFill>
            </a:endParaRPr>
          </a:p>
          <a:p>
            <a:endParaRPr sz="1400">
              <a:solidFill>
                <a:schemeClr val="tx1">
                  <a:lumMod val="95000"/>
                  <a:lumOff val="5000"/>
                </a:schemeClr>
              </a:solidFill>
            </a:endParaRPr>
          </a:p>
          <a:p>
            <a:endParaRPr sz="1400">
              <a:solidFill>
                <a:schemeClr val="tx1">
                  <a:lumMod val="95000"/>
                  <a:lumOff val="5000"/>
                </a:schemeClr>
              </a:solidFill>
            </a:endParaRPr>
          </a:p>
        </p:txBody>
      </p:sp>
    </p:spTree>
  </p:cSld>
  <p:clrMapOvr>
    <a:masterClrMapping/>
  </p:clrMapOvr>
</p:sld>
</file>

<file path=ppt/tags/tag1.xml><?xml version="1.0" encoding="utf-8"?>
<p:tagLst xmlns:p="http://schemas.openxmlformats.org/presentationml/2006/main">
  <p:tag name="RESOURCE_RECORD_KEY" val="{&quot;71&quot;:[76235679511]}"/>
</p:tagLst>
</file>

<file path=ppt/tags/tag10.xml><?xml version="1.0" encoding="utf-8"?>
<p:tagLst xmlns:p="http://schemas.openxmlformats.org/presentationml/2006/main">
  <p:tag name="KSO_WM_DIAGRAM_VIRTUALLY_FRAME" val="{&quot;height&quot;:853.520157480315,&quot;left&quot;:49,&quot;top&quot;:281.72984251968506,&quot;width&quot;:738}"/>
</p:tagLst>
</file>

<file path=ppt/tags/tag11.xml><?xml version="1.0" encoding="utf-8"?>
<p:tagLst xmlns:p="http://schemas.openxmlformats.org/presentationml/2006/main">
  <p:tag name="KSO_WM_DIAGRAM_VIRTUALLY_FRAME" val="{&quot;height&quot;:853.520157480315,&quot;left&quot;:49,&quot;top&quot;:281.72984251968506,&quot;width&quot;:738}"/>
</p:tagLst>
</file>

<file path=ppt/tags/tag12.xml><?xml version="1.0" encoding="utf-8"?>
<p:tagLst xmlns:p="http://schemas.openxmlformats.org/presentationml/2006/main">
  <p:tag name="KSO_WM_DIAGRAM_VIRTUALLY_FRAME" val="{&quot;height&quot;:853.520157480315,&quot;left&quot;:49,&quot;top&quot;:281.72984251968506,&quot;width&quot;:738}"/>
</p:tagLst>
</file>

<file path=ppt/tags/tag13.xml><?xml version="1.0" encoding="utf-8"?>
<p:tagLst xmlns:p="http://schemas.openxmlformats.org/presentationml/2006/main">
  <p:tag name="KSO_WM_DIAGRAM_VIRTUALLY_FRAME" val="{&quot;height&quot;:853.520157480315,&quot;left&quot;:49,&quot;top&quot;:281.72984251968506,&quot;width&quot;:738}"/>
</p:tagLst>
</file>

<file path=ppt/tags/tag14.xml><?xml version="1.0" encoding="utf-8"?>
<p:tagLst xmlns:p="http://schemas.openxmlformats.org/presentationml/2006/main">
  <p:tag name="KSO_WM_DIAGRAM_VIRTUALLY_FRAME" val="{&quot;height&quot;:853.520157480315,&quot;left&quot;:49,&quot;top&quot;:281.72984251968506,&quot;width&quot;:738}"/>
</p:tagLst>
</file>

<file path=ppt/tags/tag15.xml><?xml version="1.0" encoding="utf-8"?>
<p:tagLst xmlns:p="http://schemas.openxmlformats.org/presentationml/2006/main">
  <p:tag name="KSO_WM_DIAGRAM_VIRTUALLY_FRAME" val="{&quot;height&quot;:853.520157480315,&quot;left&quot;:49,&quot;top&quot;:281.72984251968506,&quot;width&quot;:738}"/>
</p:tagLst>
</file>

<file path=ppt/tags/tag16.xml><?xml version="1.0" encoding="utf-8"?>
<p:tagLst xmlns:p="http://schemas.openxmlformats.org/presentationml/2006/main">
  <p:tag name="KSO_WM_DIAGRAM_VIRTUALLY_FRAME" val="{&quot;height&quot;:853.520157480315,&quot;left&quot;:49,&quot;top&quot;:281.72984251968506,&quot;width&quot;:738}"/>
</p:tagLst>
</file>

<file path=ppt/tags/tag17.xml><?xml version="1.0" encoding="utf-8"?>
<p:tagLst xmlns:p="http://schemas.openxmlformats.org/presentationml/2006/main">
  <p:tag name="KSO_WM_DIAGRAM_VIRTUALLY_FRAME" val="{&quot;height&quot;:284.3759842519685,&quot;left&quot;:42.77897637795276,&quot;top&quot;:139.85448818897638,&quot;width&quot;:830.5349606299212}"/>
</p:tagLst>
</file>

<file path=ppt/tags/tag18.xml><?xml version="1.0" encoding="utf-8"?>
<p:tagLst xmlns:p="http://schemas.openxmlformats.org/presentationml/2006/main">
  <p:tag name="KSO_WM_DIAGRAM_VIRTUALLY_FRAME" val="{&quot;height&quot;:284.3759842519685,&quot;left&quot;:42.77897637795276,&quot;top&quot;:139.85448818897638,&quot;width&quot;:830.5349606299212}"/>
</p:tagLst>
</file>

<file path=ppt/tags/tag19.xml><?xml version="1.0" encoding="utf-8"?>
<p:tagLst xmlns:p="http://schemas.openxmlformats.org/presentationml/2006/main">
  <p:tag name="KSO_WM_DIAGRAM_VIRTUALLY_FRAME" val="{&quot;height&quot;:284.3759842519685,&quot;left&quot;:42.77897637795276,&quot;top&quot;:139.85448818897638,&quot;width&quot;:830.5349606299212}"/>
</p:tagLst>
</file>

<file path=ppt/tags/tag2.xml><?xml version="1.0" encoding="utf-8"?>
<p:tagLst xmlns:p="http://schemas.openxmlformats.org/presentationml/2006/main">
  <p:tag name="RESOURCE_RECORD_KEY" val="{&quot;71&quot;:[76235679568]}"/>
</p:tagLst>
</file>

<file path=ppt/tags/tag20.xml><?xml version="1.0" encoding="utf-8"?>
<p:tagLst xmlns:p="http://schemas.openxmlformats.org/presentationml/2006/main">
  <p:tag name="KSO_WM_DIAGRAM_VIRTUALLY_FRAME" val="{&quot;height&quot;:284.3759842519685,&quot;left&quot;:42.77897637795276,&quot;top&quot;:139.85448818897638,&quot;width&quot;:830.5349606299212}"/>
</p:tagLst>
</file>

<file path=ppt/tags/tag21.xml><?xml version="1.0" encoding="utf-8"?>
<p:tagLst xmlns:p="http://schemas.openxmlformats.org/presentationml/2006/main">
  <p:tag name="KSO_WM_DIAGRAM_VIRTUALLY_FRAME" val="{&quot;height&quot;:284.3759842519685,&quot;left&quot;:42.77897637795276,&quot;top&quot;:139.85448818897638,&quot;width&quot;:830.5349606299212}"/>
</p:tagLst>
</file>

<file path=ppt/tags/tag22.xml><?xml version="1.0" encoding="utf-8"?>
<p:tagLst xmlns:p="http://schemas.openxmlformats.org/presentationml/2006/main">
  <p:tag name="KSO_WM_DIAGRAM_VIRTUALLY_FRAME" val="{&quot;height&quot;:284.3759842519685,&quot;left&quot;:42.77897637795276,&quot;top&quot;:139.85448818897638,&quot;width&quot;:830.5349606299212}"/>
</p:tagLst>
</file>

<file path=ppt/tags/tag23.xml><?xml version="1.0" encoding="utf-8"?>
<p:tagLst xmlns:p="http://schemas.openxmlformats.org/presentationml/2006/main">
  <p:tag name="COMMONDATA" val="eyJoZGlkIjoiZDJkM2QzNDBmZWM5NTU5NTFmYTA0NGJkZjNkMDRkMmUifQ=="/>
  <p:tag name="RESOURCE_RECORD_KEY" val="{&quot;13&quot;:[20482064,20184167,4670873,20174685,20174682,20184172],&quot;71&quot;:[76235679511]}"/>
  <p:tag name="FULLTEXTBEAUTIFYED" val="1"/>
</p:tagLst>
</file>

<file path=ppt/tags/tag3.xml><?xml version="1.0" encoding="utf-8"?>
<p:tagLst xmlns:p="http://schemas.openxmlformats.org/presentationml/2006/main">
  <p:tag name="RESOURCE_RECORD_KEY" val="{&quot;71&quot;:[76235679511]}"/>
</p:tagLst>
</file>

<file path=ppt/tags/tag4.xml><?xml version="1.0" encoding="utf-8"?>
<p:tagLst xmlns:p="http://schemas.openxmlformats.org/presentationml/2006/main">
  <p:tag name="RESOURCE_RECORD_KEY" val="{&quot;71&quot;:[76235679568]}"/>
</p:tagLst>
</file>

<file path=ppt/tags/tag5.xml><?xml version="1.0" encoding="utf-8"?>
<p:tagLst xmlns:p="http://schemas.openxmlformats.org/presentationml/2006/main">
  <p:tag name="RESOURCE_RECORD_KEY" val="{&quot;71&quot;:[76235679511]}"/>
</p:tagLst>
</file>

<file path=ppt/tags/tag6.xml><?xml version="1.0" encoding="utf-8"?>
<p:tagLst xmlns:p="http://schemas.openxmlformats.org/presentationml/2006/main">
  <p:tag name="RESOURCE_RECORD_KEY" val="{&quot;13&quot;:[20482064,20184167,4670873,20174685,20174682],&quot;71&quot;:[76235679566]}"/>
</p:tagLst>
</file>

<file path=ppt/tags/tag7.xml><?xml version="1.0" encoding="utf-8"?>
<p:tagLst xmlns:p="http://schemas.openxmlformats.org/presentationml/2006/main">
  <p:tag name="RESOURCE_RECORD_KEY" val="{&quot;13&quot;:[20184172]}"/>
</p:tagLst>
</file>

<file path=ppt/tags/tag8.xml><?xml version="1.0" encoding="utf-8"?>
<p:tagLst xmlns:p="http://schemas.openxmlformats.org/presentationml/2006/main">
  <p:tag name="KSO_WM_DIAGRAM_VIRTUALLY_FRAME" val="{&quot;height&quot;:853.520157480315,&quot;left&quot;:49,&quot;top&quot;:281.72984251968506,&quot;width&quot;:738}"/>
</p:tagLst>
</file>

<file path=ppt/tags/tag9.xml><?xml version="1.0" encoding="utf-8"?>
<p:tagLst xmlns:p="http://schemas.openxmlformats.org/presentationml/2006/main">
  <p:tag name="KSO_WM_DIAGRAM_VIRTUALLY_FRAME" val="{&quot;height&quot;:853.520157480315,&quot;left&quot;:49,&quot;top&quot;:281.72984251968506,&quot;width&quot;:738}"/>
</p:tagLst>
</file>

<file path=ppt/theme/theme1.xml><?xml version="1.0" encoding="utf-8"?>
<a:theme xmlns:a="http://schemas.openxmlformats.org/drawingml/2006/main" name="Office Theme">
  <a:themeElements>
    <a:clrScheme name="">
      <a:dk1>
        <a:srgbClr val="000000"/>
      </a:dk1>
      <a:lt1>
        <a:srgbClr val="FFFFFF"/>
      </a:lt1>
      <a:dk2>
        <a:srgbClr val="1F3041"/>
      </a:dk2>
      <a:lt2>
        <a:srgbClr val="F4F7FA"/>
      </a:lt2>
      <a:accent1>
        <a:srgbClr val="2F6499"/>
      </a:accent1>
      <a:accent2>
        <a:srgbClr val="6490A4"/>
      </a:accent2>
      <a:accent3>
        <a:srgbClr val="6C9995"/>
      </a:accent3>
      <a:accent4>
        <a:srgbClr val="5A886C"/>
      </a:accent4>
      <a:accent5>
        <a:srgbClr val="7AA972"/>
      </a:accent5>
      <a:accent6>
        <a:srgbClr val="71A14D"/>
      </a:accent6>
      <a:hlink>
        <a:srgbClr val="658BD5"/>
      </a:hlink>
      <a:folHlink>
        <a:srgbClr val="A16AA5"/>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
      <a:dk1>
        <a:srgbClr val="000000"/>
      </a:dk1>
      <a:lt1>
        <a:srgbClr val="FFFFFF"/>
      </a:lt1>
      <a:dk2>
        <a:srgbClr val="1F3041"/>
      </a:dk2>
      <a:lt2>
        <a:srgbClr val="F4F7FA"/>
      </a:lt2>
      <a:accent1>
        <a:srgbClr val="2F6499"/>
      </a:accent1>
      <a:accent2>
        <a:srgbClr val="6490A4"/>
      </a:accent2>
      <a:accent3>
        <a:srgbClr val="6C9995"/>
      </a:accent3>
      <a:accent4>
        <a:srgbClr val="5A886C"/>
      </a:accent4>
      <a:accent5>
        <a:srgbClr val="7AA972"/>
      </a:accent5>
      <a:accent6>
        <a:srgbClr val="71A14D"/>
      </a:accent6>
      <a:hlink>
        <a:srgbClr val="658BD5"/>
      </a:hlink>
      <a:folHlink>
        <a:srgbClr val="A16AA5"/>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
      <a:dk1>
        <a:srgbClr val="000000"/>
      </a:dk1>
      <a:lt1>
        <a:srgbClr val="FFFFFF"/>
      </a:lt1>
      <a:dk2>
        <a:srgbClr val="1F3041"/>
      </a:dk2>
      <a:lt2>
        <a:srgbClr val="F4F7FA"/>
      </a:lt2>
      <a:accent1>
        <a:srgbClr val="2F6499"/>
      </a:accent1>
      <a:accent2>
        <a:srgbClr val="6490A4"/>
      </a:accent2>
      <a:accent3>
        <a:srgbClr val="6C9995"/>
      </a:accent3>
      <a:accent4>
        <a:srgbClr val="5A886C"/>
      </a:accent4>
      <a:accent5>
        <a:srgbClr val="7AA972"/>
      </a:accent5>
      <a:accent6>
        <a:srgbClr val="71A14D"/>
      </a:accent6>
      <a:hlink>
        <a:srgbClr val="658BD5"/>
      </a:hlink>
      <a:folHlink>
        <a:srgbClr val="A16AA5"/>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
      <a:dk1>
        <a:srgbClr val="000000"/>
      </a:dk1>
      <a:lt1>
        <a:srgbClr val="FFFFFF"/>
      </a:lt1>
      <a:dk2>
        <a:srgbClr val="1F3041"/>
      </a:dk2>
      <a:lt2>
        <a:srgbClr val="F4F7FA"/>
      </a:lt2>
      <a:accent1>
        <a:srgbClr val="2F6499"/>
      </a:accent1>
      <a:accent2>
        <a:srgbClr val="6490A4"/>
      </a:accent2>
      <a:accent3>
        <a:srgbClr val="6C9995"/>
      </a:accent3>
      <a:accent4>
        <a:srgbClr val="5A886C"/>
      </a:accent4>
      <a:accent5>
        <a:srgbClr val="7AA972"/>
      </a:accent5>
      <a:accent6>
        <a:srgbClr val="71A14D"/>
      </a:accent6>
      <a:hlink>
        <a:srgbClr val="658BD5"/>
      </a:hlink>
      <a:folHlink>
        <a:srgbClr val="A16AA5"/>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9025</Words>
  <Application>WPS 演示</Application>
  <PresentationFormat>自定义</PresentationFormat>
  <Paragraphs>669</Paragraphs>
  <Slides>45</Slides>
  <Notes>0</Notes>
  <HiddenSlides>0</HiddenSlides>
  <MMClips>0</MMClips>
  <ScaleCrop>false</ScaleCrop>
  <HeadingPairs>
    <vt:vector size="6" baseType="variant">
      <vt:variant>
        <vt:lpstr>已用的字体</vt:lpstr>
      </vt:variant>
      <vt:variant>
        <vt:i4>14</vt:i4>
      </vt:variant>
      <vt:variant>
        <vt:lpstr>主题</vt:lpstr>
      </vt:variant>
      <vt:variant>
        <vt:i4>4</vt:i4>
      </vt:variant>
      <vt:variant>
        <vt:lpstr>幻灯片标题</vt:lpstr>
      </vt:variant>
      <vt:variant>
        <vt:i4>45</vt:i4>
      </vt:variant>
    </vt:vector>
  </HeadingPairs>
  <TitlesOfParts>
    <vt:vector size="63" baseType="lpstr">
      <vt:lpstr>Arial</vt:lpstr>
      <vt:lpstr>宋体</vt:lpstr>
      <vt:lpstr>Wingdings</vt:lpstr>
      <vt:lpstr>汉仪闫锐敏行楷简</vt:lpstr>
      <vt:lpstr>汉仪行楷简</vt:lpstr>
      <vt:lpstr>黑体</vt:lpstr>
      <vt:lpstr>Malgun Gothic</vt:lpstr>
      <vt:lpstr>Times New Roman</vt:lpstr>
      <vt:lpstr>微软雅黑</vt:lpstr>
      <vt:lpstr>Calibri</vt:lpstr>
      <vt:lpstr>Times New Roman</vt:lpstr>
      <vt:lpstr>等线</vt:lpstr>
      <vt:lpstr>Arial Unicode MS</vt:lpstr>
      <vt:lpstr>Calibri</vt:lpstr>
      <vt:lpstr>Office Theme</vt:lpstr>
      <vt:lpstr>Office 主题​​</vt:lpstr>
      <vt:lpstr>1_Office Theme</vt:lpstr>
      <vt:lpstr>2_Office Theme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梁伟</dc:creator>
  <cp:lastModifiedBy>成</cp:lastModifiedBy>
  <cp:revision>215</cp:revision>
  <dcterms:created xsi:type="dcterms:W3CDTF">2023-02-07T10:50:00Z</dcterms:created>
  <dcterms:modified xsi:type="dcterms:W3CDTF">2025-03-07T02:17:49Z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2022-04-15T16:00:00Z</vt:filetime>
  </property>
  <property fmtid="{D5CDD505-2E9C-101B-9397-08002B2CF9AE}" pid="3" name="Creator">
    <vt:lpwstr>Microsoft® PowerPoint® 2016</vt:lpwstr>
  </property>
  <property fmtid="{D5CDD505-2E9C-101B-9397-08002B2CF9AE}" pid="4" name="LastSaved">
    <vt:filetime>2023-02-09T16:00:00Z</vt:filetime>
  </property>
  <property fmtid="{D5CDD505-2E9C-101B-9397-08002B2CF9AE}" pid="5" name="ICV">
    <vt:lpwstr>FF41FBED80394B6D90190E36120E07A0_12</vt:lpwstr>
  </property>
  <property fmtid="{D5CDD505-2E9C-101B-9397-08002B2CF9AE}" pid="6" name="KSOProductBuildVer">
    <vt:lpwstr>2052-12.1.0.20305</vt:lpwstr>
  </property>
</Properties>
</file>